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0"/>
  </p:notesMasterIdLst>
  <p:handoutMasterIdLst>
    <p:handoutMasterId r:id="rId11"/>
  </p:handoutMasterIdLst>
  <p:sldIdLst>
    <p:sldId id="263" r:id="rId4"/>
    <p:sldId id="393" r:id="rId5"/>
    <p:sldId id="385" r:id="rId6"/>
    <p:sldId id="397" r:id="rId7"/>
    <p:sldId id="394" r:id="rId8"/>
    <p:sldId id="395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99CCFF"/>
    <a:srgbClr val="99FF99"/>
    <a:srgbClr val="CCCCFF"/>
    <a:srgbClr val="CC99FF"/>
    <a:srgbClr val="66CCFF"/>
    <a:srgbClr val="99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498" y="216"/>
      </p:cViewPr>
      <p:guideLst>
        <p:guide orient="horz" pos="2227"/>
        <p:guide pos="276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44"/>
    </p:cViewPr>
  </p:sorter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1618" name="页眉占位符 1116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19" name="日期占位符 11161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111620" name="页脚占位符 11161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21" name="灯片编号占位符 11162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076" name="幻灯片图像占位符 1229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229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5.bin"/><Relationship Id="rId4" Type="http://schemas.openxmlformats.org/officeDocument/2006/relationships/image" Target="E:/&#26041;&#27491;&#36716;word&#35838;&#31243;/&#22823;&#23398;&#29289;&#29702;&#183;&#32479;&#32534;&#65288;&#21281;&#20048;&#28385;&#65289;/1/&#26041;&#27491;/0252.tif" TargetMode="External"/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7.xml"/><Relationship Id="rId10" Type="http://schemas.openxmlformats.org/officeDocument/2006/relationships/themeOverride" Target="../theme/themeOverride1.xml"/><Relationship Id="rId1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770255" y="448945"/>
            <a:ext cx="722249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刚体对轴的角动量守恒定律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0" name="文本框 3"/>
          <p:cNvSpPr txBox="1"/>
          <p:nvPr/>
        </p:nvSpPr>
        <p:spPr>
          <a:xfrm>
            <a:off x="521653" y="5042853"/>
            <a:ext cx="82327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跳水运动员和花滑运动员的转体是如何产生的？怎么控制转体运动的呢？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9500" y="1243330"/>
            <a:ext cx="6642735" cy="3515360"/>
            <a:chOff x="1700" y="1958"/>
            <a:chExt cx="10461" cy="5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00" y="2669"/>
              <a:ext cx="4810" cy="390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4107" name="图片 107374410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19" y="1958"/>
              <a:ext cx="4543" cy="55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4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3" name="Object 4"/>
          <p:cNvGraphicFramePr>
            <a:graphicFrameLocks noChangeAspect="1"/>
          </p:cNvGraphicFramePr>
          <p:nvPr/>
        </p:nvGraphicFramePr>
        <p:xfrm>
          <a:off x="1109663" y="1484313"/>
          <a:ext cx="3965575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1" imgW="1130300" imgH="355600" progId="Equation.DSMT4">
                  <p:embed/>
                </p:oleObj>
              </mc:Choice>
              <mc:Fallback>
                <p:oleObj name="" r:id="rId1" imgW="1130300" imgH="355600" progId="Equation.DSMT4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9663" y="1484313"/>
                        <a:ext cx="3965575" cy="1209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554" name="Group 9"/>
          <p:cNvGrpSpPr/>
          <p:nvPr/>
        </p:nvGrpSpPr>
        <p:grpSpPr>
          <a:xfrm>
            <a:off x="1065213" y="2997200"/>
            <a:ext cx="5954712" cy="779463"/>
            <a:chOff x="567" y="1397"/>
            <a:chExt cx="3751" cy="491"/>
          </a:xfrm>
        </p:grpSpPr>
        <p:graphicFrame>
          <p:nvGraphicFramePr>
            <p:cNvPr id="23555" name="Object 6"/>
            <p:cNvGraphicFramePr>
              <a:graphicFrameLocks noChangeAspect="1"/>
            </p:cNvGraphicFramePr>
            <p:nvPr/>
          </p:nvGraphicFramePr>
          <p:xfrm>
            <a:off x="2674" y="1444"/>
            <a:ext cx="1644" cy="4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3" imgW="927735" imgH="228600" progId="Equation.DSMT4">
                    <p:embed/>
                  </p:oleObj>
                </mc:Choice>
                <mc:Fallback>
                  <p:oleObj name="" r:id="rId3" imgW="927735" imgH="228600" progId="Equation.DSMT4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74" y="1444"/>
                          <a:ext cx="1644" cy="4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56" name="Object 7"/>
            <p:cNvGraphicFramePr>
              <a:graphicFrameLocks noChangeAspect="1"/>
            </p:cNvGraphicFramePr>
            <p:nvPr/>
          </p:nvGraphicFramePr>
          <p:xfrm>
            <a:off x="567" y="1397"/>
            <a:ext cx="1673" cy="4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5" name="" r:id="rId5" imgW="838200" imgH="254000" progId="Equation.3">
                    <p:embed/>
                  </p:oleObj>
                </mc:Choice>
                <mc:Fallback>
                  <p:oleObj name="" r:id="rId5" imgW="838200" imgH="254000" progId="Equation.3">
                    <p:embed/>
                    <p:pic>
                      <p:nvPicPr>
                        <p:cNvPr id="0" name="图片 312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67" y="1397"/>
                          <a:ext cx="1673" cy="4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2762" name="Text Box 10"/>
          <p:cNvSpPr txBox="1">
            <a:spLocks noChangeArrowheads="1"/>
          </p:cNvSpPr>
          <p:nvPr/>
        </p:nvSpPr>
        <p:spPr bwMode="auto">
          <a:xfrm>
            <a:off x="1331913" y="4173538"/>
            <a:ext cx="6624638" cy="112458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 algn="ctr">
            <a:solidFill>
              <a:schemeClr val="tx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rtl="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外力对某轴的力矩之和为零，则该物体对同一轴的角动量守恒。</a:t>
            </a:r>
            <a:r>
              <a:rPr kumimoji="1" lang="en-US" altLang="zh-CN" sz="2800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1" lang="en-US" altLang="zh-CN" sz="2800" kern="1200" cap="none" spc="0" normalizeH="0" baseline="0" noProof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8" name="Text Box 4"/>
          <p:cNvSpPr txBox="1"/>
          <p:nvPr/>
        </p:nvSpPr>
        <p:spPr>
          <a:xfrm>
            <a:off x="304800" y="749300"/>
            <a:ext cx="85153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 刚体对轴的角动量守恒定律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62" grpId="0" bldLvl="0" animBg="1"/>
      <p:bldP spid="235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32808" name="对象 332807"/>
          <p:cNvGraphicFramePr/>
          <p:nvPr/>
        </p:nvGraphicFramePr>
        <p:xfrm>
          <a:off x="848360" y="1522572"/>
          <a:ext cx="4939030" cy="626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0" name="" r:id="rId1" imgW="2019300" imgH="254000" progId="Equation.DSMT4">
                  <p:embed/>
                </p:oleObj>
              </mc:Choice>
              <mc:Fallback>
                <p:oleObj name="" r:id="rId1" imgW="2019300" imgH="254000" progId="Equation.DSMT4">
                  <p:embed/>
                  <p:pic>
                    <p:nvPicPr>
                      <p:cNvPr id="0" name="图片 34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48360" y="1522572"/>
                        <a:ext cx="4939030" cy="626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17" name="文本框 332805"/>
          <p:cNvSpPr txBox="1"/>
          <p:nvPr/>
        </p:nvSpPr>
        <p:spPr>
          <a:xfrm>
            <a:off x="296863" y="414338"/>
            <a:ext cx="558006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定轴角动量守恒定律的两种情况：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2807" name="文本框 332806"/>
          <p:cNvSpPr txBox="1"/>
          <p:nvPr/>
        </p:nvSpPr>
        <p:spPr>
          <a:xfrm>
            <a:off x="341313" y="954088"/>
            <a:ext cx="52578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en-US" altLang="zh-CN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(1)</a:t>
            </a:r>
            <a:r>
              <a:rPr lang="en-US" altLang="zh-CN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转动惯量保持不变的刚体</a:t>
            </a:r>
            <a:endParaRPr lang="zh-CN" altLang="en-US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32810" name="图片 332809" descr="E:/方正转word课程/大学物理·统编（匡乐满）/1/方正/025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237288" y="603250"/>
            <a:ext cx="2339975" cy="2151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2811" name="矩形 332810"/>
          <p:cNvSpPr/>
          <p:nvPr/>
        </p:nvSpPr>
        <p:spPr>
          <a:xfrm>
            <a:off x="746125" y="2124075"/>
            <a:ext cx="53117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例：回转仪 （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应用于飞机、火箭、轮船的定向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2812" name="文本框 332811"/>
          <p:cNvSpPr txBox="1"/>
          <p:nvPr/>
        </p:nvSpPr>
        <p:spPr>
          <a:xfrm>
            <a:off x="250825" y="3506788"/>
            <a:ext cx="43434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 </a:t>
            </a:r>
            <a:r>
              <a:rPr lang="zh-CN" altLang="en-US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转动惯量可变的物体</a:t>
            </a:r>
            <a:endParaRPr lang="zh-CN" altLang="en-US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2823" name="文本框 332822"/>
          <p:cNvSpPr txBox="1"/>
          <p:nvPr/>
        </p:nvSpPr>
        <p:spPr>
          <a:xfrm>
            <a:off x="476250" y="5481638"/>
            <a:ext cx="5040313" cy="51625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例：旋转的花样滑冰运动员。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32827" name="组合 332826"/>
          <p:cNvGrpSpPr/>
          <p:nvPr/>
        </p:nvGrpSpPr>
        <p:grpSpPr>
          <a:xfrm>
            <a:off x="1196975" y="4059238"/>
            <a:ext cx="2406650" cy="1423987"/>
            <a:chOff x="754" y="2415"/>
            <a:chExt cx="1516" cy="897"/>
          </a:xfrm>
        </p:grpSpPr>
        <p:grpSp>
          <p:nvGrpSpPr>
            <p:cNvPr id="111625" name="组合 332820"/>
            <p:cNvGrpSpPr/>
            <p:nvPr/>
          </p:nvGrpSpPr>
          <p:grpSpPr>
            <a:xfrm>
              <a:off x="754" y="2415"/>
              <a:ext cx="1516" cy="327"/>
              <a:chOff x="810" y="3266"/>
              <a:chExt cx="1516" cy="327"/>
            </a:xfrm>
          </p:grpSpPr>
          <p:sp>
            <p:nvSpPr>
              <p:cNvPr id="111626" name="文本框 332817"/>
              <p:cNvSpPr txBox="1"/>
              <p:nvPr/>
            </p:nvSpPr>
            <p:spPr>
              <a:xfrm>
                <a:off x="810" y="3266"/>
                <a:ext cx="1516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而     保持不变</a:t>
                </a:r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111627" name="对象 332819"/>
              <p:cNvGraphicFramePr/>
              <p:nvPr/>
            </p:nvGraphicFramePr>
            <p:xfrm>
              <a:off x="1066" y="3322"/>
              <a:ext cx="311" cy="2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31" name="" r:id="rId5" imgW="227965" imgH="177800" progId="Equation.3">
                      <p:embed/>
                    </p:oleObj>
                  </mc:Choice>
                  <mc:Fallback>
                    <p:oleObj name="" r:id="rId5" imgW="227965" imgH="177800" progId="Equation.3">
                      <p:embed/>
                      <p:pic>
                        <p:nvPicPr>
                          <p:cNvPr id="0" name="图片 3430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066" y="3322"/>
                            <a:ext cx="311" cy="24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11628" name="对象 332823"/>
            <p:cNvGraphicFramePr/>
            <p:nvPr/>
          </p:nvGraphicFramePr>
          <p:xfrm>
            <a:off x="1264" y="2755"/>
            <a:ext cx="624" cy="5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2" name="" r:id="rId7" imgW="443865" imgH="405765" progId="Equation.DSMT4">
                    <p:embed/>
                  </p:oleObj>
                </mc:Choice>
                <mc:Fallback>
                  <p:oleObj name="" r:id="rId7" imgW="443865" imgH="405765" progId="Equation.DSMT4">
                    <p:embed/>
                    <p:pic>
                      <p:nvPicPr>
                        <p:cNvPr id="0" name="图片 343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64" y="2755"/>
                          <a:ext cx="624" cy="5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32825" name="图片 332824" descr="滑冰"/>
          <p:cNvPicPr>
            <a:picLocks noChangeAspect="1"/>
          </p:cNvPicPr>
          <p:nvPr/>
        </p:nvPicPr>
        <p:blipFill>
          <a:blip r:embed="rId9"/>
          <a:srcRect b="14909"/>
          <a:stretch>
            <a:fillRect/>
          </a:stretch>
        </p:blipFill>
        <p:spPr>
          <a:xfrm>
            <a:off x="5472113" y="3171825"/>
            <a:ext cx="3330575" cy="2506663"/>
          </a:xfrm>
          <a:prstGeom prst="rect">
            <a:avLst/>
          </a:prstGeom>
          <a:solidFill>
            <a:srgbClr val="CCECFF"/>
          </a:solidFill>
          <a:ln w="57150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2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2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2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2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7" grpId="0"/>
      <p:bldP spid="332811" grpId="0"/>
      <p:bldP spid="332812" grpId="0"/>
      <p:bldP spid="3328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文本框 3"/>
          <p:cNvSpPr txBox="1"/>
          <p:nvPr/>
        </p:nvSpPr>
        <p:spPr>
          <a:xfrm>
            <a:off x="258445" y="2927350"/>
            <a:ext cx="86271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腾空过程中运动员只受通过重心的重力作用，外力矩近似看成零，绕过重心转轴的角动量守恒，运动员可以通过身体的舒展程度达到调节绕轴的转动惯量大小，从而改变转动的角速度。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56310" y="156210"/>
            <a:ext cx="5079365" cy="2331085"/>
            <a:chOff x="1506" y="246"/>
            <a:chExt cx="7999" cy="36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06" y="751"/>
              <a:ext cx="3902" cy="31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4107" name="图片 107374410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47" y="246"/>
              <a:ext cx="2858" cy="348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5828" name="Object 4"/>
          <p:cNvGraphicFramePr>
            <a:graphicFrameLocks noGrp="1" noChangeAspect="1"/>
          </p:cNvGraphicFramePr>
          <p:nvPr>
            <p:ph/>
          </p:nvPr>
        </p:nvGraphicFramePr>
        <p:xfrm>
          <a:off x="1187450" y="5516563"/>
          <a:ext cx="328930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" r:id="rId1" imgW="1156335" imgH="228600" progId="Equation.DSMT4">
                  <p:embed/>
                </p:oleObj>
              </mc:Choice>
              <mc:Fallback>
                <p:oleObj name="" r:id="rId1" imgW="1156335" imgH="228600" progId="Equation.DSMT4">
                  <p:embed/>
                  <p:pic>
                    <p:nvPicPr>
                      <p:cNvPr id="0" name="图片 31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7450" y="5516563"/>
                        <a:ext cx="3289300" cy="6508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6" name="页脚占位符 2"/>
          <p:cNvSpPr txBox="1">
            <a:spLocks noGrp="1"/>
          </p:cNvSpPr>
          <p:nvPr>
            <p:ph type="ftr" sz="quarter" idx="3"/>
          </p:nvPr>
        </p:nvSpPr>
        <p:spPr>
          <a:noFill/>
          <a:ln>
            <a:noFill/>
          </a:ln>
        </p:spPr>
        <p:txBody>
          <a:bodyPr anchor="t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rgbClr val="1C1C1C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rgbClr val="1C1C1C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>
              <a:spcBef>
                <a:spcPct val="50000"/>
              </a:spcBef>
            </a:pPr>
            <a:fld id="{9A0DB2DC-4C9A-4742-B13C-FB6460FD3503}" type="slidenum">
              <a:rPr lang="en-US" altLang="zh-CN" sz="1600" dirty="0">
                <a:solidFill>
                  <a:srgbClr val="FFFF59"/>
                </a:solidFill>
                <a:latin typeface="Arial" panose="020B0604020202020204" pitchFamily="34" charset="0"/>
              </a:rPr>
            </a:fld>
            <a:endParaRPr lang="en-US" altLang="zh-CN" sz="1600" dirty="0">
              <a:solidFill>
                <a:srgbClr val="FFFF59"/>
              </a:solidFill>
              <a:latin typeface="Arial" panose="020B0604020202020204" pitchFamily="34" charset="0"/>
            </a:endParaRPr>
          </a:p>
        </p:txBody>
      </p:sp>
      <p:sp>
        <p:nvSpPr>
          <p:cNvPr id="26627" name="Rectangle 3"/>
          <p:cNvSpPr/>
          <p:nvPr/>
        </p:nvSpPr>
        <p:spPr>
          <a:xfrm>
            <a:off x="468313" y="620713"/>
            <a:ext cx="8135937" cy="3108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3.9  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在工程上，两飞轮常用摩擦啮合器使它们以相同的转速一起转动．如图所示，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两飞轮的轴杆在同一中心线上．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轮的转动惯量为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10 kg·m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轮的转动惯量为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20 kg·m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，开始时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轮每分钟的转速为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600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转，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轮静止．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为摩擦啮合器．求两轮啮合后的转速，在啮合过程中，两轮的机械能有何变化？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829" name="Rectangle 5"/>
          <p:cNvSpPr/>
          <p:nvPr/>
        </p:nvSpPr>
        <p:spPr>
          <a:xfrm>
            <a:off x="454025" y="3743325"/>
            <a:ext cx="3846513" cy="16446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系统所受合外力矩为零，所以系统的角动量守恒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，即</a:t>
            </a:r>
            <a:endParaRPr lang="en-US" altLang="zh-CN" sz="2800" b="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6629" name="Picture 7" descr="02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688" y="4016375"/>
            <a:ext cx="4376737" cy="1500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5828" name="Object 4"/>
          <p:cNvGraphicFramePr>
            <a:graphicFrameLocks noGrp="1" noChangeAspect="1"/>
          </p:cNvGraphicFramePr>
          <p:nvPr>
            <p:ph/>
          </p:nvPr>
        </p:nvGraphicFramePr>
        <p:xfrm>
          <a:off x="1692116" y="2855913"/>
          <a:ext cx="632587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1" imgW="2679700" imgH="393700" progId="Equation.DSMT4">
                  <p:embed/>
                </p:oleObj>
              </mc:Choice>
              <mc:Fallback>
                <p:oleObj name="" r:id="rId1" imgW="2679700" imgH="393700" progId="Equation.DSMT4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92116" y="2855913"/>
                        <a:ext cx="6325870" cy="9302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1" name="Rectangle 3"/>
          <p:cNvSpPr/>
          <p:nvPr/>
        </p:nvSpPr>
        <p:spPr>
          <a:xfrm>
            <a:off x="468313" y="692150"/>
            <a:ext cx="8135937" cy="523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ω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为两轮啮合后的共同角速度，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829" name="Rectangle 5"/>
          <p:cNvSpPr/>
          <p:nvPr/>
        </p:nvSpPr>
        <p:spPr>
          <a:xfrm>
            <a:off x="573088" y="4077177"/>
            <a:ext cx="7694612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在啮合过程中，摩擦力矩做功，机械能不守恒，损失的机械能转化为内能。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7653" name="对象 1"/>
          <p:cNvGraphicFramePr>
            <a:graphicFrameLocks noChangeAspect="1"/>
          </p:cNvGraphicFramePr>
          <p:nvPr/>
        </p:nvGraphicFramePr>
        <p:xfrm>
          <a:off x="1692275" y="1336675"/>
          <a:ext cx="5456238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" r:id="rId3" imgW="1917700" imgH="431800" progId="Equation.DSMT4">
                  <p:embed/>
                </p:oleObj>
              </mc:Choice>
              <mc:Fallback>
                <p:oleObj name="" r:id="rId3" imgW="1917700" imgH="431800" progId="Equation.DSMT4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2275" y="1336675"/>
                        <a:ext cx="5456238" cy="1228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9EDEE"/>
    </a:accent5>
    <a:accent6>
      <a:srgbClr val="2D2D89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</Words>
  <Application>WPS 演示</Application>
  <PresentationFormat>在屏幕上显示</PresentationFormat>
  <Paragraphs>32</Paragraphs>
  <Slides>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楷体_GB2312</vt:lpstr>
      <vt:lpstr>Calibri</vt:lpstr>
      <vt:lpstr>黑体</vt:lpstr>
      <vt:lpstr>微软雅黑</vt:lpstr>
      <vt:lpstr>Arial Unicode MS</vt:lpstr>
      <vt:lpstr>新宋体</vt:lpstr>
      <vt:lpstr>默认设计模板</vt:lpstr>
      <vt:lpstr>1_默认设计模板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yang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第一篇 力 学 基 础</dc:title>
  <dc:creator>ylz</dc:creator>
  <cp:lastModifiedBy>Administrator</cp:lastModifiedBy>
  <cp:revision>289</cp:revision>
  <dcterms:created xsi:type="dcterms:W3CDTF">2007-12-31T01:31:00Z</dcterms:created>
  <dcterms:modified xsi:type="dcterms:W3CDTF">2018-09-07T04:21:59Z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