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3" r:id="rId3"/>
    <p:sldId id="378" r:id="rId4"/>
    <p:sldId id="379" r:id="rId5"/>
    <p:sldId id="381" r:id="rId6"/>
    <p:sldId id="387" r:id="rId7"/>
    <p:sldId id="388" r:id="rId8"/>
    <p:sldId id="389" r:id="rId9"/>
    <p:sldId id="390" r:id="rId10"/>
    <p:sldId id="393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99CCFF"/>
    <a:srgbClr val="99FF99"/>
    <a:srgbClr val="CCCCFF"/>
    <a:srgbClr val="CC99FF"/>
    <a:srgbClr val="66CCFF"/>
    <a:srgbClr val="99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498" y="216"/>
      </p:cViewPr>
      <p:guideLst>
        <p:guide orient="horz" pos="2200"/>
        <p:guide pos="279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44"/>
    </p:cViewPr>
  </p:sorter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1618" name="页眉占位符 1116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19" name="日期占位符 11161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111620" name="页脚占位符 11161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21" name="灯片编号占位符 11162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2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1" name="日期占位符 122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076" name="幻灯片图像占位符 1229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229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4" name="页脚占位符 122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5" name="灯片编号占位符 122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279400"/>
            <a:ext cx="2057400" cy="58308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250" y="279400"/>
            <a:ext cx="6052930" cy="583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6250" y="279400"/>
            <a:ext cx="8229600" cy="58308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250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3346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76250" y="279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76250" y="15843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7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8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microsoft.com/office/2007/relationships/media" Target="file:///C:\Users\fx\Desktop\&#22823;&#23398;&#29289;&#29702;-&#20184;&#21916;1\&#20849;&#25391;\&#21463;&#36843;&#25391;&#21160;&#21644;&#20849;&#25391;\&#20849;&#25391;&#23454;&#39564;.wmv" TargetMode="External"/><Relationship Id="rId1" Type="http://schemas.openxmlformats.org/officeDocument/2006/relationships/video" Target="file:///C:\Users\fx\Desktop\&#22823;&#23398;&#29289;&#29702;-&#20184;&#21916;1\&#20849;&#25391;\&#21463;&#36843;&#25391;&#21160;&#21644;&#20849;&#25391;\&#20849;&#25391;&#23454;&#39564;.wmv" TargetMode="Externa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media" Target="file:///C:\Users\fx\Desktop\&#22823;&#23398;&#29289;&#29702;-&#20184;&#21916;1\&#20849;&#25391;\&#20849;&#25391;\&#20849;&#25391;&#21361;&#23475;1%20&#26725;&#20849;&#25391;.wmv" TargetMode="External"/><Relationship Id="rId1" Type="http://schemas.openxmlformats.org/officeDocument/2006/relationships/video" Target="file:///C:\Users\fx\Desktop\&#22823;&#23398;&#29289;&#29702;-&#20184;&#21916;1\&#20849;&#25391;\&#20849;&#25391;\&#20849;&#25391;&#21361;&#23475;1%20&#26725;&#20849;&#25391;.wmv" TargetMode="Externa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microsoft.com/office/2007/relationships/media" Target="file:///C:\Users\fx\Desktop\&#22823;&#23398;&#29289;&#29702;-&#20184;&#21916;1\&#20849;&#25391;\&#21463;&#36843;&#25391;&#21160;&#21644;&#20849;&#25391;\&#20849;&#25391;&#21361;&#23475;2%20&#30452;&#21319;&#26426;&#38477;&#33853;&#26102;&#35299;&#20307;.wmv" TargetMode="External"/><Relationship Id="rId1" Type="http://schemas.openxmlformats.org/officeDocument/2006/relationships/video" Target="file:///C:\Users\fx\Desktop\&#22823;&#23398;&#29289;&#29702;-&#20184;&#21916;1\&#20849;&#25391;\&#21463;&#36843;&#25391;&#21160;&#21644;&#20849;&#25391;\&#20849;&#25391;&#21361;&#23475;2%20&#30452;&#21319;&#26426;&#38477;&#33853;&#26102;&#35299;&#20307;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2540635" y="325755"/>
            <a:ext cx="528891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  受迫振动 共振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7560" y="1402080"/>
            <a:ext cx="5761990" cy="37807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06375" y="142875"/>
            <a:ext cx="7021830" cy="1148715"/>
            <a:chOff x="325" y="225"/>
            <a:chExt cx="11058" cy="1809"/>
          </a:xfrm>
        </p:grpSpPr>
        <p:sp>
          <p:nvSpPr>
            <p:cNvPr id="166914" name="文本框 166913"/>
            <p:cNvSpPr txBox="1"/>
            <p:nvPr/>
          </p:nvSpPr>
          <p:spPr>
            <a:xfrm>
              <a:off x="325" y="225"/>
              <a:ext cx="5685" cy="9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3200" dirty="0">
                  <a:solidFill>
                    <a:srgbClr val="800000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二、受迫振动</a:t>
              </a:r>
              <a:endParaRPr lang="zh-CN" altLang="en-US" sz="3200" dirty="0">
                <a:solidFill>
                  <a:srgbClr val="800000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  <p:sp>
          <p:nvSpPr>
            <p:cNvPr id="166915" name="文本框 166914"/>
            <p:cNvSpPr txBox="1"/>
            <p:nvPr/>
          </p:nvSpPr>
          <p:spPr>
            <a:xfrm>
              <a:off x="1105" y="1218"/>
              <a:ext cx="10278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dirty="0">
                  <a:latin typeface="Times New Roman" panose="02020603050405020304" pitchFamily="18" charset="0"/>
                </a:rPr>
                <a:t>振动系统在周期性外力作用下的振动。 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6917" name="文本框 166916"/>
          <p:cNvSpPr txBox="1"/>
          <p:nvPr/>
        </p:nvSpPr>
        <p:spPr>
          <a:xfrm>
            <a:off x="385763" y="1943100"/>
            <a:ext cx="53117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★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受迫振动方程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            弱阻尼弹簧振子系统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166918" name="对象 166917"/>
          <p:cNvGraphicFramePr/>
          <p:nvPr/>
        </p:nvGraphicFramePr>
        <p:xfrm>
          <a:off x="1871663" y="3024188"/>
          <a:ext cx="5084762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" r:id="rId1" imgW="1981200" imgH="419100" progId="Equation.3">
                  <p:embed/>
                </p:oleObj>
              </mc:Choice>
              <mc:Fallback>
                <p:oleObj name="" r:id="rId1" imgW="1981200" imgH="419100" progId="Equation.3">
                  <p:embed/>
                  <p:pic>
                    <p:nvPicPr>
                      <p:cNvPr id="0" name="图片 32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1663" y="3024188"/>
                        <a:ext cx="5084762" cy="892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6927" name="组合 166926"/>
          <p:cNvGrpSpPr/>
          <p:nvPr/>
        </p:nvGrpSpPr>
        <p:grpSpPr>
          <a:xfrm>
            <a:off x="1916113" y="3921125"/>
            <a:ext cx="5110162" cy="993775"/>
            <a:chOff x="1207" y="2470"/>
            <a:chExt cx="3219" cy="626"/>
          </a:xfrm>
        </p:grpSpPr>
        <p:graphicFrame>
          <p:nvGraphicFramePr>
            <p:cNvPr id="166919" name="对象 166918"/>
            <p:cNvGraphicFramePr/>
            <p:nvPr/>
          </p:nvGraphicFramePr>
          <p:xfrm>
            <a:off x="1207" y="2470"/>
            <a:ext cx="806" cy="6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1" name="" r:id="rId3" imgW="533400" imgH="393700" progId="Equation.3">
                    <p:embed/>
                  </p:oleObj>
                </mc:Choice>
                <mc:Fallback>
                  <p:oleObj name="" r:id="rId3" imgW="533400" imgH="393700" progId="Equation.3">
                    <p:embed/>
                    <p:pic>
                      <p:nvPicPr>
                        <p:cNvPr id="0" name="图片 322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07" y="2470"/>
                          <a:ext cx="806" cy="6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6920" name="对象 166919"/>
            <p:cNvGraphicFramePr/>
            <p:nvPr/>
          </p:nvGraphicFramePr>
          <p:xfrm>
            <a:off x="2455" y="2498"/>
            <a:ext cx="733" cy="5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2" name="" r:id="rId5" imgW="546100" imgH="393700" progId="Equation.3">
                    <p:embed/>
                  </p:oleObj>
                </mc:Choice>
                <mc:Fallback>
                  <p:oleObj name="" r:id="rId5" imgW="546100" imgH="393700" progId="Equation.3">
                    <p:embed/>
                    <p:pic>
                      <p:nvPicPr>
                        <p:cNvPr id="0" name="图片 322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55" y="2498"/>
                          <a:ext cx="733" cy="55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6921" name="对象 166920"/>
            <p:cNvGraphicFramePr/>
            <p:nvPr/>
          </p:nvGraphicFramePr>
          <p:xfrm>
            <a:off x="3674" y="2470"/>
            <a:ext cx="752" cy="5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3" name="" r:id="rId7" imgW="533400" imgH="393700" progId="Equation.3">
                    <p:embed/>
                  </p:oleObj>
                </mc:Choice>
                <mc:Fallback>
                  <p:oleObj name="" r:id="rId7" imgW="533400" imgH="393700" progId="Equation.3">
                    <p:embed/>
                    <p:pic>
                      <p:nvPicPr>
                        <p:cNvPr id="0" name="图片 322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674" y="2470"/>
                          <a:ext cx="752" cy="5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6928" name="组合 166927"/>
          <p:cNvGrpSpPr/>
          <p:nvPr/>
        </p:nvGrpSpPr>
        <p:grpSpPr>
          <a:xfrm>
            <a:off x="1016000" y="5094288"/>
            <a:ext cx="5626100" cy="966787"/>
            <a:chOff x="555" y="3407"/>
            <a:chExt cx="3544" cy="609"/>
          </a:xfrm>
        </p:grpSpPr>
        <p:sp>
          <p:nvSpPr>
            <p:cNvPr id="166922" name="文本框 166921"/>
            <p:cNvSpPr txBox="1"/>
            <p:nvPr/>
          </p:nvSpPr>
          <p:spPr>
            <a:xfrm>
              <a:off x="555" y="3594"/>
              <a:ext cx="6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</a:rPr>
                <a:t>则得 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66923" name="对象 166922"/>
            <p:cNvGraphicFramePr/>
            <p:nvPr/>
          </p:nvGraphicFramePr>
          <p:xfrm>
            <a:off x="1349" y="3407"/>
            <a:ext cx="2750" cy="6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4" name="" r:id="rId9" imgW="1930400" imgH="419100" progId="Equation.3">
                    <p:embed/>
                  </p:oleObj>
                </mc:Choice>
                <mc:Fallback>
                  <p:oleObj name="" r:id="rId9" imgW="1930400" imgH="419100" progId="Equation.3">
                    <p:embed/>
                    <p:pic>
                      <p:nvPicPr>
                        <p:cNvPr id="0" name="图片 322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349" y="3407"/>
                          <a:ext cx="2750" cy="609"/>
                        </a:xfrm>
                        <a:prstGeom prst="rect">
                          <a:avLst/>
                        </a:prstGeom>
                        <a:noFill/>
                        <a:ln w="19050" cap="flat" cmpd="sng">
                          <a:solidFill>
                            <a:srgbClr val="FF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6929" name="组合 166928"/>
          <p:cNvGrpSpPr/>
          <p:nvPr/>
        </p:nvGrpSpPr>
        <p:grpSpPr>
          <a:xfrm>
            <a:off x="522288" y="1358900"/>
            <a:ext cx="8099425" cy="584200"/>
            <a:chOff x="329" y="856"/>
            <a:chExt cx="4876" cy="368"/>
          </a:xfrm>
        </p:grpSpPr>
        <p:graphicFrame>
          <p:nvGraphicFramePr>
            <p:cNvPr id="166916" name="对象 166915"/>
            <p:cNvGraphicFramePr/>
            <p:nvPr/>
          </p:nvGraphicFramePr>
          <p:xfrm>
            <a:off x="3872" y="877"/>
            <a:ext cx="1333" cy="3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5" name="" r:id="rId11" imgW="876300" imgH="228600" progId="Equation.3">
                    <p:embed/>
                  </p:oleObj>
                </mc:Choice>
                <mc:Fallback>
                  <p:oleObj name="" r:id="rId11" imgW="876300" imgH="228600" progId="Equation.3">
                    <p:embed/>
                    <p:pic>
                      <p:nvPicPr>
                        <p:cNvPr id="0" name="图片 322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872" y="877"/>
                          <a:ext cx="1333" cy="3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924" name="矩形 166923"/>
            <p:cNvSpPr/>
            <p:nvPr/>
          </p:nvSpPr>
          <p:spPr>
            <a:xfrm>
              <a:off x="329" y="856"/>
              <a:ext cx="340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dirty="0">
                  <a:latin typeface="Times New Roman" panose="02020603050405020304" pitchFamily="18" charset="0"/>
                </a:rPr>
                <a:t>周期性外力</a:t>
              </a:r>
              <a:r>
                <a:rPr lang="en-US" altLang="zh-CN" dirty="0">
                  <a:latin typeface="Times New Roman" panose="02020603050405020304" pitchFamily="18" charset="0"/>
                </a:rPr>
                <a:t>——</a:t>
              </a:r>
              <a:r>
                <a:rPr lang="zh-CN" altLang="en-US" dirty="0">
                  <a:latin typeface="Times New Roman" panose="02020603050405020304" pitchFamily="18" charset="0"/>
                </a:rPr>
                <a:t>策动力（驱动力）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7940" name="对象 167939"/>
          <p:cNvGraphicFramePr/>
          <p:nvPr/>
        </p:nvGraphicFramePr>
        <p:xfrm>
          <a:off x="1285875" y="368300"/>
          <a:ext cx="6667500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6" name="" r:id="rId1" imgW="2399030" imgH="241300" progId="Equation.DSMT4">
                  <p:embed/>
                </p:oleObj>
              </mc:Choice>
              <mc:Fallback>
                <p:oleObj name="" r:id="rId1" imgW="2399030" imgH="241300" progId="Equation.DSMT4">
                  <p:embed/>
                  <p:pic>
                    <p:nvPicPr>
                      <p:cNvPr id="0" name="图片 32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85875" y="368300"/>
                        <a:ext cx="6667500" cy="719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7941" name="组合 167940"/>
          <p:cNvGrpSpPr/>
          <p:nvPr/>
        </p:nvGrpSpPr>
        <p:grpSpPr>
          <a:xfrm>
            <a:off x="2151063" y="1177925"/>
            <a:ext cx="2744787" cy="676275"/>
            <a:chOff x="1406" y="1366"/>
            <a:chExt cx="1729" cy="426"/>
          </a:xfrm>
        </p:grpSpPr>
        <p:sp>
          <p:nvSpPr>
            <p:cNvPr id="167942" name="直接连接符 167941"/>
            <p:cNvSpPr/>
            <p:nvPr/>
          </p:nvSpPr>
          <p:spPr>
            <a:xfrm>
              <a:off x="1406" y="1366"/>
              <a:ext cx="1729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7943" name="直接连接符 167942"/>
            <p:cNvSpPr/>
            <p:nvPr/>
          </p:nvSpPr>
          <p:spPr>
            <a:xfrm>
              <a:off x="2285" y="1366"/>
              <a:ext cx="0" cy="144"/>
            </a:xfrm>
            <a:prstGeom prst="line">
              <a:avLst/>
            </a:prstGeom>
            <a:ln w="38100" cap="flat" cmpd="sng">
              <a:solidFill>
                <a:srgbClr val="D60093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7944" name="文本框 167943"/>
            <p:cNvSpPr txBox="1"/>
            <p:nvPr/>
          </p:nvSpPr>
          <p:spPr>
            <a:xfrm>
              <a:off x="1875" y="1504"/>
              <a:ext cx="8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dirty="0">
                  <a:latin typeface="Times New Roman" panose="02020603050405020304" pitchFamily="18" charset="0"/>
                </a:rPr>
                <a:t>阻尼振动</a:t>
              </a:r>
              <a:endParaRPr lang="zh-CN" altLang="en-US" sz="2400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67945" name="组合 167944"/>
          <p:cNvGrpSpPr/>
          <p:nvPr/>
        </p:nvGrpSpPr>
        <p:grpSpPr>
          <a:xfrm>
            <a:off x="5751513" y="1177925"/>
            <a:ext cx="2286000" cy="676275"/>
            <a:chOff x="3696" y="3792"/>
            <a:chExt cx="1440" cy="426"/>
          </a:xfrm>
        </p:grpSpPr>
        <p:sp>
          <p:nvSpPr>
            <p:cNvPr id="167946" name="直接连接符 167945"/>
            <p:cNvSpPr/>
            <p:nvPr/>
          </p:nvSpPr>
          <p:spPr>
            <a:xfrm>
              <a:off x="3696" y="3792"/>
              <a:ext cx="1440" cy="0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7947" name="直接连接符 167946"/>
            <p:cNvSpPr/>
            <p:nvPr/>
          </p:nvSpPr>
          <p:spPr>
            <a:xfrm>
              <a:off x="4416" y="3792"/>
              <a:ext cx="0" cy="144"/>
            </a:xfrm>
            <a:prstGeom prst="line">
              <a:avLst/>
            </a:prstGeom>
            <a:ln w="38100" cap="flat" cmpd="sng">
              <a:solidFill>
                <a:srgbClr val="D60093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7948" name="文本框 167947"/>
            <p:cNvSpPr txBox="1"/>
            <p:nvPr/>
          </p:nvSpPr>
          <p:spPr>
            <a:xfrm>
              <a:off x="3924" y="3930"/>
              <a:ext cx="8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dirty="0">
                  <a:latin typeface="Times New Roman" panose="02020603050405020304" pitchFamily="18" charset="0"/>
                </a:rPr>
                <a:t>简谐振动</a:t>
              </a:r>
              <a:endParaRPr lang="zh-CN" altLang="en-US" sz="2400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67949" name="文本框 167948"/>
          <p:cNvSpPr txBox="1"/>
          <p:nvPr/>
        </p:nvSpPr>
        <p:spPr>
          <a:xfrm>
            <a:off x="476250" y="3249613"/>
            <a:ext cx="8280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dirty="0">
                <a:latin typeface="Times New Roman" panose="02020603050405020304" pitchFamily="18" charset="0"/>
              </a:rPr>
              <a:t>   </a:t>
            </a:r>
            <a:r>
              <a:rPr lang="zh-CN" altLang="en-US" dirty="0">
                <a:latin typeface="Times New Roman" panose="02020603050405020304" pitchFamily="18" charset="0"/>
              </a:rPr>
              <a:t>受迫振过程中，外界在不断地向振动系统补充（机械）能量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67952" name="文本框 167951"/>
          <p:cNvSpPr txBox="1"/>
          <p:nvPr/>
        </p:nvSpPr>
        <p:spPr>
          <a:xfrm>
            <a:off x="657225" y="5205413"/>
            <a:ext cx="7785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003399"/>
                </a:solidFill>
                <a:latin typeface="Times New Roman" panose="02020603050405020304" pitchFamily="18" charset="0"/>
              </a:rPr>
              <a:t>特点：</a:t>
            </a:r>
            <a:r>
              <a:rPr lang="zh-CN" altLang="en-US" dirty="0">
                <a:latin typeface="Times New Roman" panose="02020603050405020304" pitchFamily="18" charset="0"/>
              </a:rPr>
              <a:t>稳态时的受迫振动按简谐振动的规律变化。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167955" name="对象 167954"/>
          <p:cNvGraphicFramePr/>
          <p:nvPr/>
        </p:nvGraphicFramePr>
        <p:xfrm>
          <a:off x="1062038" y="2073275"/>
          <a:ext cx="3667125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8" name="" r:id="rId3" imgW="1651000" imgH="469900" progId="Equation.3">
                  <p:embed/>
                </p:oleObj>
              </mc:Choice>
              <mc:Fallback>
                <p:oleObj name="" r:id="rId3" imgW="1651000" imgH="469900" progId="Equation.3">
                  <p:embed/>
                  <p:pic>
                    <p:nvPicPr>
                      <p:cNvPr id="0" name="图片 32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2038" y="2073275"/>
                        <a:ext cx="3667125" cy="1038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56" name="对象 167955"/>
          <p:cNvGraphicFramePr/>
          <p:nvPr/>
        </p:nvGraphicFramePr>
        <p:xfrm>
          <a:off x="5260975" y="2119313"/>
          <a:ext cx="2674938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9" name="" r:id="rId5" imgW="1104265" imgH="431800" progId="Equation.DSMT4">
                  <p:embed/>
                </p:oleObj>
              </mc:Choice>
              <mc:Fallback>
                <p:oleObj name="" r:id="rId5" imgW="1104265" imgH="431800" progId="Equation.DSMT4">
                  <p:embed/>
                  <p:pic>
                    <p:nvPicPr>
                      <p:cNvPr id="0" name="图片 32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60975" y="2119313"/>
                        <a:ext cx="2674938" cy="1039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466850" y="4373880"/>
            <a:ext cx="4284980" cy="518160"/>
            <a:chOff x="2310" y="6888"/>
            <a:chExt cx="6748" cy="816"/>
          </a:xfrm>
        </p:grpSpPr>
        <p:sp>
          <p:nvSpPr>
            <p:cNvPr id="167950" name="文本框 167949"/>
            <p:cNvSpPr txBox="1"/>
            <p:nvPr/>
          </p:nvSpPr>
          <p:spPr>
            <a:xfrm>
              <a:off x="2310" y="6888"/>
              <a:ext cx="2280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>
                <a:buClr>
                  <a:schemeClr val="bg1"/>
                </a:buClr>
              </a:pPr>
              <a:r>
                <a:rPr lang="zh-CN" altLang="en-US" dirty="0">
                  <a:solidFill>
                    <a:srgbClr val="0000CC"/>
                  </a:solidFill>
                  <a:latin typeface="宋体" panose="02010600030101010101" pitchFamily="2" charset="-122"/>
                </a:rPr>
                <a:t>稳定解</a:t>
              </a:r>
              <a:endParaRPr lang="zh-CN" altLang="en-US" b="0" dirty="0">
                <a:solidFill>
                  <a:srgbClr val="0000CC"/>
                </a:solidFill>
                <a:latin typeface="宋体" panose="02010600030101010101" pitchFamily="2" charset="-122"/>
              </a:endParaRPr>
            </a:p>
          </p:txBody>
        </p:sp>
        <p:graphicFrame>
          <p:nvGraphicFramePr>
            <p:cNvPr id="3" name="对象 2"/>
            <p:cNvGraphicFramePr/>
            <p:nvPr/>
          </p:nvGraphicFramePr>
          <p:xfrm>
            <a:off x="5544" y="6888"/>
            <a:ext cx="3514" cy="8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7" imgW="1079500" imgH="203200" progId="Equation.KSEE3">
                    <p:embed/>
                  </p:oleObj>
                </mc:Choice>
                <mc:Fallback>
                  <p:oleObj name="" r:id="rId7" imgW="1079500" imgH="203200" progId="Equation.KSEE3">
                    <p:embed/>
                    <p:pic>
                      <p:nvPicPr>
                        <p:cNvPr id="0" name="图片 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544" y="6888"/>
                          <a:ext cx="3514" cy="81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7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7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9" grpId="0"/>
      <p:bldP spid="1679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1010" name="文本框 171009"/>
          <p:cNvSpPr txBox="1"/>
          <p:nvPr/>
        </p:nvSpPr>
        <p:spPr>
          <a:xfrm>
            <a:off x="296863" y="98425"/>
            <a:ext cx="18462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</a:t>
            </a:r>
            <a:r>
              <a:rPr lang="en-US" altLang="zh-CN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  <a:r>
              <a:rPr lang="zh-CN" altLang="en-US" sz="320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共振</a:t>
            </a:r>
            <a:endParaRPr lang="zh-CN" altLang="en-US" sz="3200">
              <a:solidFill>
                <a:srgbClr val="A5002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71026" name="组合 171025"/>
          <p:cNvGrpSpPr/>
          <p:nvPr/>
        </p:nvGrpSpPr>
        <p:grpSpPr>
          <a:xfrm>
            <a:off x="571818" y="602933"/>
            <a:ext cx="8235950" cy="2566987"/>
            <a:chOff x="329" y="771"/>
            <a:chExt cx="5188" cy="1617"/>
          </a:xfrm>
        </p:grpSpPr>
        <p:sp>
          <p:nvSpPr>
            <p:cNvPr id="171012" name="文本框 171011"/>
            <p:cNvSpPr txBox="1"/>
            <p:nvPr/>
          </p:nvSpPr>
          <p:spPr>
            <a:xfrm>
              <a:off x="329" y="771"/>
              <a:ext cx="30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1.</a:t>
              </a: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位移共振</a:t>
              </a:r>
              <a:r>
                <a:rPr lang="zh-CN" altLang="en-US" dirty="0">
                  <a:latin typeface="Times New Roman" panose="02020603050405020304" pitchFamily="18" charset="0"/>
                </a:rPr>
                <a:t>（又称</a:t>
              </a: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振幅共振</a:t>
              </a:r>
              <a:r>
                <a:rPr lang="zh-CN" altLang="en-US" dirty="0">
                  <a:latin typeface="Times New Roman" panose="02020603050405020304" pitchFamily="18" charset="0"/>
                </a:rPr>
                <a:t>） 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71013" name="对象 171012"/>
            <p:cNvGraphicFramePr/>
            <p:nvPr/>
          </p:nvGraphicFramePr>
          <p:xfrm>
            <a:off x="1378" y="1083"/>
            <a:ext cx="2327" cy="6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2" name="" r:id="rId1" imgW="1663700" imgH="469900" progId="Equation.3">
                    <p:embed/>
                  </p:oleObj>
                </mc:Choice>
                <mc:Fallback>
                  <p:oleObj name="" r:id="rId1" imgW="1663700" imgH="469900" progId="Equation.3">
                    <p:embed/>
                    <p:pic>
                      <p:nvPicPr>
                        <p:cNvPr id="0" name="图片 323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378" y="1083"/>
                          <a:ext cx="2327" cy="6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014" name="文本框 171013"/>
            <p:cNvSpPr txBox="1"/>
            <p:nvPr/>
          </p:nvSpPr>
          <p:spPr>
            <a:xfrm>
              <a:off x="386" y="1792"/>
              <a:ext cx="5131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dirty="0">
                  <a:latin typeface="Times New Roman" panose="02020603050405020304" pitchFamily="18" charset="0"/>
                </a:rPr>
                <a:t>      </a:t>
              </a:r>
              <a:r>
                <a:rPr lang="zh-CN" altLang="en-US" dirty="0">
                  <a:latin typeface="Times New Roman" panose="02020603050405020304" pitchFamily="18" charset="0"/>
                </a:rPr>
                <a:t>当策动力的圆频率 </a:t>
              </a:r>
              <a:r>
                <a:rPr lang="en-US" altLang="zh-CN" i="1">
                  <a:latin typeface="Times New Roman" panose="02020603050405020304" pitchFamily="18" charset="0"/>
                  <a:sym typeface="Symbol" panose="05050102010706020507" pitchFamily="18" charset="2"/>
                </a:rPr>
                <a:t>p</a:t>
              </a:r>
              <a:r>
                <a:rPr lang="en-US" altLang="zh-CN" i="1">
                  <a:latin typeface="Times New Roman" panose="02020603050405020304" pitchFamily="18" charset="0"/>
                </a:rPr>
                <a:t> </a:t>
              </a:r>
              <a:r>
                <a:rPr lang="zh-CN" altLang="en-US" dirty="0">
                  <a:latin typeface="Times New Roman" panose="02020603050405020304" pitchFamily="18" charset="0"/>
                </a:rPr>
                <a:t>等于某个 </a:t>
              </a:r>
              <a:r>
                <a:rPr lang="zh-CN" altLang="en-US" u="sng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适当数值</a:t>
              </a:r>
              <a:r>
                <a:rPr lang="zh-CN" altLang="en-US" dirty="0">
                  <a:latin typeface="Times New Roman" panose="02020603050405020304" pitchFamily="18" charset="0"/>
                </a:rPr>
                <a:t>时，振幅出现极大值、振动很剧烈的现象</a:t>
              </a:r>
              <a:r>
                <a:rPr lang="en-US" altLang="zh-CN" dirty="0">
                  <a:latin typeface="Times New Roman" panose="02020603050405020304" pitchFamily="18" charset="0"/>
                </a:rPr>
                <a:t>,</a:t>
              </a:r>
              <a:r>
                <a:rPr lang="zh-CN" altLang="en-US" dirty="0">
                  <a:latin typeface="Times New Roman" panose="02020603050405020304" pitchFamily="18" charset="0"/>
                </a:rPr>
                <a:t>叫</a:t>
              </a:r>
              <a:r>
                <a:rPr lang="zh-CN" altLang="en-US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位移共振</a:t>
              </a:r>
              <a:r>
                <a:rPr lang="zh-CN" altLang="en-US" dirty="0">
                  <a:latin typeface="Times New Roman" panose="02020603050405020304" pitchFamily="18" charset="0"/>
                </a:rPr>
                <a:t>。 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73058" name="文本框 173057"/>
          <p:cNvSpPr txBox="1"/>
          <p:nvPr/>
        </p:nvSpPr>
        <p:spPr>
          <a:xfrm>
            <a:off x="572135" y="3169603"/>
            <a:ext cx="5761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速度共振</a:t>
            </a:r>
            <a:r>
              <a:rPr lang="zh-CN" altLang="en-US" dirty="0">
                <a:latin typeface="Times New Roman" panose="02020603050405020304" pitchFamily="18" charset="0"/>
              </a:rPr>
              <a:t>（又称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能量共振</a:t>
            </a:r>
            <a:r>
              <a:rPr lang="zh-CN" altLang="en-US" dirty="0">
                <a:latin typeface="Times New Roman" panose="02020603050405020304" pitchFamily="18" charset="0"/>
              </a:rPr>
              <a:t>）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173071" name="对象 173070"/>
          <p:cNvGraphicFramePr/>
          <p:nvPr/>
        </p:nvGraphicFramePr>
        <p:xfrm>
          <a:off x="2668905" y="3598228"/>
          <a:ext cx="1354138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" r:id="rId3" imgW="609600" imgH="419100" progId="Equation.3">
                  <p:embed/>
                </p:oleObj>
              </mc:Choice>
              <mc:Fallback>
                <p:oleObj name="" r:id="rId3" imgW="609600" imgH="419100" progId="Equation.3">
                  <p:embed/>
                  <p:pic>
                    <p:nvPicPr>
                      <p:cNvPr id="0" name="图片 323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8905" y="3598228"/>
                        <a:ext cx="1354138" cy="9255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 cap="flat" cmpd="sng">
                        <a:noFill/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3059" name="文本框 173058"/>
          <p:cNvSpPr txBox="1"/>
          <p:nvPr/>
        </p:nvSpPr>
        <p:spPr>
          <a:xfrm>
            <a:off x="803910" y="4432935"/>
            <a:ext cx="78409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dirty="0">
                <a:latin typeface="Times New Roman" panose="02020603050405020304" pitchFamily="18" charset="0"/>
              </a:rPr>
              <a:t>      </a:t>
            </a:r>
            <a:r>
              <a:rPr lang="zh-CN" altLang="en-US" dirty="0">
                <a:latin typeface="Times New Roman" panose="02020603050405020304" pitchFamily="18" charset="0"/>
              </a:rPr>
              <a:t>当驱动力的圆频率</a:t>
            </a:r>
            <a:r>
              <a:rPr lang="zh-CN" altLang="en-US" u="sng" dirty="0">
                <a:solidFill>
                  <a:srgbClr val="0000CC"/>
                </a:solidFill>
                <a:latin typeface="Times New Roman" panose="02020603050405020304" pitchFamily="18" charset="0"/>
              </a:rPr>
              <a:t>正好等于</a:t>
            </a:r>
            <a:r>
              <a:rPr lang="zh-CN" altLang="en-US" dirty="0">
                <a:latin typeface="Times New Roman" panose="02020603050405020304" pitchFamily="18" charset="0"/>
              </a:rPr>
              <a:t>系统的固有圆频率时，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速度幅</a:t>
            </a:r>
            <a:r>
              <a:rPr lang="zh-CN" altLang="en-US" dirty="0">
                <a:latin typeface="Times New Roman" panose="02020603050405020304" pitchFamily="18" charset="0"/>
              </a:rPr>
              <a:t>达到极大值的现象</a:t>
            </a:r>
            <a:r>
              <a:rPr lang="en-US" altLang="zh-CN" dirty="0">
                <a:latin typeface="Times New Roman" panose="02020603050405020304" pitchFamily="18" charset="0"/>
              </a:rPr>
              <a:t>,</a:t>
            </a:r>
            <a:r>
              <a:rPr lang="zh-CN" altLang="en-US" dirty="0">
                <a:latin typeface="Times New Roman" panose="02020603050405020304" pitchFamily="18" charset="0"/>
              </a:rPr>
              <a:t>叫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速度共振，</a:t>
            </a:r>
            <a:r>
              <a:rPr lang="zh-CN" altLang="en-US" dirty="0">
                <a:sym typeface="+mn-ea"/>
              </a:rPr>
              <a:t>此时向系统输入的能量最大。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74090" name="文本框 174089"/>
          <p:cNvSpPr txBox="1"/>
          <p:nvPr/>
        </p:nvSpPr>
        <p:spPr>
          <a:xfrm>
            <a:off x="618173" y="5745163"/>
            <a:ext cx="8189912" cy="95313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457200" indent="-457200"/>
            <a:r>
              <a:rPr lang="zh-CN" altLang="en-US" dirty="0">
                <a:latin typeface="Times New Roman" panose="02020603050405020304" pitchFamily="18" charset="0"/>
              </a:rPr>
              <a:t>在弱阻尼情况下，位移共振与速度共振的条件趋于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marL="457200" indent="-457200"/>
            <a:r>
              <a:rPr lang="zh-CN" altLang="en-US" dirty="0">
                <a:latin typeface="Times New Roman" panose="02020603050405020304" pitchFamily="18" charset="0"/>
              </a:rPr>
              <a:t>一致，一般不必区分两种共振。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3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/>
      <p:bldP spid="173058" grpId="0"/>
      <p:bldP spid="173059" grpId="0"/>
      <p:bldP spid="1740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1" name="文本框 9220"/>
          <p:cNvSpPr txBox="1"/>
          <p:nvPr/>
        </p:nvSpPr>
        <p:spPr>
          <a:xfrm>
            <a:off x="549275" y="1502410"/>
            <a:ext cx="608330" cy="2159000"/>
          </a:xfrm>
          <a:prstGeom prst="rect">
            <a:avLst/>
          </a:prstGeom>
          <a:gradFill rotWithShape="0">
            <a:gsLst>
              <a:gs pos="0">
                <a:schemeClr val="hlink">
                  <a:alpha val="100000"/>
                </a:schemeClr>
              </a:gs>
              <a:gs pos="50000">
                <a:schemeClr val="bg1">
                  <a:alpha val="100000"/>
                </a:schemeClr>
              </a:gs>
              <a:gs pos="100000">
                <a:schemeClr val="hlink">
                  <a:alpha val="10000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vert="eaVert" wrap="square" lIns="90170" tIns="46990" rIns="90170" bIns="46990" anchor="t">
            <a:spAutoFit/>
          </a:bodyPr>
          <a:p>
            <a:pPr algn="ctr"/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共振实验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9227" name="共振实验.wmv" descr="共振实验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35150" y="437515"/>
            <a:ext cx="5616575" cy="4289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9227"/>
                </p:tgtEl>
              </p:cMediaNode>
            </p:video>
          </p:childTnLst>
        </p:cTn>
      </p:par>
    </p:tnLst>
    <p:bldLst>
      <p:bldP spid="92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5" name="矩形 10244"/>
          <p:cNvSpPr/>
          <p:nvPr/>
        </p:nvSpPr>
        <p:spPr>
          <a:xfrm>
            <a:off x="628650" y="5445760"/>
            <a:ext cx="8208963" cy="7000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eaLnBrk="0" fontAlgn="base" hangingPunct="0"/>
            <a:r>
              <a:rPr lang="zh-CN" altLang="en-US" sz="20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000" b="1" strike="noStrike" noProof="1" dirty="0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 1940年，华盛顿Tacoma Narrows大桥在通车4个月零6天后因大风引起扭转振动，又因振动频率接近于大桥的共振频率而突然坍塌。</a:t>
            </a:r>
            <a:endParaRPr lang="zh-CN" altLang="en-US" sz="2000" b="1" strike="noStrike" noProof="1" dirty="0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0246" name="共振危害1 桥共振.wmv" descr="共振危害1 桥共振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91335" y="390843"/>
            <a:ext cx="6505575" cy="4751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文本框 10246"/>
          <p:cNvSpPr txBox="1"/>
          <p:nvPr/>
        </p:nvSpPr>
        <p:spPr>
          <a:xfrm>
            <a:off x="516255" y="1609090"/>
            <a:ext cx="608013" cy="2159000"/>
          </a:xfrm>
          <a:prstGeom prst="rect">
            <a:avLst/>
          </a:prstGeom>
          <a:gradFill rotWithShape="0">
            <a:gsLst>
              <a:gs pos="0">
                <a:schemeClr val="hlink">
                  <a:alpha val="100000"/>
                </a:schemeClr>
              </a:gs>
              <a:gs pos="50000">
                <a:schemeClr val="bg1">
                  <a:alpha val="100000"/>
                </a:schemeClr>
              </a:gs>
              <a:gs pos="100000">
                <a:schemeClr val="hlink">
                  <a:alpha val="10000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vert="eaVert" wrap="square" lIns="90170" tIns="46990" rIns="90170" bIns="46990" anchor="t">
            <a:spAutoFit/>
          </a:bodyPr>
          <a:p>
            <a:pPr algn="ctr"/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共振的危害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246"/>
                </p:tgtEl>
              </p:cMediaNode>
            </p:video>
          </p:childTnLst>
        </p:cTn>
      </p:par>
    </p:tnLst>
    <p:bldLst>
      <p:bldP spid="10245" grpId="0"/>
      <p:bldP spid="102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9" name="文本框 11268"/>
          <p:cNvSpPr txBox="1"/>
          <p:nvPr/>
        </p:nvSpPr>
        <p:spPr>
          <a:xfrm>
            <a:off x="228918" y="1811020"/>
            <a:ext cx="608013" cy="2159000"/>
          </a:xfrm>
          <a:prstGeom prst="rect">
            <a:avLst/>
          </a:prstGeom>
          <a:gradFill rotWithShape="0">
            <a:gsLst>
              <a:gs pos="0">
                <a:schemeClr val="hlink">
                  <a:alpha val="100000"/>
                </a:schemeClr>
              </a:gs>
              <a:gs pos="50000">
                <a:schemeClr val="bg1">
                  <a:alpha val="100000"/>
                </a:schemeClr>
              </a:gs>
              <a:gs pos="100000">
                <a:schemeClr val="hlink">
                  <a:alpha val="10000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vert="eaVert" wrap="square" lIns="90170" tIns="46990" rIns="90170" bIns="46990" anchor="t">
            <a:spAutoFit/>
          </a:bodyPr>
          <a:p>
            <a:pPr algn="ctr"/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共振的危害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11272" name="共振危害2 直升机降落时解体.wmv" descr="共振危害2 直升机降落时解体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84605" y="485775"/>
            <a:ext cx="6503670" cy="52470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272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12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2"/>
                  </p:tgtEl>
                </p:cond>
              </p:nextCondLst>
            </p:seq>
          </p:childTnLst>
        </p:cTn>
      </p:par>
    </p:tnLst>
    <p:bldLst>
      <p:bldP spid="112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3" name="文本框 12292"/>
          <p:cNvSpPr txBox="1"/>
          <p:nvPr/>
        </p:nvSpPr>
        <p:spPr>
          <a:xfrm>
            <a:off x="1766888" y="909638"/>
            <a:ext cx="5038725" cy="520700"/>
          </a:xfrm>
          <a:prstGeom prst="rect">
            <a:avLst/>
          </a:prstGeom>
          <a:gradFill rotWithShape="0">
            <a:gsLst>
              <a:gs pos="0">
                <a:schemeClr val="bg1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square" lIns="90170" tIns="46990" rIns="90170" bIns="46990">
            <a:spAutoFit/>
          </a:bodyPr>
          <a:p>
            <a:r>
              <a:rPr lang="zh-CN" altLang="en-US" sz="2800" b="1" noProof="1" dirty="0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如何避免或消除共振的危害？</a:t>
            </a:r>
            <a:endParaRPr lang="zh-CN" altLang="en-US" sz="2800" b="1" noProof="1" dirty="0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1765300" y="1773238"/>
            <a:ext cx="6840538" cy="8350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p>
            <a:r>
              <a:rPr lang="zh-CN" altLang="en-US" sz="24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尽量使受迫振动的频率远离物体的固有频率！</a:t>
            </a:r>
            <a:endParaRPr lang="zh-CN" altLang="en-US" sz="24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325438" y="5445125"/>
            <a:ext cx="3887788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000" b="1" noProof="1" dirty="0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火车过桥时要缓慢通过（减小频率）。</a:t>
            </a:r>
            <a:endParaRPr lang="zh-CN" altLang="en-US" sz="2000" b="1" noProof="1" dirty="0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4645025" y="5445125"/>
            <a:ext cx="3887788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000" b="1" noProof="1" dirty="0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轮船航行过程中注意航向和航速，以调整频率尽量避免共振。</a:t>
            </a:r>
            <a:endParaRPr lang="zh-CN" altLang="en-US" sz="2000" b="1" noProof="1" dirty="0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2297" name="图片 12296" descr="0120110099"/>
          <p:cNvPicPr>
            <a:picLocks noChangeAspect="1"/>
          </p:cNvPicPr>
          <p:nvPr/>
        </p:nvPicPr>
        <p:blipFill>
          <a:blip r:embed="rId1"/>
          <a:srcRect l="10139" t="1775" r="1431" b="21086"/>
          <a:stretch>
            <a:fillRect/>
          </a:stretch>
        </p:blipFill>
        <p:spPr>
          <a:xfrm>
            <a:off x="4573588" y="2925763"/>
            <a:ext cx="4175125" cy="2424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图片 12297" descr="195208jz5pielzn3eedwme"/>
          <p:cNvPicPr>
            <a:picLocks noChangeAspect="1"/>
          </p:cNvPicPr>
          <p:nvPr/>
        </p:nvPicPr>
        <p:blipFill>
          <a:blip r:embed="rId2"/>
          <a:srcRect l="4778" t="39038" r="30806"/>
          <a:stretch>
            <a:fillRect/>
          </a:stretch>
        </p:blipFill>
        <p:spPr>
          <a:xfrm>
            <a:off x="319088" y="2924175"/>
            <a:ext cx="4110037" cy="2432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 animBg="1"/>
      <p:bldP spid="12295" grpId="0" bldLvl="0"/>
      <p:bldP spid="12295" grpId="1" bldLvl="0"/>
      <p:bldP spid="12296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9687" name="矩形 199686"/>
          <p:cNvSpPr/>
          <p:nvPr/>
        </p:nvSpPr>
        <p:spPr>
          <a:xfrm>
            <a:off x="1614488" y="2579688"/>
            <a:ext cx="53879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2400" dirty="0">
                <a:latin typeface="Arial" panose="020B0604020202020204" pitchFamily="34" charset="0"/>
                <a:ea typeface="楷体_GB2312" pitchFamily="49" charset="-122"/>
              </a:rPr>
              <a:t>一些乐器利用共振来提高音响效果；</a:t>
            </a:r>
            <a:endParaRPr lang="zh-CN" altLang="en-US" sz="2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99690" name="组合 199689"/>
          <p:cNvGrpSpPr/>
          <p:nvPr/>
        </p:nvGrpSpPr>
        <p:grpSpPr>
          <a:xfrm>
            <a:off x="1574800" y="1538288"/>
            <a:ext cx="5226050" cy="2392362"/>
            <a:chOff x="231" y="239"/>
            <a:chExt cx="3292" cy="1507"/>
          </a:xfrm>
        </p:grpSpPr>
        <p:sp>
          <p:nvSpPr>
            <p:cNvPr id="199685" name="矩形 199684"/>
            <p:cNvSpPr/>
            <p:nvPr/>
          </p:nvSpPr>
          <p:spPr>
            <a:xfrm>
              <a:off x="231" y="239"/>
              <a:ext cx="204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★</a:t>
              </a: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共振现象的其他应用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99686" name="矩形 199685"/>
            <p:cNvSpPr/>
            <p:nvPr/>
          </p:nvSpPr>
          <p:spPr>
            <a:xfrm>
              <a:off x="258" y="1228"/>
              <a:ext cx="3265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262255" indent="-262255"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altLang="zh-CN" sz="24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核内的核磁共振被利用来进行物质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pPr marL="262255" indent="-262255"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    结构的研究以及医疗诊断等等。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99688" name="矩形 199687"/>
            <p:cNvSpPr/>
            <p:nvPr/>
          </p:nvSpPr>
          <p:spPr>
            <a:xfrm>
              <a:off x="249" y="587"/>
              <a:ext cx="301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tx1"/>
                </a:buClr>
                <a:buFont typeface="Wingdings" panose="05000000000000000000" pitchFamily="2" charset="2"/>
                <a:buChar char="Ø"/>
              </a:pPr>
              <a:r>
                <a:rPr lang="en-US" altLang="zh-CN" sz="24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收音机利用电磁共振进行选台；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593</Words>
  <Application>WPS 演示</Application>
  <PresentationFormat>在屏幕上显示</PresentationFormat>
  <Paragraphs>61</Paragraphs>
  <Slides>9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9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华文行楷</vt:lpstr>
      <vt:lpstr>Symbol</vt:lpstr>
      <vt:lpstr>楷体_GB2312</vt:lpstr>
      <vt:lpstr>微软雅黑</vt:lpstr>
      <vt:lpstr>Arial Unicode MS</vt:lpstr>
      <vt:lpstr>新宋体</vt:lpstr>
      <vt:lpstr>默认设计模板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yang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第一篇 力 学 基 础</dc:title>
  <dc:creator>ylz</dc:creator>
  <cp:lastModifiedBy>锋</cp:lastModifiedBy>
  <cp:revision>285</cp:revision>
  <dcterms:created xsi:type="dcterms:W3CDTF">2007-12-31T01:31:00Z</dcterms:created>
  <dcterms:modified xsi:type="dcterms:W3CDTF">2018-09-08T03:18:00Z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