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</p:sldMasterIdLst>
  <p:notesMasterIdLst>
    <p:notesMasterId r:id="rId9"/>
  </p:notesMasterIdLst>
  <p:handoutMasterIdLst>
    <p:handoutMasterId r:id="rId10"/>
  </p:handoutMasterIdLst>
  <p:sldIdLst>
    <p:sldId id="263" r:id="rId4"/>
    <p:sldId id="378" r:id="rId5"/>
    <p:sldId id="379" r:id="rId6"/>
    <p:sldId id="382" r:id="rId7"/>
    <p:sldId id="383" r:id="rId8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CC"/>
    <a:srgbClr val="99CCFF"/>
    <a:srgbClr val="99FF99"/>
    <a:srgbClr val="CCCCFF"/>
    <a:srgbClr val="CC99FF"/>
    <a:srgbClr val="66CCFF"/>
    <a:srgbClr val="9966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>
        <p:scale>
          <a:sx n="75" d="100"/>
          <a:sy n="75" d="100"/>
        </p:scale>
        <p:origin x="-498" y="216"/>
      </p:cViewPr>
      <p:guideLst>
        <p:guide orient="horz" pos="2200"/>
        <p:guide pos="276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444"/>
    </p:cViewPr>
  </p:sorterViewPr>
  <p:gridSpacing cx="45004" cy="45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7" Type="http://schemas.openxmlformats.org/officeDocument/2006/relationships/image" Target="../media/image14.wmf"/><Relationship Id="rId6" Type="http://schemas.openxmlformats.org/officeDocument/2006/relationships/image" Target="../media/image13.wmf"/><Relationship Id="rId5" Type="http://schemas.openxmlformats.org/officeDocument/2006/relationships/image" Target="../media/image12.wmf"/><Relationship Id="rId4" Type="http://schemas.openxmlformats.org/officeDocument/2006/relationships/image" Target="../media/image11.wmf"/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11618" name="页眉占位符 11161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b="0" strike="noStrike" noProof="1" dirty="0"/>
          </a:p>
        </p:txBody>
      </p:sp>
      <p:sp>
        <p:nvSpPr>
          <p:cNvPr id="111619" name="日期占位符 111618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endParaRPr lang="zh-CN" altLang="en-US" sz="1200" b="0" strike="noStrike" noProof="1" dirty="0"/>
          </a:p>
        </p:txBody>
      </p:sp>
      <p:sp>
        <p:nvSpPr>
          <p:cNvPr id="111620" name="页脚占位符 111619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z="1200" b="0" strike="noStrike" noProof="1" dirty="0"/>
          </a:p>
        </p:txBody>
      </p:sp>
      <p:sp>
        <p:nvSpPr>
          <p:cNvPr id="111621" name="灯片编号占位符 111620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b="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z="1200" b="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2290" name="页眉占位符 1228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b="0" strike="noStrike" noProof="1" dirty="0"/>
          </a:p>
        </p:txBody>
      </p:sp>
      <p:sp>
        <p:nvSpPr>
          <p:cNvPr id="12291" name="日期占位符 1229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endParaRPr lang="zh-CN" altLang="en-US" sz="1200" b="0" strike="noStrike" noProof="1" dirty="0"/>
          </a:p>
        </p:txBody>
      </p:sp>
      <p:sp>
        <p:nvSpPr>
          <p:cNvPr id="3076" name="幻灯片图像占位符 12291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3077" name="文本占位符 12292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2294" name="页脚占位符 12293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z="1200" b="0" strike="noStrike" noProof="1" dirty="0"/>
          </a:p>
        </p:txBody>
      </p:sp>
      <p:sp>
        <p:nvSpPr>
          <p:cNvPr id="12295" name="灯片编号占位符 12294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b="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z="1200" b="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48450" y="279400"/>
            <a:ext cx="2057400" cy="583088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76250" y="279400"/>
            <a:ext cx="6052930" cy="583088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76250" y="279400"/>
            <a:ext cx="8229600" cy="58308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76250" y="1584325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3346" y="1584325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48450" y="279400"/>
            <a:ext cx="2057400" cy="583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76250" y="279400"/>
            <a:ext cx="6052930" cy="583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76250" y="279400"/>
            <a:ext cx="8229600" cy="58308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76250" y="1584325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3346" y="1584325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4" Type="http://schemas.openxmlformats.org/officeDocument/2006/relationships/theme" Target="../theme/theme2.xml"/><Relationship Id="rId13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76250" y="279400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76250" y="1584325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00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00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00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00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00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00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00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00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76250" y="279400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76250" y="1584325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hf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00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00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00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00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00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00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00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00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.bin"/><Relationship Id="rId8" Type="http://schemas.openxmlformats.org/officeDocument/2006/relationships/image" Target="../media/image5.wmf"/><Relationship Id="rId7" Type="http://schemas.openxmlformats.org/officeDocument/2006/relationships/oleObject" Target="../embeddings/oleObject4.bin"/><Relationship Id="rId6" Type="http://schemas.openxmlformats.org/officeDocument/2006/relationships/image" Target="../media/image4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3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2.wmf"/><Relationship Id="rId14" Type="http://schemas.openxmlformats.org/officeDocument/2006/relationships/vmlDrawing" Target="../drawings/vmlDrawing1.vml"/><Relationship Id="rId13" Type="http://schemas.openxmlformats.org/officeDocument/2006/relationships/slideLayout" Target="../slideLayouts/slideLayout20.xml"/><Relationship Id="rId12" Type="http://schemas.openxmlformats.org/officeDocument/2006/relationships/image" Target="../media/image7.wmf"/><Relationship Id="rId11" Type="http://schemas.openxmlformats.org/officeDocument/2006/relationships/oleObject" Target="../embeddings/oleObject6.bin"/><Relationship Id="rId10" Type="http://schemas.openxmlformats.org/officeDocument/2006/relationships/image" Target="../media/image6.wmf"/><Relationship Id="rId1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1.bin"/><Relationship Id="rId8" Type="http://schemas.openxmlformats.org/officeDocument/2006/relationships/image" Target="../media/image11.wmf"/><Relationship Id="rId7" Type="http://schemas.openxmlformats.org/officeDocument/2006/relationships/oleObject" Target="../embeddings/oleObject10.bin"/><Relationship Id="rId6" Type="http://schemas.openxmlformats.org/officeDocument/2006/relationships/image" Target="../media/image10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9.wmf"/><Relationship Id="rId3" Type="http://schemas.openxmlformats.org/officeDocument/2006/relationships/oleObject" Target="../embeddings/oleObject8.bin"/><Relationship Id="rId20" Type="http://schemas.openxmlformats.org/officeDocument/2006/relationships/vmlDrawing" Target="../drawings/vmlDrawing2.vml"/><Relationship Id="rId2" Type="http://schemas.openxmlformats.org/officeDocument/2006/relationships/image" Target="../media/image8.wmf"/><Relationship Id="rId19" Type="http://schemas.openxmlformats.org/officeDocument/2006/relationships/slideLayout" Target="../slideLayouts/slideLayout20.xml"/><Relationship Id="rId18" Type="http://schemas.openxmlformats.org/officeDocument/2006/relationships/oleObject" Target="../embeddings/oleObject17.bin"/><Relationship Id="rId17" Type="http://schemas.openxmlformats.org/officeDocument/2006/relationships/oleObject" Target="../embeddings/oleObject16.bin"/><Relationship Id="rId16" Type="http://schemas.openxmlformats.org/officeDocument/2006/relationships/oleObject" Target="../embeddings/oleObject15.bin"/><Relationship Id="rId15" Type="http://schemas.openxmlformats.org/officeDocument/2006/relationships/oleObject" Target="../embeddings/oleObject14.bin"/><Relationship Id="rId14" Type="http://schemas.openxmlformats.org/officeDocument/2006/relationships/image" Target="../media/image14.wmf"/><Relationship Id="rId13" Type="http://schemas.openxmlformats.org/officeDocument/2006/relationships/oleObject" Target="../embeddings/oleObject13.bin"/><Relationship Id="rId12" Type="http://schemas.openxmlformats.org/officeDocument/2006/relationships/image" Target="../media/image13.wmf"/><Relationship Id="rId11" Type="http://schemas.openxmlformats.org/officeDocument/2006/relationships/oleObject" Target="../embeddings/oleObject12.bin"/><Relationship Id="rId10" Type="http://schemas.openxmlformats.org/officeDocument/2006/relationships/image" Target="../media/image12.wmf"/><Relationship Id="rId1" Type="http://schemas.openxmlformats.org/officeDocument/2006/relationships/oleObject" Target="../embeddings/oleObject7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3.vml"/><Relationship Id="rId7" Type="http://schemas.openxmlformats.org/officeDocument/2006/relationships/slideLayout" Target="../slideLayouts/slideLayout20.xml"/><Relationship Id="rId6" Type="http://schemas.openxmlformats.org/officeDocument/2006/relationships/image" Target="../media/image17.wmf"/><Relationship Id="rId5" Type="http://schemas.openxmlformats.org/officeDocument/2006/relationships/oleObject" Target="../embeddings/oleObject20.bin"/><Relationship Id="rId4" Type="http://schemas.openxmlformats.org/officeDocument/2006/relationships/image" Target="../media/image16.wmf"/><Relationship Id="rId3" Type="http://schemas.openxmlformats.org/officeDocument/2006/relationships/oleObject" Target="../embeddings/oleObject19.bin"/><Relationship Id="rId2" Type="http://schemas.openxmlformats.org/officeDocument/2006/relationships/image" Target="../media/image15.wmf"/><Relationship Id="rId1" Type="http://schemas.openxmlformats.org/officeDocument/2006/relationships/oleObject" Target="../embeddings/oleObject18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矩形 10249"/>
          <p:cNvSpPr/>
          <p:nvPr/>
        </p:nvSpPr>
        <p:spPr>
          <a:xfrm>
            <a:off x="2252980" y="193675"/>
            <a:ext cx="4523105" cy="6819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第</a:t>
            </a:r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节段   相对运动</a:t>
            </a:r>
            <a:endParaRPr lang="zh-CN" altLang="en-US" sz="320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100" name="文本框 3"/>
          <p:cNvSpPr txBox="1"/>
          <p:nvPr/>
        </p:nvSpPr>
        <p:spPr>
          <a:xfrm>
            <a:off x="628968" y="5182553"/>
            <a:ext cx="82327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>
                <a:latin typeface="Times New Roman" panose="02020603050405020304" pitchFamily="18" charset="0"/>
                <a:ea typeface="宋体" panose="02010600030101010101" pitchFamily="2" charset="-122"/>
              </a:rPr>
              <a:t>如何实现对接时的速度和加速度控制？</a:t>
            </a:r>
            <a:endParaRPr lang="zh-CN" altLang="en-US" sz="36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595" y="1079500"/>
            <a:ext cx="7636510" cy="410337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/>
      <p:bldP spid="409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3330" name="文本框 93329"/>
          <p:cNvSpPr txBox="1"/>
          <p:nvPr/>
        </p:nvSpPr>
        <p:spPr>
          <a:xfrm>
            <a:off x="2276475" y="322263"/>
            <a:ext cx="31305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Clr>
                <a:schemeClr val="bg1"/>
              </a:buClr>
            </a:pP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§</a:t>
            </a:r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1.4</a:t>
            </a: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　相对运动</a:t>
            </a:r>
            <a:endParaRPr lang="zh-CN" altLang="en-US" sz="3200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93331" name="文本框 93330"/>
          <p:cNvSpPr txBox="1"/>
          <p:nvPr/>
        </p:nvSpPr>
        <p:spPr>
          <a:xfrm>
            <a:off x="341313" y="862013"/>
            <a:ext cx="8370887" cy="8842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dirty="0">
                <a:solidFill>
                  <a:srgbClr val="A50021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一、运动描述的相对性</a:t>
            </a:r>
            <a:endParaRPr lang="zh-CN" altLang="en-US" sz="2400" dirty="0">
              <a:solidFill>
                <a:srgbClr val="A50021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  <a:p>
            <a:r>
              <a:rPr lang="zh-CN" altLang="en-US" sz="2400" dirty="0">
                <a:latin typeface="Times New Roman" panose="02020603050405020304" pitchFamily="18" charset="0"/>
              </a:rPr>
              <a:t>   由于选取不同的参考系，对同一物体运动的描述就会不同</a:t>
            </a:r>
            <a:r>
              <a:rPr lang="en-US" altLang="zh-CN" sz="2400">
                <a:latin typeface="Times New Roman" panose="02020603050405020304" pitchFamily="18" charset="0"/>
              </a:rPr>
              <a:t>.</a:t>
            </a:r>
            <a:r>
              <a:rPr lang="en-US" altLang="zh-CN">
                <a:latin typeface="Times New Roman" panose="02020603050405020304" pitchFamily="18" charset="0"/>
              </a:rPr>
              <a:t> </a:t>
            </a:r>
            <a:endParaRPr lang="en-US" altLang="zh-CN">
              <a:latin typeface="Times New Roman" panose="02020603050405020304" pitchFamily="18" charset="0"/>
            </a:endParaRPr>
          </a:p>
        </p:txBody>
      </p:sp>
      <p:sp>
        <p:nvSpPr>
          <p:cNvPr id="93332" name="文本框 93331"/>
          <p:cNvSpPr txBox="1"/>
          <p:nvPr/>
        </p:nvSpPr>
        <p:spPr>
          <a:xfrm>
            <a:off x="701675" y="3697288"/>
            <a:ext cx="58356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400" dirty="0">
                <a:latin typeface="Times New Roman" panose="02020603050405020304" pitchFamily="18" charset="0"/>
              </a:rPr>
              <a:t>“</a:t>
            </a:r>
            <a:r>
              <a:rPr lang="zh-CN" altLang="en-US" sz="2400" dirty="0">
                <a:latin typeface="Times New Roman" panose="02020603050405020304" pitchFamily="18" charset="0"/>
              </a:rPr>
              <a:t>静止参考系”、“运动参考系” 都是相对的</a:t>
            </a:r>
            <a:r>
              <a:rPr lang="zh-CN" altLang="en-US" dirty="0">
                <a:latin typeface="Times New Roman" panose="02020603050405020304" pitchFamily="18" charset="0"/>
              </a:rPr>
              <a:t> 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grpSp>
        <p:nvGrpSpPr>
          <p:cNvPr id="93333" name="组合 93332"/>
          <p:cNvGrpSpPr/>
          <p:nvPr/>
        </p:nvGrpSpPr>
        <p:grpSpPr>
          <a:xfrm>
            <a:off x="1557338" y="1854200"/>
            <a:ext cx="4425950" cy="1889125"/>
            <a:chOff x="869" y="1321"/>
            <a:chExt cx="3043" cy="1555"/>
          </a:xfrm>
        </p:grpSpPr>
        <p:sp>
          <p:nvSpPr>
            <p:cNvPr id="93334" name="椭圆 93333"/>
            <p:cNvSpPr/>
            <p:nvPr/>
          </p:nvSpPr>
          <p:spPr>
            <a:xfrm>
              <a:off x="1689" y="1325"/>
              <a:ext cx="85" cy="85"/>
            </a:xfrm>
            <a:prstGeom prst="ellipse">
              <a:avLst/>
            </a:prstGeom>
            <a:gradFill rotWithShape="1">
              <a:gsLst>
                <a:gs pos="0">
                  <a:srgbClr val="FF0000"/>
                </a:gs>
                <a:gs pos="100000">
                  <a:srgbClr val="FF0000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3335" name="矩形 93334"/>
            <p:cNvSpPr/>
            <p:nvPr/>
          </p:nvSpPr>
          <p:spPr>
            <a:xfrm>
              <a:off x="2115" y="2415"/>
              <a:ext cx="341" cy="46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70000"/>
                </a:lnSpc>
              </a:pPr>
              <a:r>
                <a:rPr lang="en-US" altLang="zh-CN" sz="4400" b="0" dirty="0">
                  <a:solidFill>
                    <a:srgbClr val="0000FF"/>
                  </a:solidFill>
                  <a:latin typeface="Times New Roman" panose="02020603050405020304" pitchFamily="18" charset="0"/>
                  <a:sym typeface="Webdings" panose="05030102010509060703" pitchFamily="18" charset="2"/>
                </a:rPr>
                <a:t></a:t>
              </a:r>
              <a:endParaRPr lang="en-US" altLang="zh-CN" sz="4400" b="0" dirty="0">
                <a:solidFill>
                  <a:srgbClr val="0000FF"/>
                </a:solidFill>
                <a:latin typeface="Times New Roman" panose="02020603050405020304" pitchFamily="18" charset="0"/>
                <a:sym typeface="Webdings" panose="05030102010509060703" pitchFamily="18" charset="2"/>
              </a:endParaRPr>
            </a:p>
          </p:txBody>
        </p:sp>
        <p:grpSp>
          <p:nvGrpSpPr>
            <p:cNvPr id="93336" name="组合 93335"/>
            <p:cNvGrpSpPr/>
            <p:nvPr/>
          </p:nvGrpSpPr>
          <p:grpSpPr>
            <a:xfrm>
              <a:off x="981" y="2302"/>
              <a:ext cx="2920" cy="38"/>
              <a:chOff x="385" y="2188"/>
              <a:chExt cx="4394" cy="57"/>
            </a:xfrm>
          </p:grpSpPr>
          <p:sp>
            <p:nvSpPr>
              <p:cNvPr id="93337" name="矩形 93336"/>
              <p:cNvSpPr/>
              <p:nvPr/>
            </p:nvSpPr>
            <p:spPr>
              <a:xfrm>
                <a:off x="385" y="2188"/>
                <a:ext cx="4394" cy="57"/>
              </a:xfrm>
              <a:prstGeom prst="rect">
                <a:avLst/>
              </a:prstGeom>
              <a:pattFill prst="ltUpDiag">
                <a:fgClr>
                  <a:schemeClr val="tx2"/>
                </a:fgClr>
                <a:bgClr>
                  <a:schemeClr val="bg1"/>
                </a:bgClr>
              </a:patt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3338" name="直接连接符 93337"/>
              <p:cNvSpPr/>
              <p:nvPr/>
            </p:nvSpPr>
            <p:spPr>
              <a:xfrm>
                <a:off x="385" y="2188"/>
                <a:ext cx="4366" cy="0"/>
              </a:xfrm>
              <a:prstGeom prst="line">
                <a:avLst/>
              </a:prstGeom>
              <a:ln w="9525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93339" name="组合 93338"/>
            <p:cNvGrpSpPr/>
            <p:nvPr/>
          </p:nvGrpSpPr>
          <p:grpSpPr>
            <a:xfrm>
              <a:off x="1122" y="2125"/>
              <a:ext cx="1078" cy="164"/>
              <a:chOff x="640" y="1990"/>
              <a:chExt cx="1304" cy="199"/>
            </a:xfrm>
          </p:grpSpPr>
          <p:grpSp>
            <p:nvGrpSpPr>
              <p:cNvPr id="93340" name="组合 93339"/>
              <p:cNvGrpSpPr/>
              <p:nvPr/>
            </p:nvGrpSpPr>
            <p:grpSpPr>
              <a:xfrm>
                <a:off x="810" y="2019"/>
                <a:ext cx="170" cy="170"/>
                <a:chOff x="3929" y="2840"/>
                <a:chExt cx="850" cy="850"/>
              </a:xfrm>
            </p:grpSpPr>
            <p:sp>
              <p:nvSpPr>
                <p:cNvPr id="93341" name="任意多边形 93340"/>
                <p:cNvSpPr/>
                <p:nvPr/>
              </p:nvSpPr>
              <p:spPr>
                <a:xfrm>
                  <a:off x="3929" y="2840"/>
                  <a:ext cx="850" cy="850"/>
                </a:xfrm>
                <a:custGeom>
                  <a:avLst/>
                  <a:gdLst>
                    <a:gd name="txL" fmla="*/ 3163 w 21600"/>
                    <a:gd name="txT" fmla="*/ 3163 h 21600"/>
                    <a:gd name="txR" fmla="*/ 18437 w 21600"/>
                    <a:gd name="txB" fmla="*/ 18437 h 21600"/>
                  </a:gdLst>
                  <a:ahLst/>
                  <a:cxnLst>
                    <a:cxn ang="270">
                      <a:pos x="10800" y="0"/>
                    </a:cxn>
                    <a:cxn ang="270">
                      <a:pos x="3163" y="3163"/>
                    </a:cxn>
                    <a:cxn ang="180">
                      <a:pos x="0" y="10800"/>
                    </a:cxn>
                    <a:cxn ang="90">
                      <a:pos x="3163" y="18437"/>
                    </a:cxn>
                    <a:cxn ang="90">
                      <a:pos x="10800" y="21600"/>
                    </a:cxn>
                    <a:cxn ang="90">
                      <a:pos x="18437" y="18437"/>
                    </a:cxn>
                    <a:cxn ang="0">
                      <a:pos x="21600" y="10800"/>
                    </a:cxn>
                    <a:cxn ang="270">
                      <a:pos x="18437" y="3163"/>
                    </a:cxn>
                  </a:cxnLst>
                  <a:rect l="txL" t="txT" r="txR" b="txB"/>
                  <a:pathLst>
                    <a:path w="21600" h="21600">
                      <a:moveTo>
                        <a:pt x="0" y="10800"/>
                      </a:moveTo>
                      <a:arcTo wR="10800" hR="10800" stAng="10800000" swAng="5400000"/>
                      <a:arcTo wR="10800" hR="10800" stAng="-5400000" swAng="5400000"/>
                      <a:arcTo wR="10800" hR="10800" stAng="0" swAng="5400000"/>
                      <a:arcTo wR="10800" hR="10800" stAng="5400000" swAng="5400000"/>
                      <a:close/>
                      <a:moveTo>
                        <a:pt x="4040" y="10800"/>
                      </a:moveTo>
                      <a:arcTo wR="6760" hR="6760" stAng="10800000" swAng="-5400000"/>
                      <a:arcTo wR="6760" hR="6760" stAng="5400000" swAng="-5400000"/>
                      <a:arcTo wR="6760" hR="6760" stAng="0" swAng="-5400000"/>
                      <a:arcTo wR="6760" hR="6760" stAng="-5400000" swAng="-5400000"/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93342" name="太阳形 93341"/>
                <p:cNvSpPr/>
                <p:nvPr/>
              </p:nvSpPr>
              <p:spPr>
                <a:xfrm>
                  <a:off x="4147" y="3058"/>
                  <a:ext cx="415" cy="415"/>
                </a:xfrm>
                <a:prstGeom prst="sun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grpSp>
            <p:nvGrpSpPr>
              <p:cNvPr id="93343" name="组合 93342"/>
              <p:cNvGrpSpPr/>
              <p:nvPr/>
            </p:nvGrpSpPr>
            <p:grpSpPr>
              <a:xfrm>
                <a:off x="1603" y="2019"/>
                <a:ext cx="170" cy="170"/>
                <a:chOff x="3929" y="2840"/>
                <a:chExt cx="850" cy="850"/>
              </a:xfrm>
            </p:grpSpPr>
            <p:sp>
              <p:nvSpPr>
                <p:cNvPr id="93344" name="任意多边形 93343"/>
                <p:cNvSpPr/>
                <p:nvPr/>
              </p:nvSpPr>
              <p:spPr>
                <a:xfrm>
                  <a:off x="3929" y="2840"/>
                  <a:ext cx="850" cy="850"/>
                </a:xfrm>
                <a:custGeom>
                  <a:avLst/>
                  <a:gdLst>
                    <a:gd name="txL" fmla="*/ 3163 w 21600"/>
                    <a:gd name="txT" fmla="*/ 3163 h 21600"/>
                    <a:gd name="txR" fmla="*/ 18437 w 21600"/>
                    <a:gd name="txB" fmla="*/ 18437 h 21600"/>
                  </a:gdLst>
                  <a:ahLst/>
                  <a:cxnLst>
                    <a:cxn ang="270">
                      <a:pos x="10800" y="0"/>
                    </a:cxn>
                    <a:cxn ang="270">
                      <a:pos x="3163" y="3163"/>
                    </a:cxn>
                    <a:cxn ang="180">
                      <a:pos x="0" y="10800"/>
                    </a:cxn>
                    <a:cxn ang="90">
                      <a:pos x="3163" y="18437"/>
                    </a:cxn>
                    <a:cxn ang="90">
                      <a:pos x="10800" y="21600"/>
                    </a:cxn>
                    <a:cxn ang="90">
                      <a:pos x="18437" y="18437"/>
                    </a:cxn>
                    <a:cxn ang="0">
                      <a:pos x="21600" y="10800"/>
                    </a:cxn>
                    <a:cxn ang="270">
                      <a:pos x="18437" y="3163"/>
                    </a:cxn>
                  </a:cxnLst>
                  <a:rect l="txL" t="txT" r="txR" b="txB"/>
                  <a:pathLst>
                    <a:path w="21600" h="21600">
                      <a:moveTo>
                        <a:pt x="0" y="10800"/>
                      </a:moveTo>
                      <a:arcTo wR="10800" hR="10800" stAng="10800000" swAng="5400000"/>
                      <a:arcTo wR="10800" hR="10800" stAng="-5400000" swAng="5400000"/>
                      <a:arcTo wR="10800" hR="10800" stAng="0" swAng="5400000"/>
                      <a:arcTo wR="10800" hR="10800" stAng="5400000" swAng="5400000"/>
                      <a:close/>
                      <a:moveTo>
                        <a:pt x="4040" y="10800"/>
                      </a:moveTo>
                      <a:arcTo wR="6760" hR="6760" stAng="10800000" swAng="-5400000"/>
                      <a:arcTo wR="6760" hR="6760" stAng="5400000" swAng="-5400000"/>
                      <a:arcTo wR="6760" hR="6760" stAng="0" swAng="-5400000"/>
                      <a:arcTo wR="6760" hR="6760" stAng="-5400000" swAng="-5400000"/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93345" name="太阳形 93344"/>
                <p:cNvSpPr/>
                <p:nvPr/>
              </p:nvSpPr>
              <p:spPr>
                <a:xfrm>
                  <a:off x="4147" y="3058"/>
                  <a:ext cx="415" cy="415"/>
                </a:xfrm>
                <a:prstGeom prst="sun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sp>
            <p:nvSpPr>
              <p:cNvPr id="93346" name="矩形 93345"/>
              <p:cNvSpPr/>
              <p:nvPr/>
            </p:nvSpPr>
            <p:spPr>
              <a:xfrm>
                <a:off x="640" y="1990"/>
                <a:ext cx="1304" cy="56"/>
              </a:xfrm>
              <a:prstGeom prst="rect">
                <a:avLst/>
              </a:prstGeom>
              <a:pattFill prst="ltHorz">
                <a:fgClr>
                  <a:schemeClr val="accent1"/>
                </a:fgClr>
                <a:bgClr>
                  <a:srgbClr val="3B3B3B"/>
                </a:bgClr>
              </a:pattFill>
              <a:ln w="9525" cap="flat" cmpd="sng">
                <a:solidFill>
                  <a:srgbClr val="0000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93347" name="矩形 93346"/>
            <p:cNvSpPr/>
            <p:nvPr/>
          </p:nvSpPr>
          <p:spPr>
            <a:xfrm>
              <a:off x="1122" y="1735"/>
              <a:ext cx="511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sz="4400" b="0" dirty="0">
                  <a:solidFill>
                    <a:srgbClr val="FF00FF"/>
                  </a:solidFill>
                  <a:latin typeface="Times New Roman" panose="02020603050405020304" pitchFamily="18" charset="0"/>
                  <a:sym typeface="Webdings" panose="05030102010509060703" pitchFamily="18" charset="2"/>
                </a:rPr>
                <a:t></a:t>
              </a:r>
              <a:endParaRPr lang="en-US" altLang="zh-CN" sz="4400" b="0" dirty="0">
                <a:solidFill>
                  <a:srgbClr val="FF00FF"/>
                </a:solidFill>
                <a:latin typeface="Times New Roman" panose="02020603050405020304" pitchFamily="18" charset="0"/>
                <a:sym typeface="Webdings" panose="05030102010509060703" pitchFamily="18" charset="2"/>
              </a:endParaRPr>
            </a:p>
          </p:txBody>
        </p:sp>
        <p:sp>
          <p:nvSpPr>
            <p:cNvPr id="93348" name="椭圆 93347"/>
            <p:cNvSpPr/>
            <p:nvPr/>
          </p:nvSpPr>
          <p:spPr>
            <a:xfrm>
              <a:off x="2880" y="1321"/>
              <a:ext cx="85" cy="85"/>
            </a:xfrm>
            <a:prstGeom prst="ellipse">
              <a:avLst/>
            </a:prstGeom>
            <a:gradFill rotWithShape="1">
              <a:gsLst>
                <a:gs pos="0">
                  <a:srgbClr val="FF0000"/>
                </a:gs>
                <a:gs pos="100000">
                  <a:srgbClr val="FF0000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3349" name="椭圆 93348"/>
            <p:cNvSpPr/>
            <p:nvPr/>
          </p:nvSpPr>
          <p:spPr>
            <a:xfrm>
              <a:off x="2880" y="1581"/>
              <a:ext cx="85" cy="85"/>
            </a:xfrm>
            <a:prstGeom prst="ellipse">
              <a:avLst/>
            </a:prstGeom>
            <a:gradFill rotWithShape="1">
              <a:gsLst>
                <a:gs pos="0">
                  <a:srgbClr val="FF0000"/>
                </a:gs>
                <a:gs pos="100000">
                  <a:srgbClr val="FF0000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3350" name="椭圆 93349"/>
            <p:cNvSpPr/>
            <p:nvPr/>
          </p:nvSpPr>
          <p:spPr>
            <a:xfrm>
              <a:off x="2880" y="1751"/>
              <a:ext cx="85" cy="85"/>
            </a:xfrm>
            <a:prstGeom prst="ellipse">
              <a:avLst/>
            </a:prstGeom>
            <a:gradFill rotWithShape="1">
              <a:gsLst>
                <a:gs pos="0">
                  <a:srgbClr val="FF0000"/>
                </a:gs>
                <a:gs pos="100000">
                  <a:srgbClr val="FF0000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3351" name="椭圆 93350"/>
            <p:cNvSpPr/>
            <p:nvPr/>
          </p:nvSpPr>
          <p:spPr>
            <a:xfrm>
              <a:off x="2880" y="2029"/>
              <a:ext cx="85" cy="85"/>
            </a:xfrm>
            <a:prstGeom prst="ellipse">
              <a:avLst/>
            </a:prstGeom>
            <a:gradFill rotWithShape="1">
              <a:gsLst>
                <a:gs pos="0">
                  <a:srgbClr val="FF0000"/>
                </a:gs>
                <a:gs pos="100000">
                  <a:srgbClr val="FF0000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3352" name="椭圆 93351"/>
            <p:cNvSpPr/>
            <p:nvPr/>
          </p:nvSpPr>
          <p:spPr>
            <a:xfrm>
              <a:off x="2880" y="1893"/>
              <a:ext cx="85" cy="85"/>
            </a:xfrm>
            <a:prstGeom prst="ellipse">
              <a:avLst/>
            </a:prstGeom>
            <a:gradFill rotWithShape="1">
              <a:gsLst>
                <a:gs pos="0">
                  <a:srgbClr val="FF0000"/>
                </a:gs>
                <a:gs pos="100000">
                  <a:srgbClr val="FF0000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3353" name="椭圆 93352"/>
            <p:cNvSpPr/>
            <p:nvPr/>
          </p:nvSpPr>
          <p:spPr>
            <a:xfrm>
              <a:off x="2880" y="1439"/>
              <a:ext cx="85" cy="85"/>
            </a:xfrm>
            <a:prstGeom prst="ellipse">
              <a:avLst/>
            </a:prstGeom>
            <a:gradFill rotWithShape="1">
              <a:gsLst>
                <a:gs pos="0">
                  <a:srgbClr val="FF0000"/>
                </a:gs>
                <a:gs pos="100000">
                  <a:srgbClr val="FF0000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3354" name="椭圆 93353"/>
            <p:cNvSpPr/>
            <p:nvPr/>
          </p:nvSpPr>
          <p:spPr>
            <a:xfrm>
              <a:off x="2200" y="1439"/>
              <a:ext cx="85" cy="85"/>
            </a:xfrm>
            <a:prstGeom prst="ellipse">
              <a:avLst/>
            </a:prstGeom>
            <a:gradFill rotWithShape="1">
              <a:gsLst>
                <a:gs pos="0">
                  <a:srgbClr val="FF0000"/>
                </a:gs>
                <a:gs pos="100000">
                  <a:srgbClr val="FF0000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3355" name="椭圆 93354"/>
            <p:cNvSpPr/>
            <p:nvPr/>
          </p:nvSpPr>
          <p:spPr>
            <a:xfrm>
              <a:off x="2455" y="1552"/>
              <a:ext cx="85" cy="85"/>
            </a:xfrm>
            <a:prstGeom prst="ellipse">
              <a:avLst/>
            </a:prstGeom>
            <a:gradFill rotWithShape="1">
              <a:gsLst>
                <a:gs pos="0">
                  <a:srgbClr val="FF0000"/>
                </a:gs>
                <a:gs pos="100000">
                  <a:srgbClr val="FF0000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3356" name="椭圆 93355"/>
            <p:cNvSpPr/>
            <p:nvPr/>
          </p:nvSpPr>
          <p:spPr>
            <a:xfrm>
              <a:off x="2795" y="1848"/>
              <a:ext cx="85" cy="85"/>
            </a:xfrm>
            <a:prstGeom prst="ellipse">
              <a:avLst/>
            </a:prstGeom>
            <a:gradFill rotWithShape="1">
              <a:gsLst>
                <a:gs pos="0">
                  <a:srgbClr val="FF0000"/>
                </a:gs>
                <a:gs pos="100000">
                  <a:srgbClr val="FF0000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3357" name="椭圆 93356"/>
            <p:cNvSpPr/>
            <p:nvPr/>
          </p:nvSpPr>
          <p:spPr>
            <a:xfrm>
              <a:off x="2653" y="1694"/>
              <a:ext cx="85" cy="85"/>
            </a:xfrm>
            <a:prstGeom prst="ellipse">
              <a:avLst/>
            </a:prstGeom>
            <a:gradFill rotWithShape="1">
              <a:gsLst>
                <a:gs pos="0">
                  <a:srgbClr val="FF0000"/>
                </a:gs>
                <a:gs pos="100000">
                  <a:srgbClr val="FF0000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3358" name="椭圆 93357"/>
            <p:cNvSpPr/>
            <p:nvPr/>
          </p:nvSpPr>
          <p:spPr>
            <a:xfrm>
              <a:off x="1916" y="1354"/>
              <a:ext cx="85" cy="85"/>
            </a:xfrm>
            <a:prstGeom prst="ellipse">
              <a:avLst/>
            </a:prstGeom>
            <a:gradFill rotWithShape="1">
              <a:gsLst>
                <a:gs pos="0">
                  <a:srgbClr val="FF0000"/>
                </a:gs>
                <a:gs pos="100000">
                  <a:srgbClr val="FF0000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93359" name="组合 93358"/>
            <p:cNvGrpSpPr/>
            <p:nvPr/>
          </p:nvGrpSpPr>
          <p:grpSpPr>
            <a:xfrm>
              <a:off x="2370" y="1722"/>
              <a:ext cx="1078" cy="627"/>
              <a:chOff x="640" y="1621"/>
              <a:chExt cx="1078" cy="627"/>
            </a:xfrm>
          </p:grpSpPr>
          <p:grpSp>
            <p:nvGrpSpPr>
              <p:cNvPr id="93360" name="组合 93359"/>
              <p:cNvGrpSpPr/>
              <p:nvPr/>
            </p:nvGrpSpPr>
            <p:grpSpPr>
              <a:xfrm>
                <a:off x="640" y="2024"/>
                <a:ext cx="1078" cy="164"/>
                <a:chOff x="640" y="1990"/>
                <a:chExt cx="1304" cy="199"/>
              </a:xfrm>
            </p:grpSpPr>
            <p:grpSp>
              <p:nvGrpSpPr>
                <p:cNvPr id="93361" name="组合 93360"/>
                <p:cNvGrpSpPr/>
                <p:nvPr/>
              </p:nvGrpSpPr>
              <p:grpSpPr>
                <a:xfrm>
                  <a:off x="810" y="2019"/>
                  <a:ext cx="170" cy="170"/>
                  <a:chOff x="3929" y="2840"/>
                  <a:chExt cx="850" cy="850"/>
                </a:xfrm>
              </p:grpSpPr>
              <p:sp>
                <p:nvSpPr>
                  <p:cNvPr id="93362" name="任意多边形 93361"/>
                  <p:cNvSpPr/>
                  <p:nvPr/>
                </p:nvSpPr>
                <p:spPr>
                  <a:xfrm>
                    <a:off x="3929" y="2840"/>
                    <a:ext cx="850" cy="850"/>
                  </a:xfrm>
                  <a:custGeom>
                    <a:avLst/>
                    <a:gdLst>
                      <a:gd name="txL" fmla="*/ 3163 w 21600"/>
                      <a:gd name="txT" fmla="*/ 3163 h 21600"/>
                      <a:gd name="txR" fmla="*/ 18437 w 21600"/>
                      <a:gd name="txB" fmla="*/ 18437 h 21600"/>
                    </a:gdLst>
                    <a:ahLst/>
                    <a:cxnLst>
                      <a:cxn ang="270">
                        <a:pos x="10800" y="0"/>
                      </a:cxn>
                      <a:cxn ang="270">
                        <a:pos x="3163" y="3163"/>
                      </a:cxn>
                      <a:cxn ang="180">
                        <a:pos x="0" y="10800"/>
                      </a:cxn>
                      <a:cxn ang="90">
                        <a:pos x="3163" y="18437"/>
                      </a:cxn>
                      <a:cxn ang="90">
                        <a:pos x="10800" y="21600"/>
                      </a:cxn>
                      <a:cxn ang="90">
                        <a:pos x="18437" y="18437"/>
                      </a:cxn>
                      <a:cxn ang="0">
                        <a:pos x="21600" y="10800"/>
                      </a:cxn>
                      <a:cxn ang="270">
                        <a:pos x="18437" y="3163"/>
                      </a:cxn>
                    </a:cxnLst>
                    <a:rect l="txL" t="txT" r="txR" b="txB"/>
                    <a:pathLst>
                      <a:path w="21600" h="21600">
                        <a:moveTo>
                          <a:pt x="0" y="10800"/>
                        </a:moveTo>
                        <a:arcTo wR="10800" hR="10800" stAng="10800000" swAng="5400000"/>
                        <a:arcTo wR="10800" hR="10800" stAng="-5400000" swAng="5400000"/>
                        <a:arcTo wR="10800" hR="10800" stAng="0" swAng="5400000"/>
                        <a:arcTo wR="10800" hR="10800" stAng="5400000" swAng="5400000"/>
                        <a:close/>
                        <a:moveTo>
                          <a:pt x="4040" y="10800"/>
                        </a:moveTo>
                        <a:arcTo wR="6760" hR="6760" stAng="10800000" swAng="-5400000"/>
                        <a:arcTo wR="6760" hR="6760" stAng="5400000" swAng="-5400000"/>
                        <a:arcTo wR="6760" hR="6760" stAng="0" swAng="-5400000"/>
                        <a:arcTo wR="6760" hR="6760" stAng="-5400000" swAng="-5400000"/>
                        <a:close/>
                      </a:path>
                    </a:pathLst>
                  </a:custGeom>
                  <a:solidFill>
                    <a:schemeClr val="tx1"/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93363" name="太阳形 93362"/>
                  <p:cNvSpPr/>
                  <p:nvPr/>
                </p:nvSpPr>
                <p:spPr>
                  <a:xfrm>
                    <a:off x="4147" y="3058"/>
                    <a:ext cx="415" cy="415"/>
                  </a:xfrm>
                  <a:prstGeom prst="sun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93364" name="组合 93363"/>
                <p:cNvGrpSpPr/>
                <p:nvPr/>
              </p:nvGrpSpPr>
              <p:grpSpPr>
                <a:xfrm>
                  <a:off x="1603" y="2019"/>
                  <a:ext cx="170" cy="170"/>
                  <a:chOff x="3929" y="2840"/>
                  <a:chExt cx="850" cy="850"/>
                </a:xfrm>
              </p:grpSpPr>
              <p:sp>
                <p:nvSpPr>
                  <p:cNvPr id="93365" name="任意多边形 93364"/>
                  <p:cNvSpPr/>
                  <p:nvPr/>
                </p:nvSpPr>
                <p:spPr>
                  <a:xfrm>
                    <a:off x="3929" y="2840"/>
                    <a:ext cx="850" cy="850"/>
                  </a:xfrm>
                  <a:custGeom>
                    <a:avLst/>
                    <a:gdLst>
                      <a:gd name="txL" fmla="*/ 3163 w 21600"/>
                      <a:gd name="txT" fmla="*/ 3163 h 21600"/>
                      <a:gd name="txR" fmla="*/ 18437 w 21600"/>
                      <a:gd name="txB" fmla="*/ 18437 h 21600"/>
                    </a:gdLst>
                    <a:ahLst/>
                    <a:cxnLst>
                      <a:cxn ang="270">
                        <a:pos x="10800" y="0"/>
                      </a:cxn>
                      <a:cxn ang="270">
                        <a:pos x="3163" y="3163"/>
                      </a:cxn>
                      <a:cxn ang="180">
                        <a:pos x="0" y="10800"/>
                      </a:cxn>
                      <a:cxn ang="90">
                        <a:pos x="3163" y="18437"/>
                      </a:cxn>
                      <a:cxn ang="90">
                        <a:pos x="10800" y="21600"/>
                      </a:cxn>
                      <a:cxn ang="90">
                        <a:pos x="18437" y="18437"/>
                      </a:cxn>
                      <a:cxn ang="0">
                        <a:pos x="21600" y="10800"/>
                      </a:cxn>
                      <a:cxn ang="270">
                        <a:pos x="18437" y="3163"/>
                      </a:cxn>
                    </a:cxnLst>
                    <a:rect l="txL" t="txT" r="txR" b="txB"/>
                    <a:pathLst>
                      <a:path w="21600" h="21600">
                        <a:moveTo>
                          <a:pt x="0" y="10800"/>
                        </a:moveTo>
                        <a:arcTo wR="10800" hR="10800" stAng="10800000" swAng="5400000"/>
                        <a:arcTo wR="10800" hR="10800" stAng="-5400000" swAng="5400000"/>
                        <a:arcTo wR="10800" hR="10800" stAng="0" swAng="5400000"/>
                        <a:arcTo wR="10800" hR="10800" stAng="5400000" swAng="5400000"/>
                        <a:close/>
                        <a:moveTo>
                          <a:pt x="4040" y="10800"/>
                        </a:moveTo>
                        <a:arcTo wR="6760" hR="6760" stAng="10800000" swAng="-5400000"/>
                        <a:arcTo wR="6760" hR="6760" stAng="5400000" swAng="-5400000"/>
                        <a:arcTo wR="6760" hR="6760" stAng="0" swAng="-5400000"/>
                        <a:arcTo wR="6760" hR="6760" stAng="-5400000" swAng="-5400000"/>
                        <a:close/>
                      </a:path>
                    </a:pathLst>
                  </a:custGeom>
                  <a:solidFill>
                    <a:schemeClr val="tx1"/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93366" name="太阳形 93365"/>
                  <p:cNvSpPr/>
                  <p:nvPr/>
                </p:nvSpPr>
                <p:spPr>
                  <a:xfrm>
                    <a:off x="4147" y="3058"/>
                    <a:ext cx="415" cy="415"/>
                  </a:xfrm>
                  <a:prstGeom prst="sun">
                    <a:avLst>
                      <a:gd name="adj" fmla="val 25000"/>
                    </a:avLst>
                  </a:prstGeom>
                  <a:solidFill>
                    <a:schemeClr val="bg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sp>
              <p:nvSpPr>
                <p:cNvPr id="93367" name="矩形 93366"/>
                <p:cNvSpPr/>
                <p:nvPr/>
              </p:nvSpPr>
              <p:spPr>
                <a:xfrm>
                  <a:off x="640" y="1990"/>
                  <a:ext cx="1304" cy="56"/>
                </a:xfrm>
                <a:prstGeom prst="rect">
                  <a:avLst/>
                </a:prstGeom>
                <a:pattFill prst="ltHorz">
                  <a:fgClr>
                    <a:schemeClr val="accent1"/>
                  </a:fgClr>
                  <a:bgClr>
                    <a:srgbClr val="3B3B3B"/>
                  </a:bgClr>
                </a:pattFill>
                <a:ln w="9525" cap="flat" cmpd="sng">
                  <a:solidFill>
                    <a:srgbClr val="0000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sp>
            <p:nvSpPr>
              <p:cNvPr id="93368" name="矩形 93367"/>
              <p:cNvSpPr/>
              <p:nvPr/>
            </p:nvSpPr>
            <p:spPr>
              <a:xfrm>
                <a:off x="640" y="1621"/>
                <a:ext cx="511" cy="6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en-US" altLang="zh-CN" sz="4400" b="0" dirty="0">
                    <a:solidFill>
                      <a:srgbClr val="FF00FF"/>
                    </a:solidFill>
                    <a:latin typeface="Times New Roman" panose="02020603050405020304" pitchFamily="18" charset="0"/>
                    <a:sym typeface="Webdings" panose="05030102010509060703" pitchFamily="18" charset="2"/>
                  </a:rPr>
                  <a:t></a:t>
                </a:r>
                <a:endParaRPr lang="en-US" altLang="zh-CN" sz="4400" b="0" dirty="0">
                  <a:solidFill>
                    <a:srgbClr val="FF00FF"/>
                  </a:solidFill>
                  <a:latin typeface="Times New Roman" panose="02020603050405020304" pitchFamily="18" charset="0"/>
                  <a:sym typeface="Webdings" panose="05030102010509060703" pitchFamily="18" charset="2"/>
                </a:endParaRPr>
              </a:p>
            </p:txBody>
          </p:sp>
        </p:grpSp>
        <p:sp>
          <p:nvSpPr>
            <p:cNvPr id="93369" name="直接连接符 93368"/>
            <p:cNvSpPr/>
            <p:nvPr/>
          </p:nvSpPr>
          <p:spPr>
            <a:xfrm>
              <a:off x="1718" y="1395"/>
              <a:ext cx="0" cy="141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93370" name="直接连接符 93369"/>
            <p:cNvSpPr/>
            <p:nvPr/>
          </p:nvSpPr>
          <p:spPr>
            <a:xfrm>
              <a:off x="2993" y="1366"/>
              <a:ext cx="0" cy="709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dash"/>
              <a:headEnd type="none" w="med" len="med"/>
              <a:tailEnd type="triangle" w="med" len="med"/>
            </a:ln>
          </p:spPr>
        </p:sp>
        <p:sp>
          <p:nvSpPr>
            <p:cNvPr id="93371" name="任意多边形 93370"/>
            <p:cNvSpPr/>
            <p:nvPr/>
          </p:nvSpPr>
          <p:spPr>
            <a:xfrm>
              <a:off x="1718" y="1366"/>
              <a:ext cx="1219" cy="709"/>
            </a:xfrm>
            <a:custGeom>
              <a:avLst/>
              <a:gdLst/>
              <a:ahLst/>
              <a:cxnLst/>
              <a:pathLst>
                <a:path w="1219" h="709">
                  <a:moveTo>
                    <a:pt x="0" y="0"/>
                  </a:moveTo>
                  <a:cubicBezTo>
                    <a:pt x="186" y="26"/>
                    <a:pt x="373" y="52"/>
                    <a:pt x="538" y="114"/>
                  </a:cubicBezTo>
                  <a:cubicBezTo>
                    <a:pt x="703" y="176"/>
                    <a:pt x="879" y="270"/>
                    <a:pt x="992" y="369"/>
                  </a:cubicBezTo>
                  <a:cubicBezTo>
                    <a:pt x="1105" y="468"/>
                    <a:pt x="1162" y="588"/>
                    <a:pt x="1219" y="709"/>
                  </a:cubicBez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3372" name="直接连接符 93371"/>
            <p:cNvSpPr/>
            <p:nvPr/>
          </p:nvSpPr>
          <p:spPr>
            <a:xfrm>
              <a:off x="3390" y="2132"/>
              <a:ext cx="227" cy="0"/>
            </a:xfrm>
            <a:prstGeom prst="line">
              <a:avLst/>
            </a:prstGeom>
            <a:ln w="28575" cap="flat" cmpd="sng">
              <a:solidFill>
                <a:srgbClr val="FF00FF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93373" name="文本框 93372"/>
            <p:cNvSpPr txBox="1"/>
            <p:nvPr/>
          </p:nvSpPr>
          <p:spPr>
            <a:xfrm>
              <a:off x="3645" y="1876"/>
              <a:ext cx="267" cy="4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dirty="0">
                  <a:latin typeface="Times New Roman" panose="02020603050405020304" pitchFamily="18" charset="0"/>
                  <a:sym typeface="Symbol" panose="05050102010706020507" pitchFamily="18" charset="2"/>
                </a:rPr>
                <a:t></a:t>
              </a:r>
              <a:endParaRPr lang="en-US" altLang="zh-CN" dirty="0">
                <a:latin typeface="Times New Roman" panose="02020603050405020304" pitchFamily="18" charset="0"/>
                <a:sym typeface="Symbol" panose="05050102010706020507" pitchFamily="18" charset="2"/>
              </a:endParaRPr>
            </a:p>
          </p:txBody>
        </p:sp>
        <p:sp>
          <p:nvSpPr>
            <p:cNvPr id="93374" name="矩形 93373"/>
            <p:cNvSpPr/>
            <p:nvPr/>
          </p:nvSpPr>
          <p:spPr>
            <a:xfrm>
              <a:off x="1831" y="2443"/>
              <a:ext cx="466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2000">
                  <a:solidFill>
                    <a:schemeClr val="tx1"/>
                  </a:solidFill>
                  <a:latin typeface="Times New Roman" panose="02020603050405020304" pitchFamily="18" charset="0"/>
                </a:rPr>
                <a:t>S</a:t>
              </a:r>
              <a:r>
                <a:rPr lang="zh-CN" altLang="en-US" sz="2000" dirty="0">
                  <a:latin typeface="Times New Roman" panose="02020603050405020304" pitchFamily="18" charset="0"/>
                </a:rPr>
                <a:t>系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  <p:sp>
          <p:nvSpPr>
            <p:cNvPr id="93375" name="矩形 93374"/>
            <p:cNvSpPr/>
            <p:nvPr/>
          </p:nvSpPr>
          <p:spPr>
            <a:xfrm>
              <a:off x="869" y="1882"/>
              <a:ext cx="437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sz="2000">
                  <a:solidFill>
                    <a:schemeClr val="tx1"/>
                  </a:solidFill>
                  <a:latin typeface="Times New Roman" panose="02020603050405020304" pitchFamily="18" charset="0"/>
                </a:rPr>
                <a:t>S</a:t>
              </a:r>
              <a:r>
                <a:rPr lang="en-US" altLang="zh-CN" sz="2000" baseline="30000">
                  <a:solidFill>
                    <a:schemeClr val="tx1"/>
                  </a:solidFill>
                  <a:latin typeface="Times New Roman" panose="02020603050405020304" pitchFamily="18" charset="0"/>
                </a:rPr>
                <a:t>’</a:t>
              </a:r>
              <a:r>
                <a:rPr lang="zh-CN" altLang="en-US" sz="2000" dirty="0">
                  <a:latin typeface="Times New Roman" panose="02020603050405020304" pitchFamily="18" charset="0"/>
                </a:rPr>
                <a:t>系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93376" name="文本框 93375"/>
          <p:cNvSpPr txBox="1"/>
          <p:nvPr/>
        </p:nvSpPr>
        <p:spPr>
          <a:xfrm>
            <a:off x="701675" y="5654675"/>
            <a:ext cx="738028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dirty="0">
                <a:latin typeface="Times New Roman" panose="02020603050405020304" pitchFamily="18" charset="0"/>
              </a:rPr>
              <a:t>绝对运动，牵连运动，相对运动</a:t>
            </a:r>
            <a:r>
              <a:rPr lang="en-US" altLang="zh-CN" sz="2400" dirty="0">
                <a:latin typeface="Times New Roman" panose="02020603050405020304" pitchFamily="18" charset="0"/>
              </a:rPr>
              <a:t>. </a:t>
            </a:r>
            <a:r>
              <a:rPr lang="zh-CN" altLang="en-US" sz="2400" dirty="0">
                <a:latin typeface="Times New Roman" panose="02020603050405020304" pitchFamily="18" charset="0"/>
              </a:rPr>
              <a:t>也是相对的</a:t>
            </a:r>
            <a:r>
              <a:rPr lang="zh-CN" altLang="en-US" dirty="0">
                <a:latin typeface="Times New Roman" panose="02020603050405020304" pitchFamily="18" charset="0"/>
              </a:rPr>
              <a:t> 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93377" name="文本框 93376"/>
          <p:cNvSpPr txBox="1"/>
          <p:nvPr/>
        </p:nvSpPr>
        <p:spPr>
          <a:xfrm>
            <a:off x="657225" y="4283075"/>
            <a:ext cx="6584950" cy="12493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dirty="0">
                <a:solidFill>
                  <a:srgbClr val="0000CC"/>
                </a:solidFill>
                <a:latin typeface="Times New Roman" panose="02020603050405020304" pitchFamily="18" charset="0"/>
              </a:rPr>
              <a:t>绝对运动：</a:t>
            </a:r>
            <a:r>
              <a:rPr lang="zh-CN" altLang="en-US" sz="2400" dirty="0">
                <a:latin typeface="Times New Roman" panose="02020603050405020304" pitchFamily="18" charset="0"/>
              </a:rPr>
              <a:t>物体相对于静止参考系的运动</a:t>
            </a:r>
            <a:r>
              <a:rPr lang="zh-CN" altLang="en-US" dirty="0">
                <a:latin typeface="Times New Roman" panose="02020603050405020304" pitchFamily="18" charset="0"/>
              </a:rPr>
              <a:t> </a:t>
            </a:r>
            <a:endParaRPr lang="zh-CN" altLang="en-US" dirty="0">
              <a:latin typeface="Times New Roman" panose="02020603050405020304" pitchFamily="18" charset="0"/>
            </a:endParaRPr>
          </a:p>
          <a:p>
            <a:r>
              <a:rPr lang="zh-CN" altLang="en-US" sz="2400" dirty="0">
                <a:solidFill>
                  <a:srgbClr val="0000CC"/>
                </a:solidFill>
                <a:latin typeface="Times New Roman" panose="02020603050405020304" pitchFamily="18" charset="0"/>
              </a:rPr>
              <a:t>相对运动：</a:t>
            </a:r>
            <a:r>
              <a:rPr lang="zh-CN" altLang="en-US" sz="2400" dirty="0">
                <a:latin typeface="Times New Roman" panose="02020603050405020304" pitchFamily="18" charset="0"/>
              </a:rPr>
              <a:t>物体相对于运动参考系的运动</a:t>
            </a:r>
            <a:endParaRPr lang="zh-CN" altLang="en-US" sz="2400" dirty="0">
              <a:latin typeface="Times New Roman" panose="02020603050405020304" pitchFamily="18" charset="0"/>
            </a:endParaRPr>
          </a:p>
          <a:p>
            <a:r>
              <a:rPr lang="zh-CN" altLang="en-US" sz="2400" dirty="0">
                <a:solidFill>
                  <a:srgbClr val="0000CC"/>
                </a:solidFill>
                <a:latin typeface="Times New Roman" panose="02020603050405020304" pitchFamily="18" charset="0"/>
              </a:rPr>
              <a:t>牵连运动：</a:t>
            </a:r>
            <a:r>
              <a:rPr lang="zh-CN" altLang="en-US" sz="2400" dirty="0">
                <a:latin typeface="Times New Roman" panose="02020603050405020304" pitchFamily="18" charset="0"/>
              </a:rPr>
              <a:t>运动参考系相对于静止参考系的运动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3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33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33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3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3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3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331" grpId="0"/>
      <p:bldP spid="93332" grpId="0"/>
      <p:bldP spid="93376" grpId="0"/>
      <p:bldP spid="9337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4320" name="文本框 94319"/>
          <p:cNvSpPr txBox="1"/>
          <p:nvPr/>
        </p:nvSpPr>
        <p:spPr>
          <a:xfrm>
            <a:off x="161925" y="279400"/>
            <a:ext cx="85502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buClr>
                <a:schemeClr val="bg1"/>
              </a:buClr>
            </a:pPr>
            <a:r>
              <a:rPr lang="zh-CN" altLang="en-US" sz="2400" dirty="0">
                <a:solidFill>
                  <a:srgbClr val="A5002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仿宋_GB2312" pitchFamily="49" charset="-122"/>
                <a:ea typeface="华文行楷" panose="02010800040101010101" pitchFamily="2" charset="-122"/>
              </a:rPr>
              <a:t>二、两个参照系中各物理量的</a:t>
            </a:r>
            <a:r>
              <a:rPr lang="zh-CN" altLang="en-US" sz="2400" dirty="0">
                <a:solidFill>
                  <a:srgbClr val="A5002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行楷" panose="02010800040101010101" pitchFamily="2" charset="-122"/>
              </a:rPr>
              <a:t>关系 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</a:rPr>
              <a:t>(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</a:rPr>
              <a:t>非相对论效应</a:t>
            </a:r>
            <a:r>
              <a:rPr lang="en-US" altLang="zh-CN" sz="2400">
                <a:solidFill>
                  <a:schemeClr val="tx1"/>
                </a:solidFill>
                <a:latin typeface="Times New Roman" panose="02020603050405020304" pitchFamily="18" charset="0"/>
              </a:rPr>
              <a:t>)</a:t>
            </a:r>
            <a:endParaRPr lang="en-US" altLang="zh-CN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94321" name="矩形 94320"/>
          <p:cNvSpPr/>
          <p:nvPr/>
        </p:nvSpPr>
        <p:spPr>
          <a:xfrm>
            <a:off x="971550" y="946150"/>
            <a:ext cx="2598738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Clr>
                <a:schemeClr val="bg1"/>
              </a:buClr>
            </a:pPr>
            <a:r>
              <a:rPr lang="zh-CN" altLang="en-US" sz="2400" dirty="0">
                <a:solidFill>
                  <a:srgbClr val="0000CC"/>
                </a:solidFill>
                <a:latin typeface="Times New Roman" panose="02020603050405020304" pitchFamily="18" charset="0"/>
              </a:rPr>
              <a:t>参考系</a:t>
            </a:r>
            <a:r>
              <a:rPr lang="en-US" altLang="zh-CN" sz="2400">
                <a:solidFill>
                  <a:srgbClr val="0000CC"/>
                </a:solidFill>
                <a:latin typeface="Times New Roman" panose="02020603050405020304" pitchFamily="18" charset="0"/>
              </a:rPr>
              <a:t>: 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</a:rPr>
              <a:t>S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</a:rPr>
              <a:t>系和</a:t>
            </a:r>
            <a:r>
              <a:rPr lang="en-US" altLang="zh-CN" sz="2400">
                <a:solidFill>
                  <a:schemeClr val="tx1"/>
                </a:solidFill>
                <a:latin typeface="Times New Roman" panose="02020603050405020304" pitchFamily="18" charset="0"/>
              </a:rPr>
              <a:t>S</a:t>
            </a:r>
            <a:r>
              <a:rPr lang="en-US" altLang="zh-CN" sz="2400" baseline="30000">
                <a:solidFill>
                  <a:schemeClr val="tx1"/>
                </a:solidFill>
                <a:latin typeface="Times New Roman" panose="02020603050405020304" pitchFamily="18" charset="0"/>
              </a:rPr>
              <a:t>’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</a:rPr>
              <a:t>系</a:t>
            </a:r>
            <a:endParaRPr lang="zh-CN" altLang="en-US" sz="24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94322" name="组合 94321"/>
          <p:cNvGrpSpPr/>
          <p:nvPr/>
        </p:nvGrpSpPr>
        <p:grpSpPr>
          <a:xfrm>
            <a:off x="5651500" y="1314450"/>
            <a:ext cx="2895600" cy="2084388"/>
            <a:chOff x="3560" y="828"/>
            <a:chExt cx="1824" cy="1313"/>
          </a:xfrm>
        </p:grpSpPr>
        <p:grpSp>
          <p:nvGrpSpPr>
            <p:cNvPr id="94323" name="组合 94322"/>
            <p:cNvGrpSpPr/>
            <p:nvPr/>
          </p:nvGrpSpPr>
          <p:grpSpPr>
            <a:xfrm>
              <a:off x="3560" y="941"/>
              <a:ext cx="1824" cy="1200"/>
              <a:chOff x="2972" y="1920"/>
              <a:chExt cx="1824" cy="1200"/>
            </a:xfrm>
          </p:grpSpPr>
          <p:sp>
            <p:nvSpPr>
              <p:cNvPr id="94324" name="矩形 94323"/>
              <p:cNvSpPr/>
              <p:nvPr/>
            </p:nvSpPr>
            <p:spPr>
              <a:xfrm>
                <a:off x="3120" y="1920"/>
                <a:ext cx="188" cy="23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pPr eaLnBrk="0" hangingPunct="0">
                  <a:buClr>
                    <a:schemeClr val="bg1"/>
                  </a:buClr>
                </a:pPr>
                <a:r>
                  <a:rPr lang="en-US" altLang="zh-CN" sz="1800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y</a:t>
                </a:r>
                <a:endParaRPr lang="en-US" altLang="zh-CN" sz="1800">
                  <a:solidFill>
                    <a:schemeClr val="tx1"/>
                  </a:solidFill>
                  <a:latin typeface="Times New Roman" panose="02020603050405020304" pitchFamily="18" charset="0"/>
                </a:endParaRPr>
              </a:p>
            </p:txBody>
          </p:sp>
          <p:grpSp>
            <p:nvGrpSpPr>
              <p:cNvPr id="94325" name="组合 94324"/>
              <p:cNvGrpSpPr/>
              <p:nvPr/>
            </p:nvGrpSpPr>
            <p:grpSpPr>
              <a:xfrm>
                <a:off x="2972" y="2016"/>
                <a:ext cx="1824" cy="1104"/>
                <a:chOff x="2972" y="2016"/>
                <a:chExt cx="1824" cy="1104"/>
              </a:xfrm>
            </p:grpSpPr>
            <p:sp>
              <p:nvSpPr>
                <p:cNvPr id="94326" name="直接连接符 94325"/>
                <p:cNvSpPr/>
                <p:nvPr/>
              </p:nvSpPr>
              <p:spPr>
                <a:xfrm>
                  <a:off x="3120" y="2928"/>
                  <a:ext cx="1632" cy="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triangle" w="med" len="med"/>
                </a:ln>
              </p:spPr>
            </p:sp>
            <p:sp>
              <p:nvSpPr>
                <p:cNvPr id="94327" name="直接连接符 94326"/>
                <p:cNvSpPr/>
                <p:nvPr/>
              </p:nvSpPr>
              <p:spPr>
                <a:xfrm flipV="1">
                  <a:off x="3120" y="2016"/>
                  <a:ext cx="0" cy="912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triangle" w="med" len="med"/>
                </a:ln>
              </p:spPr>
            </p:sp>
            <p:sp>
              <p:nvSpPr>
                <p:cNvPr id="94328" name="矩形 94327"/>
                <p:cNvSpPr/>
                <p:nvPr/>
              </p:nvSpPr>
              <p:spPr>
                <a:xfrm>
                  <a:off x="4608" y="2880"/>
                  <a:ext cx="188" cy="23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anchor="t">
                  <a:spAutoFit/>
                </a:bodyPr>
                <a:p>
                  <a:pPr eaLnBrk="0" hangingPunct="0">
                    <a:buClr>
                      <a:schemeClr val="bg1"/>
                    </a:buClr>
                  </a:pPr>
                  <a:r>
                    <a:rPr lang="en-US" altLang="zh-CN" sz="1800">
                      <a:solidFill>
                        <a:schemeClr val="tx1"/>
                      </a:solidFill>
                      <a:latin typeface="Times New Roman" panose="02020603050405020304" pitchFamily="18" charset="0"/>
                    </a:rPr>
                    <a:t>x</a:t>
                  </a:r>
                  <a:endParaRPr lang="en-US" altLang="zh-CN" sz="1800">
                    <a:solidFill>
                      <a:schemeClr val="tx1"/>
                    </a:solidFill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94329" name="矩形 94328"/>
                <p:cNvSpPr/>
                <p:nvPr/>
              </p:nvSpPr>
              <p:spPr>
                <a:xfrm>
                  <a:off x="2972" y="2073"/>
                  <a:ext cx="196" cy="23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anchor="t">
                  <a:spAutoFit/>
                </a:bodyPr>
                <a:p>
                  <a:pPr eaLnBrk="0" hangingPunct="0">
                    <a:buClr>
                      <a:schemeClr val="bg1"/>
                    </a:buClr>
                  </a:pPr>
                  <a:r>
                    <a:rPr lang="en-US" altLang="zh-CN" sz="1800">
                      <a:solidFill>
                        <a:schemeClr val="tx1"/>
                      </a:solidFill>
                      <a:latin typeface="Times New Roman" panose="02020603050405020304" pitchFamily="18" charset="0"/>
                    </a:rPr>
                    <a:t>S</a:t>
                  </a:r>
                  <a:endParaRPr lang="en-US" altLang="zh-CN" sz="1800">
                    <a:solidFill>
                      <a:schemeClr val="tx1"/>
                    </a:solidFill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94330" name="矩形 94329"/>
                <p:cNvSpPr/>
                <p:nvPr/>
              </p:nvSpPr>
              <p:spPr>
                <a:xfrm>
                  <a:off x="3024" y="2889"/>
                  <a:ext cx="188" cy="23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anchor="t">
                  <a:spAutoFit/>
                </a:bodyPr>
                <a:p>
                  <a:pPr eaLnBrk="0" hangingPunct="0">
                    <a:buClr>
                      <a:schemeClr val="bg1"/>
                    </a:buClr>
                  </a:pPr>
                  <a:r>
                    <a:rPr lang="en-US" altLang="zh-CN" sz="1800">
                      <a:solidFill>
                        <a:schemeClr val="tx1"/>
                      </a:solidFill>
                      <a:latin typeface="Times New Roman" panose="02020603050405020304" pitchFamily="18" charset="0"/>
                    </a:rPr>
                    <a:t>o</a:t>
                  </a:r>
                  <a:endParaRPr lang="en-US" altLang="zh-CN" sz="1800">
                    <a:solidFill>
                      <a:schemeClr val="tx1"/>
                    </a:solidFill>
                    <a:latin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94331" name="椭圆 94330"/>
            <p:cNvSpPr/>
            <p:nvPr/>
          </p:nvSpPr>
          <p:spPr>
            <a:xfrm>
              <a:off x="4808" y="1319"/>
              <a:ext cx="96" cy="96"/>
            </a:xfrm>
            <a:prstGeom prst="ellipse">
              <a:avLst/>
            </a:prstGeom>
            <a:solidFill>
              <a:srgbClr val="9900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94332" name="组合 94331"/>
            <p:cNvGrpSpPr/>
            <p:nvPr/>
          </p:nvGrpSpPr>
          <p:grpSpPr>
            <a:xfrm>
              <a:off x="4042" y="828"/>
              <a:ext cx="1044" cy="769"/>
              <a:chOff x="1292" y="2837"/>
              <a:chExt cx="1044" cy="769"/>
            </a:xfrm>
          </p:grpSpPr>
          <p:grpSp>
            <p:nvGrpSpPr>
              <p:cNvPr id="94333" name="组合 94332"/>
              <p:cNvGrpSpPr/>
              <p:nvPr/>
            </p:nvGrpSpPr>
            <p:grpSpPr>
              <a:xfrm>
                <a:off x="1292" y="2837"/>
                <a:ext cx="1044" cy="769"/>
                <a:chOff x="1689" y="2440"/>
                <a:chExt cx="1044" cy="769"/>
              </a:xfrm>
            </p:grpSpPr>
            <p:sp>
              <p:nvSpPr>
                <p:cNvPr id="94334" name="直接连接符 94333"/>
                <p:cNvSpPr/>
                <p:nvPr/>
              </p:nvSpPr>
              <p:spPr>
                <a:xfrm>
                  <a:off x="1916" y="3120"/>
                  <a:ext cx="817" cy="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triangle" w="med" len="med"/>
                </a:ln>
              </p:spPr>
            </p:sp>
            <p:sp>
              <p:nvSpPr>
                <p:cNvPr id="94335" name="直接连接符 94334"/>
                <p:cNvSpPr/>
                <p:nvPr/>
              </p:nvSpPr>
              <p:spPr>
                <a:xfrm flipV="1">
                  <a:off x="1916" y="2502"/>
                  <a:ext cx="0" cy="635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triangle" w="med" len="med"/>
                </a:ln>
              </p:spPr>
            </p:sp>
            <p:sp>
              <p:nvSpPr>
                <p:cNvPr id="94336" name="矩形 94335"/>
                <p:cNvSpPr/>
                <p:nvPr/>
              </p:nvSpPr>
              <p:spPr>
                <a:xfrm>
                  <a:off x="1708" y="2978"/>
                  <a:ext cx="236" cy="23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p>
                  <a:r>
                    <a:rPr lang="en-US" altLang="zh-CN" sz="1800">
                      <a:solidFill>
                        <a:schemeClr val="tx1"/>
                      </a:solidFill>
                      <a:latin typeface="Times New Roman" panose="02020603050405020304" pitchFamily="18" charset="0"/>
                    </a:rPr>
                    <a:t>o’</a:t>
                  </a:r>
                  <a:endParaRPr lang="en-US" altLang="zh-CN" sz="1800">
                    <a:solidFill>
                      <a:schemeClr val="tx1"/>
                    </a:solidFill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94337" name="矩形 94336"/>
                <p:cNvSpPr/>
                <p:nvPr/>
              </p:nvSpPr>
              <p:spPr>
                <a:xfrm>
                  <a:off x="1689" y="2440"/>
                  <a:ext cx="244" cy="23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anchor="t">
                  <a:spAutoFit/>
                </a:bodyPr>
                <a:p>
                  <a:pPr eaLnBrk="0" hangingPunct="0">
                    <a:buClr>
                      <a:schemeClr val="bg1"/>
                    </a:buClr>
                  </a:pPr>
                  <a:r>
                    <a:rPr lang="en-US" altLang="zh-CN" sz="1800">
                      <a:solidFill>
                        <a:schemeClr val="tx1"/>
                      </a:solidFill>
                      <a:latin typeface="Times New Roman" panose="02020603050405020304" pitchFamily="18" charset="0"/>
                    </a:rPr>
                    <a:t>S’</a:t>
                  </a:r>
                  <a:endParaRPr lang="en-US" altLang="zh-CN" sz="1800">
                    <a:solidFill>
                      <a:schemeClr val="tx1"/>
                    </a:solidFill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94338" name="椭圆 94337"/>
                <p:cNvSpPr/>
                <p:nvPr/>
              </p:nvSpPr>
              <p:spPr>
                <a:xfrm>
                  <a:off x="1888" y="3091"/>
                  <a:ext cx="57" cy="57"/>
                </a:xfrm>
                <a:prstGeom prst="ellipse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sp>
            <p:nvSpPr>
              <p:cNvPr id="94339" name="椭圆 94338"/>
              <p:cNvSpPr/>
              <p:nvPr/>
            </p:nvSpPr>
            <p:spPr>
              <a:xfrm>
                <a:off x="2058" y="3322"/>
                <a:ext cx="96" cy="96"/>
              </a:xfrm>
              <a:prstGeom prst="ellipse">
                <a:avLst/>
              </a:prstGeom>
              <a:solidFill>
                <a:schemeClr val="hlink"/>
              </a:solidFill>
              <a:ln w="9525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4340" name="直接连接符 94339"/>
              <p:cNvSpPr/>
              <p:nvPr/>
            </p:nvSpPr>
            <p:spPr>
              <a:xfrm flipV="1">
                <a:off x="1576" y="3379"/>
                <a:ext cx="510" cy="113"/>
              </a:xfrm>
              <a:prstGeom prst="line">
                <a:avLst/>
              </a:prstGeom>
              <a:ln w="19050" cap="flat" cmpd="sng">
                <a:solidFill>
                  <a:srgbClr val="0000FF"/>
                </a:solidFill>
                <a:prstDash val="solid"/>
                <a:headEnd type="none" w="med" len="med"/>
                <a:tailEnd type="triangle" w="med" len="med"/>
              </a:ln>
            </p:spPr>
          </p:sp>
        </p:grpSp>
        <p:sp>
          <p:nvSpPr>
            <p:cNvPr id="94341" name="直接连接符 94340"/>
            <p:cNvSpPr/>
            <p:nvPr/>
          </p:nvSpPr>
          <p:spPr>
            <a:xfrm flipV="1">
              <a:off x="3730" y="1405"/>
              <a:ext cx="1134" cy="539"/>
            </a:xfrm>
            <a:prstGeom prst="line">
              <a:avLst/>
            </a:prstGeom>
            <a:ln w="19050" cap="flat" cmpd="sng">
              <a:solidFill>
                <a:srgbClr val="FF00FF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94342" name="直接连接符 94341"/>
            <p:cNvSpPr/>
            <p:nvPr/>
          </p:nvSpPr>
          <p:spPr>
            <a:xfrm flipV="1">
              <a:off x="3701" y="1519"/>
              <a:ext cx="567" cy="425"/>
            </a:xfrm>
            <a:prstGeom prst="line">
              <a:avLst/>
            </a:prstGeom>
            <a:ln w="19050" cap="flat" cmpd="sng">
              <a:solidFill>
                <a:srgbClr val="0000FF"/>
              </a:solidFill>
              <a:prstDash val="solid"/>
              <a:headEnd type="none" w="med" len="med"/>
              <a:tailEnd type="triangle" w="med" len="med"/>
            </a:ln>
          </p:spPr>
        </p:sp>
        <p:graphicFrame>
          <p:nvGraphicFramePr>
            <p:cNvPr id="94343" name="对象 94342"/>
            <p:cNvGraphicFramePr/>
            <p:nvPr/>
          </p:nvGraphicFramePr>
          <p:xfrm>
            <a:off x="3872" y="1491"/>
            <a:ext cx="164" cy="26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42" name="" r:id="rId1" imgW="139700" imgH="228600" progId="Equation.3">
                    <p:embed/>
                  </p:oleObj>
                </mc:Choice>
                <mc:Fallback>
                  <p:oleObj name="" r:id="rId1" imgW="139700" imgH="228600" progId="Equation.3">
                    <p:embed/>
                    <p:pic>
                      <p:nvPicPr>
                        <p:cNvPr id="0" name="图片 3241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3872" y="1491"/>
                          <a:ext cx="164" cy="26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4344" name="对象 94343"/>
            <p:cNvGraphicFramePr/>
            <p:nvPr/>
          </p:nvGraphicFramePr>
          <p:xfrm>
            <a:off x="4325" y="1632"/>
            <a:ext cx="149" cy="19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43" name="" r:id="rId3" imgW="127000" imgH="164465" progId="Equation.3">
                    <p:embed/>
                  </p:oleObj>
                </mc:Choice>
                <mc:Fallback>
                  <p:oleObj name="" r:id="rId3" imgW="127000" imgH="164465" progId="Equation.3">
                    <p:embed/>
                    <p:pic>
                      <p:nvPicPr>
                        <p:cNvPr id="0" name="图片 3242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325" y="1632"/>
                          <a:ext cx="149" cy="19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4345" name="对象 94344"/>
            <p:cNvGraphicFramePr/>
            <p:nvPr/>
          </p:nvGraphicFramePr>
          <p:xfrm>
            <a:off x="4480" y="1158"/>
            <a:ext cx="194" cy="19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44" name="" r:id="rId5" imgW="165100" imgH="165100" progId="Equation.3">
                    <p:embed/>
                  </p:oleObj>
                </mc:Choice>
                <mc:Fallback>
                  <p:oleObj name="" r:id="rId5" imgW="165100" imgH="165100" progId="Equation.3">
                    <p:embed/>
                    <p:pic>
                      <p:nvPicPr>
                        <p:cNvPr id="0" name="图片 3243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4480" y="1158"/>
                          <a:ext cx="194" cy="19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94346" name="组合 94345"/>
          <p:cNvGrpSpPr/>
          <p:nvPr/>
        </p:nvGrpSpPr>
        <p:grpSpPr>
          <a:xfrm>
            <a:off x="250825" y="1508125"/>
            <a:ext cx="3490913" cy="1065213"/>
            <a:chOff x="158" y="884"/>
            <a:chExt cx="2199" cy="671"/>
          </a:xfrm>
        </p:grpSpPr>
        <p:sp>
          <p:nvSpPr>
            <p:cNvPr id="94347" name="文本框 94346"/>
            <p:cNvSpPr txBox="1"/>
            <p:nvPr/>
          </p:nvSpPr>
          <p:spPr>
            <a:xfrm>
              <a:off x="158" y="884"/>
              <a:ext cx="218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  <a:buClr>
                  <a:schemeClr val="bg1"/>
                </a:buClr>
              </a:pPr>
              <a:r>
                <a:rPr lang="en-US" altLang="zh-CN" sz="2400">
                  <a:solidFill>
                    <a:srgbClr val="0000FF"/>
                  </a:solidFill>
                  <a:latin typeface="Times New Roman" panose="02020603050405020304" pitchFamily="18" charset="0"/>
                  <a:ea typeface="华文楷体" panose="02010600040101010101" pitchFamily="2" charset="-122"/>
                </a:rPr>
                <a:t>1. </a:t>
              </a:r>
              <a:r>
                <a:rPr lang="zh-CN" altLang="en-US" sz="2400" dirty="0">
                  <a:solidFill>
                    <a:srgbClr val="0000FF"/>
                  </a:solidFill>
                  <a:latin typeface="宋体" panose="02010600030101010101" pitchFamily="2" charset="-122"/>
                </a:rPr>
                <a:t>位矢关系</a:t>
              </a:r>
              <a:endParaRPr lang="zh-CN" altLang="en-US" sz="2400">
                <a:solidFill>
                  <a:srgbClr val="0000FF"/>
                </a:solidFill>
                <a:latin typeface="宋体" panose="02010600030101010101" pitchFamily="2" charset="-122"/>
              </a:endParaRPr>
            </a:p>
          </p:txBody>
        </p:sp>
        <p:graphicFrame>
          <p:nvGraphicFramePr>
            <p:cNvPr id="94348" name="对象 94347"/>
            <p:cNvGraphicFramePr/>
            <p:nvPr/>
          </p:nvGraphicFramePr>
          <p:xfrm>
            <a:off x="1078" y="1205"/>
            <a:ext cx="1279" cy="3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45" name="" r:id="rId7" imgW="635000" imgH="228600" progId="Equation.3">
                    <p:embed/>
                  </p:oleObj>
                </mc:Choice>
                <mc:Fallback>
                  <p:oleObj name="" r:id="rId7" imgW="635000" imgH="228600" progId="Equation.3">
                    <p:embed/>
                    <p:pic>
                      <p:nvPicPr>
                        <p:cNvPr id="0" name="图片 3244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1078" y="1205"/>
                          <a:ext cx="1279" cy="35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94349" name="组合 94348"/>
          <p:cNvGrpSpPr/>
          <p:nvPr/>
        </p:nvGrpSpPr>
        <p:grpSpPr>
          <a:xfrm>
            <a:off x="1422400" y="2547938"/>
            <a:ext cx="2339975" cy="701675"/>
            <a:chOff x="867" y="1281"/>
            <a:chExt cx="1474" cy="442"/>
          </a:xfrm>
        </p:grpSpPr>
        <p:sp>
          <p:nvSpPr>
            <p:cNvPr id="94350" name="矩形 94349"/>
            <p:cNvSpPr/>
            <p:nvPr/>
          </p:nvSpPr>
          <p:spPr>
            <a:xfrm>
              <a:off x="867" y="1281"/>
              <a:ext cx="454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2000" dirty="0">
                  <a:solidFill>
                    <a:schemeClr val="accent2"/>
                  </a:solidFill>
                  <a:latin typeface="Times New Roman" panose="02020603050405020304" pitchFamily="18" charset="0"/>
                </a:rPr>
                <a:t>绝对位矢</a:t>
              </a:r>
              <a:endParaRPr lang="zh-CN" altLang="en-US" sz="2000" dirty="0">
                <a:solidFill>
                  <a:schemeClr val="accent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94351" name="矩形 94350"/>
            <p:cNvSpPr/>
            <p:nvPr/>
          </p:nvSpPr>
          <p:spPr>
            <a:xfrm>
              <a:off x="1377" y="1281"/>
              <a:ext cx="482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2000" dirty="0">
                  <a:solidFill>
                    <a:schemeClr val="accent2"/>
                  </a:solidFill>
                  <a:latin typeface="Times New Roman" panose="02020603050405020304" pitchFamily="18" charset="0"/>
                </a:rPr>
                <a:t>牵连位矢</a:t>
              </a:r>
              <a:endParaRPr lang="zh-CN" altLang="en-US" sz="2000" dirty="0">
                <a:solidFill>
                  <a:schemeClr val="accent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94352" name="矩形 94351"/>
            <p:cNvSpPr/>
            <p:nvPr/>
          </p:nvSpPr>
          <p:spPr>
            <a:xfrm>
              <a:off x="1888" y="1281"/>
              <a:ext cx="453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2000" dirty="0">
                  <a:solidFill>
                    <a:schemeClr val="accent2"/>
                  </a:solidFill>
                  <a:latin typeface="Times New Roman" panose="02020603050405020304" pitchFamily="18" charset="0"/>
                </a:rPr>
                <a:t>相对位矢</a:t>
              </a:r>
              <a:endParaRPr lang="zh-CN" altLang="en-US" sz="2000" dirty="0">
                <a:solidFill>
                  <a:schemeClr val="accent2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94353" name="组合 94352"/>
          <p:cNvGrpSpPr/>
          <p:nvPr/>
        </p:nvGrpSpPr>
        <p:grpSpPr>
          <a:xfrm>
            <a:off x="701675" y="3243263"/>
            <a:ext cx="4170363" cy="590550"/>
            <a:chOff x="442" y="1990"/>
            <a:chExt cx="2627" cy="372"/>
          </a:xfrm>
        </p:grpSpPr>
        <p:sp>
          <p:nvSpPr>
            <p:cNvPr id="94354" name="文本框 94353"/>
            <p:cNvSpPr txBox="1"/>
            <p:nvPr/>
          </p:nvSpPr>
          <p:spPr>
            <a:xfrm>
              <a:off x="442" y="1990"/>
              <a:ext cx="1304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  <a:buClr>
                  <a:schemeClr val="bg1"/>
                </a:buClr>
              </a:pPr>
              <a:r>
                <a:rPr lang="zh-CN" altLang="en-US" sz="2400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位移关系</a:t>
              </a:r>
              <a:r>
                <a:rPr lang="zh-CN" altLang="en-US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：</a:t>
              </a:r>
              <a:endParaRPr lang="zh-CN" altLang="en-US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94355" name="对象 94354"/>
            <p:cNvGraphicFramePr/>
            <p:nvPr/>
          </p:nvGraphicFramePr>
          <p:xfrm>
            <a:off x="1727" y="2027"/>
            <a:ext cx="1342" cy="33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46" name="" r:id="rId9" imgW="914400" imgH="228600" progId="Equation.3">
                    <p:embed/>
                  </p:oleObj>
                </mc:Choice>
                <mc:Fallback>
                  <p:oleObj name="" r:id="rId9" imgW="914400" imgH="228600" progId="Equation.3">
                    <p:embed/>
                    <p:pic>
                      <p:nvPicPr>
                        <p:cNvPr id="0" name="图片 3245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1727" y="2027"/>
                          <a:ext cx="1342" cy="33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94356" name="文本框 94355"/>
          <p:cNvSpPr txBox="1"/>
          <p:nvPr/>
        </p:nvSpPr>
        <p:spPr>
          <a:xfrm>
            <a:off x="296863" y="3854450"/>
            <a:ext cx="30607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</a:rPr>
              <a:t>. 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</a:rPr>
              <a:t>速度关系</a:t>
            </a: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</a:rPr>
              <a:t>： </a:t>
            </a:r>
            <a:endParaRPr lang="zh-CN" altLang="en-US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94357" name="对象 94356"/>
          <p:cNvGraphicFramePr/>
          <p:nvPr/>
        </p:nvGraphicFramePr>
        <p:xfrm>
          <a:off x="1801813" y="4481513"/>
          <a:ext cx="2252662" cy="639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7" name="" r:id="rId11" imgW="685800" imgH="228600" progId="Equation.3">
                  <p:embed/>
                </p:oleObj>
              </mc:Choice>
              <mc:Fallback>
                <p:oleObj name="" r:id="rId11" imgW="685800" imgH="228600" progId="Equation.3">
                  <p:embed/>
                  <p:pic>
                    <p:nvPicPr>
                      <p:cNvPr id="0" name="图片 324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801813" y="4481513"/>
                        <a:ext cx="2252662" cy="639762"/>
                      </a:xfrm>
                      <a:prstGeom prst="rect">
                        <a:avLst/>
                      </a:prstGeom>
                      <a:noFill/>
                      <a:ln w="9525" cap="flat" cmpd="sng">
                        <a:solidFill>
                          <a:schemeClr val="bg1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4358" name="组合 94357"/>
          <p:cNvGrpSpPr/>
          <p:nvPr/>
        </p:nvGrpSpPr>
        <p:grpSpPr>
          <a:xfrm>
            <a:off x="1601788" y="5138738"/>
            <a:ext cx="2520950" cy="701675"/>
            <a:chOff x="1009" y="3067"/>
            <a:chExt cx="1588" cy="442"/>
          </a:xfrm>
        </p:grpSpPr>
        <p:sp>
          <p:nvSpPr>
            <p:cNvPr id="94359" name="矩形 94358"/>
            <p:cNvSpPr/>
            <p:nvPr/>
          </p:nvSpPr>
          <p:spPr>
            <a:xfrm>
              <a:off x="1009" y="3067"/>
              <a:ext cx="482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2000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绝对速度</a:t>
              </a:r>
              <a:endParaRPr lang="zh-CN" altLang="en-US" sz="2000" dirty="0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94360" name="矩形 94359"/>
            <p:cNvSpPr/>
            <p:nvPr/>
          </p:nvSpPr>
          <p:spPr>
            <a:xfrm>
              <a:off x="1604" y="3067"/>
              <a:ext cx="482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2000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牵连速度</a:t>
              </a:r>
              <a:endParaRPr lang="zh-CN" altLang="en-US" sz="2000" dirty="0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94361" name="矩形 94360"/>
            <p:cNvSpPr/>
            <p:nvPr/>
          </p:nvSpPr>
          <p:spPr>
            <a:xfrm>
              <a:off x="2143" y="3067"/>
              <a:ext cx="454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2000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相对速度</a:t>
              </a:r>
              <a:endParaRPr lang="zh-CN" altLang="en-US" sz="2000" dirty="0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94362" name="文本框 94361"/>
          <p:cNvSpPr txBox="1"/>
          <p:nvPr/>
        </p:nvSpPr>
        <p:spPr>
          <a:xfrm>
            <a:off x="4572000" y="4546600"/>
            <a:ext cx="29273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</a:rPr>
              <a:t>称为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</a:rPr>
              <a:t>伽利略速度变换</a:t>
            </a:r>
            <a:endParaRPr lang="zh-CN" altLang="en-US" sz="2400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4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43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43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4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4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4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94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94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321" grpId="0"/>
      <p:bldP spid="94356" grpId="0"/>
      <p:bldP spid="9436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5290" name="文本框 95289"/>
          <p:cNvSpPr txBox="1"/>
          <p:nvPr/>
        </p:nvSpPr>
        <p:spPr>
          <a:xfrm>
            <a:off x="250825" y="171450"/>
            <a:ext cx="8461375" cy="1552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dirty="0">
                <a:latin typeface="Times New Roman" panose="02020603050405020304" pitchFamily="18" charset="0"/>
              </a:rPr>
              <a:t>例</a:t>
            </a:r>
            <a:r>
              <a:rPr lang="en-US" altLang="zh-CN" sz="2400" dirty="0">
                <a:latin typeface="Times New Roman" panose="02020603050405020304" pitchFamily="18" charset="0"/>
              </a:rPr>
              <a:t>1-9</a:t>
            </a:r>
            <a:r>
              <a:rPr lang="zh-CN" altLang="en-US" sz="2400" dirty="0">
                <a:latin typeface="Times New Roman" panose="02020603050405020304" pitchFamily="18" charset="0"/>
              </a:rPr>
              <a:t>：如图所示，河宽为</a:t>
            </a:r>
            <a:r>
              <a:rPr lang="en-US" altLang="zh-CN" sz="2400" i="1">
                <a:latin typeface="Times New Roman" panose="02020603050405020304" pitchFamily="18" charset="0"/>
              </a:rPr>
              <a:t>L</a:t>
            </a:r>
            <a:r>
              <a:rPr lang="zh-CN" altLang="en-US" sz="2400" dirty="0">
                <a:latin typeface="Times New Roman" panose="02020603050405020304" pitchFamily="18" charset="0"/>
              </a:rPr>
              <a:t>，河水以恒定速度</a:t>
            </a:r>
            <a:r>
              <a:rPr lang="en-US" altLang="zh-CN" sz="2400" i="1">
                <a:latin typeface="Times New Roman" panose="02020603050405020304" pitchFamily="18" charset="0"/>
              </a:rPr>
              <a:t>u</a:t>
            </a:r>
            <a:r>
              <a:rPr lang="zh-CN" altLang="en-US" sz="2400" dirty="0">
                <a:latin typeface="Times New Roman" panose="02020603050405020304" pitchFamily="18" charset="0"/>
              </a:rPr>
              <a:t>流动，岸边有</a:t>
            </a:r>
            <a:r>
              <a:rPr lang="en-US" altLang="zh-CN" sz="2400" i="1">
                <a:latin typeface="Times New Roman" panose="02020603050405020304" pitchFamily="18" charset="0"/>
              </a:rPr>
              <a:t>A</a:t>
            </a:r>
            <a:r>
              <a:rPr lang="zh-CN" altLang="en-US" sz="2400" dirty="0">
                <a:latin typeface="Times New Roman" panose="02020603050405020304" pitchFamily="18" charset="0"/>
              </a:rPr>
              <a:t>，</a:t>
            </a:r>
            <a:r>
              <a:rPr lang="en-US" altLang="zh-CN" sz="2400" i="1">
                <a:latin typeface="Times New Roman" panose="02020603050405020304" pitchFamily="18" charset="0"/>
              </a:rPr>
              <a:t>B</a:t>
            </a:r>
            <a:r>
              <a:rPr lang="zh-CN" altLang="en-US" sz="2400" dirty="0">
                <a:latin typeface="Times New Roman" panose="02020603050405020304" pitchFamily="18" charset="0"/>
              </a:rPr>
              <a:t>两码头，</a:t>
            </a:r>
            <a:r>
              <a:rPr lang="en-US" altLang="zh-CN" sz="2400" i="1">
                <a:latin typeface="Times New Roman" panose="02020603050405020304" pitchFamily="18" charset="0"/>
              </a:rPr>
              <a:t>A</a:t>
            </a:r>
            <a:r>
              <a:rPr lang="zh-CN" altLang="en-US" sz="2400" dirty="0">
                <a:latin typeface="Times New Roman" panose="02020603050405020304" pitchFamily="18" charset="0"/>
              </a:rPr>
              <a:t>，</a:t>
            </a:r>
            <a:r>
              <a:rPr lang="en-US" altLang="zh-CN" sz="2400" i="1">
                <a:latin typeface="Times New Roman" panose="02020603050405020304" pitchFamily="18" charset="0"/>
              </a:rPr>
              <a:t>B</a:t>
            </a:r>
            <a:r>
              <a:rPr lang="zh-CN" altLang="en-US" sz="2400" dirty="0">
                <a:latin typeface="Times New Roman" panose="02020603050405020304" pitchFamily="18" charset="0"/>
              </a:rPr>
              <a:t>连线与岸边垂直，码头</a:t>
            </a:r>
            <a:r>
              <a:rPr lang="en-US" altLang="zh-CN" sz="2400" i="1">
                <a:latin typeface="Times New Roman" panose="02020603050405020304" pitchFamily="18" charset="0"/>
              </a:rPr>
              <a:t>A</a:t>
            </a:r>
            <a:r>
              <a:rPr lang="zh-CN" altLang="en-US" sz="2400" dirty="0">
                <a:latin typeface="Times New Roman" panose="02020603050405020304" pitchFamily="18" charset="0"/>
              </a:rPr>
              <a:t>处有船相对于水以恒定速率</a:t>
            </a:r>
            <a:r>
              <a:rPr lang="en-US" altLang="zh-CN" sz="2400" dirty="0">
                <a:latin typeface="Times New Roman" panose="02020603050405020304" pitchFamily="18" charset="0"/>
                <a:sym typeface="Symbol" panose="05050102010706020507" pitchFamily="18" charset="2"/>
              </a:rPr>
              <a:t></a:t>
            </a:r>
            <a:r>
              <a:rPr lang="en-US" altLang="zh-CN" sz="2400" baseline="-25000">
                <a:latin typeface="Times New Roman" panose="02020603050405020304" pitchFamily="18" charset="0"/>
              </a:rPr>
              <a:t>0</a:t>
            </a:r>
            <a:r>
              <a:rPr lang="zh-CN" altLang="en-US" sz="2400" dirty="0">
                <a:latin typeface="Times New Roman" panose="02020603050405020304" pitchFamily="18" charset="0"/>
              </a:rPr>
              <a:t>开动</a:t>
            </a:r>
            <a:r>
              <a:rPr lang="en-US" altLang="zh-CN" sz="2400" dirty="0">
                <a:latin typeface="Times New Roman" panose="02020603050405020304" pitchFamily="18" charset="0"/>
              </a:rPr>
              <a:t>.</a:t>
            </a:r>
            <a:r>
              <a:rPr lang="zh-CN" altLang="en-US" sz="2400" dirty="0">
                <a:latin typeface="Times New Roman" panose="02020603050405020304" pitchFamily="18" charset="0"/>
              </a:rPr>
              <a:t>证明：船沿着</a:t>
            </a:r>
            <a:r>
              <a:rPr lang="en-US" altLang="zh-CN" sz="2400" i="1">
                <a:latin typeface="Times New Roman" panose="02020603050405020304" pitchFamily="18" charset="0"/>
              </a:rPr>
              <a:t>AB</a:t>
            </a:r>
            <a:r>
              <a:rPr lang="zh-CN" altLang="en-US" sz="2400" dirty="0">
                <a:latin typeface="Times New Roman" panose="02020603050405020304" pitchFamily="18" charset="0"/>
              </a:rPr>
              <a:t>连线在两码头间往返一次所需时间为</a:t>
            </a:r>
            <a:r>
              <a:rPr lang="en-US" altLang="zh-CN" sz="2400" dirty="0">
                <a:latin typeface="Times New Roman" panose="02020603050405020304" pitchFamily="18" charset="0"/>
              </a:rPr>
              <a:t>(</a:t>
            </a:r>
            <a:r>
              <a:rPr lang="zh-CN" altLang="en-US" sz="2400" dirty="0">
                <a:latin typeface="Times New Roman" panose="02020603050405020304" pitchFamily="18" charset="0"/>
              </a:rPr>
              <a:t>船换向时间忽略不计</a:t>
            </a:r>
            <a:r>
              <a:rPr lang="en-US" altLang="zh-CN" sz="2400" dirty="0">
                <a:latin typeface="Times New Roman" panose="02020603050405020304" pitchFamily="18" charset="0"/>
              </a:rPr>
              <a:t>)</a:t>
            </a:r>
            <a:r>
              <a:rPr lang="zh-CN" altLang="en-US" sz="2400" dirty="0">
                <a:latin typeface="Times New Roman" panose="02020603050405020304" pitchFamily="18" charset="0"/>
              </a:rPr>
              <a:t>：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graphicFrame>
        <p:nvGraphicFramePr>
          <p:cNvPr id="95291" name="对象 95290"/>
          <p:cNvGraphicFramePr/>
          <p:nvPr/>
        </p:nvGraphicFramePr>
        <p:xfrm>
          <a:off x="3717925" y="1657350"/>
          <a:ext cx="1439863" cy="1322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61" name="" r:id="rId1" imgW="939165" imgH="862965" progId="Equation.3">
                  <p:embed/>
                </p:oleObj>
              </mc:Choice>
              <mc:Fallback>
                <p:oleObj name="" r:id="rId1" imgW="939165" imgH="862965" progId="Equation.3">
                  <p:embed/>
                  <p:pic>
                    <p:nvPicPr>
                      <p:cNvPr id="0" name="图片 326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717925" y="1657350"/>
                        <a:ext cx="1439863" cy="13223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5292" name="组合 95291"/>
          <p:cNvGrpSpPr/>
          <p:nvPr/>
        </p:nvGrpSpPr>
        <p:grpSpPr>
          <a:xfrm>
            <a:off x="6602413" y="1250950"/>
            <a:ext cx="1749425" cy="1774825"/>
            <a:chOff x="754" y="1752"/>
            <a:chExt cx="1102" cy="1118"/>
          </a:xfrm>
        </p:grpSpPr>
        <p:grpSp>
          <p:nvGrpSpPr>
            <p:cNvPr id="95293" name="组合 95292"/>
            <p:cNvGrpSpPr/>
            <p:nvPr/>
          </p:nvGrpSpPr>
          <p:grpSpPr>
            <a:xfrm>
              <a:off x="754" y="1752"/>
              <a:ext cx="1102" cy="1032"/>
              <a:chOff x="697" y="2177"/>
              <a:chExt cx="1102" cy="1032"/>
            </a:xfrm>
          </p:grpSpPr>
          <p:sp>
            <p:nvSpPr>
              <p:cNvPr id="95294" name="矩形 95293"/>
              <p:cNvSpPr/>
              <p:nvPr/>
            </p:nvSpPr>
            <p:spPr>
              <a:xfrm>
                <a:off x="924" y="2443"/>
                <a:ext cx="57" cy="766"/>
              </a:xfrm>
              <a:prstGeom prst="rect">
                <a:avLst/>
              </a:prstGeom>
              <a:solidFill>
                <a:srgbClr val="663300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5295" name="矩形 95294"/>
              <p:cNvSpPr/>
              <p:nvPr/>
            </p:nvSpPr>
            <p:spPr>
              <a:xfrm>
                <a:off x="1576" y="2443"/>
                <a:ext cx="57" cy="766"/>
              </a:xfrm>
              <a:prstGeom prst="rect">
                <a:avLst/>
              </a:prstGeom>
              <a:solidFill>
                <a:srgbClr val="663300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5296" name="直接连接符 95295"/>
              <p:cNvSpPr/>
              <p:nvPr/>
            </p:nvSpPr>
            <p:spPr>
              <a:xfrm>
                <a:off x="981" y="2840"/>
                <a:ext cx="595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triangle" w="med" len="med"/>
                <a:tailEnd type="triangle" w="med" len="med"/>
              </a:ln>
            </p:spPr>
          </p:sp>
          <p:sp>
            <p:nvSpPr>
              <p:cNvPr id="95297" name="文本框 95296"/>
              <p:cNvSpPr txBox="1"/>
              <p:nvPr/>
            </p:nvSpPr>
            <p:spPr>
              <a:xfrm>
                <a:off x="697" y="2699"/>
                <a:ext cx="232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en-US" altLang="zh-CN" sz="2000">
                    <a:latin typeface="Times New Roman" panose="02020603050405020304" pitchFamily="18" charset="0"/>
                  </a:rPr>
                  <a:t>A</a:t>
                </a:r>
                <a:endParaRPr lang="en-US" altLang="zh-CN" sz="20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95298" name="文本框 95297"/>
              <p:cNvSpPr txBox="1"/>
              <p:nvPr/>
            </p:nvSpPr>
            <p:spPr>
              <a:xfrm>
                <a:off x="1576" y="2699"/>
                <a:ext cx="223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en-US" altLang="zh-CN" sz="2000">
                    <a:latin typeface="Times New Roman" panose="02020603050405020304" pitchFamily="18" charset="0"/>
                  </a:rPr>
                  <a:t>B</a:t>
                </a:r>
                <a:endParaRPr lang="en-US" altLang="zh-CN" sz="20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95299" name="直接连接符 95298"/>
              <p:cNvSpPr/>
              <p:nvPr/>
            </p:nvSpPr>
            <p:spPr>
              <a:xfrm flipV="1">
                <a:off x="1207" y="2443"/>
                <a:ext cx="0" cy="312"/>
              </a:xfrm>
              <a:prstGeom prst="line">
                <a:avLst/>
              </a:prstGeom>
              <a:ln w="19050" cap="flat" cmpd="sng">
                <a:solidFill>
                  <a:srgbClr val="0000FF"/>
                </a:solidFill>
                <a:prstDash val="solid"/>
                <a:headEnd type="none" w="med" len="med"/>
                <a:tailEnd type="triangle" w="med" len="med"/>
              </a:ln>
            </p:spPr>
          </p:sp>
          <p:sp>
            <p:nvSpPr>
              <p:cNvPr id="95300" name="文本框 95299"/>
              <p:cNvSpPr txBox="1"/>
              <p:nvPr/>
            </p:nvSpPr>
            <p:spPr>
              <a:xfrm>
                <a:off x="1122" y="2177"/>
                <a:ext cx="116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endParaRPr sz="2000" i="1" dirty="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95301" name="文本框 95300"/>
            <p:cNvSpPr txBox="1"/>
            <p:nvPr/>
          </p:nvSpPr>
          <p:spPr>
            <a:xfrm>
              <a:off x="1151" y="2620"/>
              <a:ext cx="214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sz="2000" i="1">
                  <a:latin typeface="Times New Roman" panose="02020603050405020304" pitchFamily="18" charset="0"/>
                </a:rPr>
                <a:t>L</a:t>
              </a:r>
              <a:endParaRPr lang="en-US" altLang="zh-CN" sz="2000" i="1">
                <a:latin typeface="Times New Roman" panose="02020603050405020304" pitchFamily="18" charset="0"/>
              </a:endParaRPr>
            </a:p>
          </p:txBody>
        </p:sp>
      </p:grpSp>
      <p:graphicFrame>
        <p:nvGraphicFramePr>
          <p:cNvPr id="95303" name="对象 95302"/>
          <p:cNvGraphicFramePr/>
          <p:nvPr/>
        </p:nvGraphicFramePr>
        <p:xfrm>
          <a:off x="2097088" y="4419600"/>
          <a:ext cx="1890712" cy="566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62" name="" r:id="rId3" imgW="647700" imgH="228600" progId="Equation.3">
                  <p:embed/>
                </p:oleObj>
              </mc:Choice>
              <mc:Fallback>
                <p:oleObj name="" r:id="rId3" imgW="647700" imgH="228600" progId="Equation.3">
                  <p:embed/>
                  <p:pic>
                    <p:nvPicPr>
                      <p:cNvPr id="0" name="图片 326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97088" y="4419600"/>
                        <a:ext cx="1890712" cy="566738"/>
                      </a:xfrm>
                      <a:prstGeom prst="rect">
                        <a:avLst/>
                      </a:prstGeom>
                      <a:noFill/>
                      <a:ln w="9525" cap="flat" cmpd="sng">
                        <a:solidFill>
                          <a:schemeClr val="bg1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5304" name="对象 95303"/>
          <p:cNvGraphicFramePr/>
          <p:nvPr/>
        </p:nvGraphicFramePr>
        <p:xfrm>
          <a:off x="2097088" y="5049838"/>
          <a:ext cx="1890712" cy="649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63" name="" r:id="rId5" imgW="850265" imgH="292100" progId="Equation.3">
                  <p:embed/>
                </p:oleObj>
              </mc:Choice>
              <mc:Fallback>
                <p:oleObj name="" r:id="rId5" imgW="850265" imgH="292100" progId="Equation.3">
                  <p:embed/>
                  <p:pic>
                    <p:nvPicPr>
                      <p:cNvPr id="0" name="图片 326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97088" y="5049838"/>
                        <a:ext cx="1890712" cy="6492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5305" name="文本框 95304"/>
          <p:cNvSpPr txBox="1"/>
          <p:nvPr/>
        </p:nvSpPr>
        <p:spPr>
          <a:xfrm>
            <a:off x="341313" y="5815013"/>
            <a:ext cx="70929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dirty="0">
                <a:latin typeface="Times New Roman" panose="02020603050405020304" pitchFamily="18" charset="0"/>
              </a:rPr>
              <a:t>当船由</a:t>
            </a:r>
            <a:r>
              <a:rPr lang="en-US" altLang="zh-CN" sz="2400" i="1">
                <a:latin typeface="Times New Roman" panose="02020603050405020304" pitchFamily="18" charset="0"/>
              </a:rPr>
              <a:t>B</a:t>
            </a:r>
            <a:r>
              <a:rPr lang="zh-CN" altLang="en-US" sz="2400" dirty="0">
                <a:latin typeface="Times New Roman" panose="02020603050405020304" pitchFamily="18" charset="0"/>
              </a:rPr>
              <a:t>返回</a:t>
            </a:r>
            <a:r>
              <a:rPr lang="en-US" altLang="zh-CN" sz="2400" i="1">
                <a:latin typeface="Times New Roman" panose="02020603050405020304" pitchFamily="18" charset="0"/>
              </a:rPr>
              <a:t>A</a:t>
            </a:r>
            <a:r>
              <a:rPr lang="zh-CN" altLang="en-US" sz="2400" dirty="0">
                <a:latin typeface="Times New Roman" panose="02020603050405020304" pitchFamily="18" charset="0"/>
              </a:rPr>
              <a:t>时，船对岸的速度类似由上式给出。</a:t>
            </a:r>
            <a:r>
              <a:rPr lang="en-US" altLang="zh-CN" sz="2400">
                <a:latin typeface="Times New Roman" panose="02020603050405020304" pitchFamily="18" charset="0"/>
              </a:rPr>
              <a:t> </a:t>
            </a:r>
            <a:endParaRPr lang="en-US" altLang="zh-CN" sz="2400">
              <a:latin typeface="Times New Roman" panose="02020603050405020304" pitchFamily="18" charset="0"/>
            </a:endParaRPr>
          </a:p>
        </p:txBody>
      </p:sp>
      <p:graphicFrame>
        <p:nvGraphicFramePr>
          <p:cNvPr id="95306" name="对象 95305"/>
          <p:cNvGraphicFramePr/>
          <p:nvPr/>
        </p:nvGraphicFramePr>
        <p:xfrm>
          <a:off x="7586663" y="1493838"/>
          <a:ext cx="303212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64" name="" r:id="rId7" imgW="127000" imgH="177165" progId="Equation.3">
                  <p:embed/>
                </p:oleObj>
              </mc:Choice>
              <mc:Fallback>
                <p:oleObj name="" r:id="rId7" imgW="127000" imgH="177165" progId="Equation.3">
                  <p:embed/>
                  <p:pic>
                    <p:nvPicPr>
                      <p:cNvPr id="0" name="图片 326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586663" y="1493838"/>
                        <a:ext cx="303212" cy="360362"/>
                      </a:xfrm>
                      <a:prstGeom prst="rect">
                        <a:avLst/>
                      </a:prstGeom>
                      <a:noFill/>
                      <a:ln w="9525" cap="flat" cmpd="sng">
                        <a:solidFill>
                          <a:schemeClr val="bg1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5307" name="组合 95306"/>
          <p:cNvGrpSpPr/>
          <p:nvPr/>
        </p:nvGrpSpPr>
        <p:grpSpPr>
          <a:xfrm>
            <a:off x="6056313" y="4149725"/>
            <a:ext cx="1776412" cy="1709738"/>
            <a:chOff x="3815" y="2614"/>
            <a:chExt cx="1119" cy="1077"/>
          </a:xfrm>
        </p:grpSpPr>
        <p:sp>
          <p:nvSpPr>
            <p:cNvPr id="95308" name="直接连接符 95307"/>
            <p:cNvSpPr/>
            <p:nvPr/>
          </p:nvSpPr>
          <p:spPr>
            <a:xfrm>
              <a:off x="4098" y="3066"/>
              <a:ext cx="539" cy="0"/>
            </a:xfrm>
            <a:prstGeom prst="line">
              <a:avLst/>
            </a:prstGeom>
            <a:ln w="19050" cap="flat" cmpd="sng">
              <a:solidFill>
                <a:srgbClr val="FF00FF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95309" name="直接连接符 95308"/>
            <p:cNvSpPr/>
            <p:nvPr/>
          </p:nvSpPr>
          <p:spPr>
            <a:xfrm flipV="1">
              <a:off x="4098" y="2726"/>
              <a:ext cx="0" cy="340"/>
            </a:xfrm>
            <a:prstGeom prst="line">
              <a:avLst/>
            </a:prstGeom>
            <a:ln w="19050" cap="flat" cmpd="sng">
              <a:solidFill>
                <a:srgbClr val="0000FF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95310" name="直接连接符 95309"/>
            <p:cNvSpPr/>
            <p:nvPr/>
          </p:nvSpPr>
          <p:spPr>
            <a:xfrm flipV="1">
              <a:off x="4637" y="3066"/>
              <a:ext cx="0" cy="34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95311" name="直接连接符 95310"/>
            <p:cNvSpPr/>
            <p:nvPr/>
          </p:nvSpPr>
          <p:spPr>
            <a:xfrm>
              <a:off x="4098" y="3066"/>
              <a:ext cx="539" cy="340"/>
            </a:xfrm>
            <a:prstGeom prst="line">
              <a:avLst/>
            </a:prstGeom>
            <a:ln w="19050" cap="flat" cmpd="sng">
              <a:solidFill>
                <a:srgbClr val="0000FF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95312" name="直接连接符 95311"/>
            <p:cNvSpPr/>
            <p:nvPr/>
          </p:nvSpPr>
          <p:spPr>
            <a:xfrm>
              <a:off x="4098" y="2726"/>
              <a:ext cx="539" cy="34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95313" name="文本框 95312"/>
            <p:cNvSpPr txBox="1"/>
            <p:nvPr/>
          </p:nvSpPr>
          <p:spPr>
            <a:xfrm>
              <a:off x="3815" y="2953"/>
              <a:ext cx="232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sz="2000">
                  <a:latin typeface="Times New Roman" panose="02020603050405020304" pitchFamily="18" charset="0"/>
                </a:rPr>
                <a:t>A</a:t>
              </a:r>
              <a:endParaRPr lang="en-US" altLang="zh-CN" sz="2000"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95314" name="对象 95313"/>
            <p:cNvGraphicFramePr/>
            <p:nvPr/>
          </p:nvGraphicFramePr>
          <p:xfrm>
            <a:off x="3816" y="2614"/>
            <a:ext cx="215" cy="25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65" name="" r:id="rId9" imgW="127000" imgH="177165" progId="Equation.3">
                    <p:embed/>
                  </p:oleObj>
                </mc:Choice>
                <mc:Fallback>
                  <p:oleObj name="" r:id="rId9" imgW="127000" imgH="177165" progId="Equation.3">
                    <p:embed/>
                    <p:pic>
                      <p:nvPicPr>
                        <p:cNvPr id="0" name="图片 3264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3816" y="2614"/>
                          <a:ext cx="215" cy="255"/>
                        </a:xfrm>
                        <a:prstGeom prst="rect">
                          <a:avLst/>
                        </a:prstGeom>
                        <a:noFill/>
                        <a:ln w="9525" cap="flat" cmpd="sng">
                          <a:solidFill>
                            <a:schemeClr val="bg1"/>
                          </a:solidFill>
                          <a:prstDash val="solid"/>
                          <a:miter/>
                          <a:headEnd type="none" w="med" len="med"/>
                          <a:tailEnd type="none" w="med" len="med"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5315" name="对象 95314"/>
            <p:cNvGraphicFramePr/>
            <p:nvPr/>
          </p:nvGraphicFramePr>
          <p:xfrm>
            <a:off x="4723" y="2925"/>
            <a:ext cx="211" cy="22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66" name="" r:id="rId11" imgW="139700" imgH="177800" progId="Equation.3">
                    <p:embed/>
                  </p:oleObj>
                </mc:Choice>
                <mc:Fallback>
                  <p:oleObj name="" r:id="rId11" imgW="139700" imgH="177800" progId="Equation.3">
                    <p:embed/>
                    <p:pic>
                      <p:nvPicPr>
                        <p:cNvPr id="0" name="图片 3265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4723" y="2925"/>
                          <a:ext cx="211" cy="227"/>
                        </a:xfrm>
                        <a:prstGeom prst="rect">
                          <a:avLst/>
                        </a:prstGeom>
                        <a:noFill/>
                        <a:ln w="9525" cap="flat" cmpd="sng">
                          <a:solidFill>
                            <a:schemeClr val="bg1"/>
                          </a:solidFill>
                          <a:prstDash val="solid"/>
                          <a:miter/>
                          <a:headEnd type="none" w="med" len="med"/>
                          <a:tailEnd type="none" w="med" len="med"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5316" name="对象 95315"/>
            <p:cNvGraphicFramePr/>
            <p:nvPr/>
          </p:nvGraphicFramePr>
          <p:xfrm>
            <a:off x="4562" y="3399"/>
            <a:ext cx="249" cy="29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67" name="" r:id="rId13" imgW="165100" imgH="228600" progId="Equation.3">
                    <p:embed/>
                  </p:oleObj>
                </mc:Choice>
                <mc:Fallback>
                  <p:oleObj name="" r:id="rId13" imgW="165100" imgH="228600" progId="Equation.3">
                    <p:embed/>
                    <p:pic>
                      <p:nvPicPr>
                        <p:cNvPr id="0" name="图片 3266"/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4562" y="3399"/>
                          <a:ext cx="249" cy="292"/>
                        </a:xfrm>
                        <a:prstGeom prst="rect">
                          <a:avLst/>
                        </a:prstGeom>
                        <a:noFill/>
                        <a:ln w="9525" cap="flat" cmpd="sng">
                          <a:solidFill>
                            <a:schemeClr val="bg1"/>
                          </a:solidFill>
                          <a:prstDash val="solid"/>
                          <a:miter/>
                          <a:headEnd type="none" w="med" len="med"/>
                          <a:tailEnd type="none" w="med" len="med"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95321" name="组合 95320"/>
          <p:cNvGrpSpPr/>
          <p:nvPr/>
        </p:nvGrpSpPr>
        <p:grpSpPr>
          <a:xfrm>
            <a:off x="385763" y="3114675"/>
            <a:ext cx="8416925" cy="1227138"/>
            <a:chOff x="243" y="1962"/>
            <a:chExt cx="5302" cy="773"/>
          </a:xfrm>
        </p:grpSpPr>
        <p:sp>
          <p:nvSpPr>
            <p:cNvPr id="95302" name="文本框 95301"/>
            <p:cNvSpPr txBox="1"/>
            <p:nvPr/>
          </p:nvSpPr>
          <p:spPr>
            <a:xfrm>
              <a:off x="243" y="1962"/>
              <a:ext cx="5302" cy="74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2400" dirty="0">
                  <a:latin typeface="Times New Roman" panose="02020603050405020304" pitchFamily="18" charset="0"/>
                </a:rPr>
                <a:t>解</a:t>
              </a:r>
              <a:r>
                <a:rPr lang="en-US" altLang="zh-CN" sz="2400" dirty="0">
                  <a:latin typeface="Times New Roman" panose="02020603050405020304" pitchFamily="18" charset="0"/>
                </a:rPr>
                <a:t>:</a:t>
              </a:r>
              <a:r>
                <a:rPr lang="zh-CN" altLang="en-US" sz="2400" dirty="0">
                  <a:latin typeface="Times New Roman" panose="02020603050405020304" pitchFamily="18" charset="0"/>
                </a:rPr>
                <a:t>设船相对岸的速度</a:t>
              </a:r>
              <a:r>
                <a:rPr lang="en-US" altLang="zh-CN" sz="2400" dirty="0">
                  <a:latin typeface="Times New Roman" panose="02020603050405020304" pitchFamily="18" charset="0"/>
                </a:rPr>
                <a:t>(</a:t>
              </a:r>
              <a:r>
                <a:rPr lang="zh-CN" altLang="en-US" sz="2400" dirty="0">
                  <a:latin typeface="Times New Roman" panose="02020603050405020304" pitchFamily="18" charset="0"/>
                </a:rPr>
                <a:t>绝对速度</a:t>
              </a:r>
              <a:r>
                <a:rPr lang="en-US" altLang="zh-CN" sz="2400" dirty="0">
                  <a:latin typeface="Times New Roman" panose="02020603050405020304" pitchFamily="18" charset="0"/>
                </a:rPr>
                <a:t>)</a:t>
              </a:r>
              <a:r>
                <a:rPr lang="zh-CN" altLang="en-US" sz="2400" dirty="0">
                  <a:latin typeface="Times New Roman" panose="02020603050405020304" pitchFamily="18" charset="0"/>
                </a:rPr>
                <a:t>为   ，由题可知，   </a:t>
              </a:r>
              <a:r>
                <a:rPr lang="zh-CN" altLang="en-US" sz="2400" dirty="0">
                  <a:latin typeface="Times New Roman" panose="02020603050405020304" pitchFamily="18" charset="0"/>
                  <a:sym typeface="Symbol" panose="05050102010706020507" pitchFamily="18" charset="2"/>
                </a:rPr>
                <a:t>的</a:t>
              </a:r>
              <a:r>
                <a:rPr lang="zh-CN" altLang="en-US" sz="2400" dirty="0">
                  <a:latin typeface="Times New Roman" panose="02020603050405020304" pitchFamily="18" charset="0"/>
                </a:rPr>
                <a:t>方向必须指向</a:t>
              </a:r>
              <a:r>
                <a:rPr lang="en-US" altLang="zh-CN" sz="2400" i="1">
                  <a:latin typeface="Times New Roman" panose="02020603050405020304" pitchFamily="18" charset="0"/>
                </a:rPr>
                <a:t>AB</a:t>
              </a:r>
              <a:r>
                <a:rPr lang="zh-CN" altLang="en-US" sz="2400" dirty="0">
                  <a:latin typeface="Times New Roman" panose="02020603050405020304" pitchFamily="18" charset="0"/>
                </a:rPr>
                <a:t>连线，此时河水流速</a:t>
              </a:r>
              <a:r>
                <a:rPr lang="zh-CN" altLang="en-US" sz="2400" i="1" dirty="0">
                  <a:latin typeface="Times New Roman" panose="02020603050405020304" pitchFamily="18" charset="0"/>
                </a:rPr>
                <a:t>     </a:t>
              </a:r>
              <a:r>
                <a:rPr lang="zh-CN" altLang="en-US" sz="2400" dirty="0">
                  <a:latin typeface="Times New Roman" panose="02020603050405020304" pitchFamily="18" charset="0"/>
                </a:rPr>
                <a:t>为牵连速度，船相对水的速度</a:t>
              </a:r>
              <a:r>
                <a:rPr lang="zh-CN" altLang="en-US" sz="2400" dirty="0">
                  <a:latin typeface="Times New Roman" panose="02020603050405020304" pitchFamily="18" charset="0"/>
                  <a:sym typeface="Symbol" panose="05050102010706020507" pitchFamily="18" charset="2"/>
                </a:rPr>
                <a:t>      </a:t>
              </a:r>
              <a:r>
                <a:rPr lang="zh-CN" altLang="en-US" sz="2400" dirty="0">
                  <a:latin typeface="Times New Roman" panose="02020603050405020304" pitchFamily="18" charset="0"/>
                </a:rPr>
                <a:t>为相对速度，于是有</a:t>
              </a:r>
              <a:endParaRPr lang="zh-CN" altLang="en-US" sz="2400" dirty="0"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95317" name="对象 95316"/>
            <p:cNvGraphicFramePr/>
            <p:nvPr/>
          </p:nvGraphicFramePr>
          <p:xfrm>
            <a:off x="3192" y="2018"/>
            <a:ext cx="211" cy="22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68" name="" r:id="rId15" imgW="139700" imgH="177800" progId="Equation.3">
                    <p:embed/>
                  </p:oleObj>
                </mc:Choice>
                <mc:Fallback>
                  <p:oleObj name="" r:id="rId15" imgW="139700" imgH="177800" progId="Equation.3">
                    <p:embed/>
                    <p:pic>
                      <p:nvPicPr>
                        <p:cNvPr id="0" name="图片 3267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3192" y="2018"/>
                          <a:ext cx="211" cy="227"/>
                        </a:xfrm>
                        <a:prstGeom prst="rect">
                          <a:avLst/>
                        </a:prstGeom>
                        <a:noFill/>
                        <a:ln w="9525" cap="flat" cmpd="sng">
                          <a:solidFill>
                            <a:schemeClr val="bg1"/>
                          </a:solidFill>
                          <a:prstDash val="solid"/>
                          <a:miter/>
                          <a:headEnd type="none" w="med" len="med"/>
                          <a:tailEnd type="none" w="med" len="med"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5318" name="对象 95317"/>
            <p:cNvGraphicFramePr/>
            <p:nvPr/>
          </p:nvGraphicFramePr>
          <p:xfrm>
            <a:off x="4383" y="1990"/>
            <a:ext cx="211" cy="22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69" name="" r:id="rId16" imgW="139700" imgH="177800" progId="Equation.3">
                    <p:embed/>
                  </p:oleObj>
                </mc:Choice>
                <mc:Fallback>
                  <p:oleObj name="" r:id="rId16" imgW="139700" imgH="177800" progId="Equation.3">
                    <p:embed/>
                    <p:pic>
                      <p:nvPicPr>
                        <p:cNvPr id="0" name="图片 3268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4383" y="1990"/>
                          <a:ext cx="211" cy="227"/>
                        </a:xfrm>
                        <a:prstGeom prst="rect">
                          <a:avLst/>
                        </a:prstGeom>
                        <a:noFill/>
                        <a:ln w="9525" cap="flat" cmpd="sng">
                          <a:solidFill>
                            <a:schemeClr val="bg1"/>
                          </a:solidFill>
                          <a:prstDash val="solid"/>
                          <a:miter/>
                          <a:headEnd type="none" w="med" len="med"/>
                          <a:tailEnd type="none" w="med" len="med"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5319" name="对象 95318"/>
            <p:cNvGraphicFramePr/>
            <p:nvPr/>
          </p:nvGraphicFramePr>
          <p:xfrm>
            <a:off x="2908" y="2217"/>
            <a:ext cx="215" cy="25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70" name="" r:id="rId17" imgW="127000" imgH="177165" progId="Equation.3">
                    <p:embed/>
                  </p:oleObj>
                </mc:Choice>
                <mc:Fallback>
                  <p:oleObj name="" r:id="rId17" imgW="127000" imgH="177165" progId="Equation.3">
                    <p:embed/>
                    <p:pic>
                      <p:nvPicPr>
                        <p:cNvPr id="0" name="图片 3269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2908" y="2217"/>
                          <a:ext cx="215" cy="255"/>
                        </a:xfrm>
                        <a:prstGeom prst="rect">
                          <a:avLst/>
                        </a:prstGeom>
                        <a:noFill/>
                        <a:ln w="9525" cap="flat" cmpd="sng">
                          <a:solidFill>
                            <a:schemeClr val="bg1"/>
                          </a:solidFill>
                          <a:prstDash val="solid"/>
                          <a:miter/>
                          <a:headEnd type="none" w="med" len="med"/>
                          <a:tailEnd type="none" w="med" len="med"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5320" name="对象 95319"/>
            <p:cNvGraphicFramePr/>
            <p:nvPr/>
          </p:nvGraphicFramePr>
          <p:xfrm>
            <a:off x="533" y="2443"/>
            <a:ext cx="249" cy="29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71" name="" r:id="rId18" imgW="165100" imgH="228600" progId="Equation.3">
                    <p:embed/>
                  </p:oleObj>
                </mc:Choice>
                <mc:Fallback>
                  <p:oleObj name="" r:id="rId18" imgW="165100" imgH="228600" progId="Equation.3">
                    <p:embed/>
                    <p:pic>
                      <p:nvPicPr>
                        <p:cNvPr id="0" name="图片 3270"/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533" y="2443"/>
                          <a:ext cx="249" cy="292"/>
                        </a:xfrm>
                        <a:prstGeom prst="rect">
                          <a:avLst/>
                        </a:prstGeom>
                        <a:noFill/>
                        <a:ln w="9525" cap="flat" cmpd="sng">
                          <a:solidFill>
                            <a:schemeClr val="bg1"/>
                          </a:solidFill>
                          <a:prstDash val="solid"/>
                          <a:miter/>
                          <a:headEnd type="none" w="med" len="med"/>
                          <a:tailEnd type="none" w="med" len="med"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5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5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5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5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5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5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5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30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96269" name="对象 96268"/>
          <p:cNvGraphicFramePr/>
          <p:nvPr/>
        </p:nvGraphicFramePr>
        <p:xfrm>
          <a:off x="1827213" y="1133475"/>
          <a:ext cx="990600" cy="717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2" name="" r:id="rId1" imgW="457200" imgH="393700" progId="Equation.3">
                  <p:embed/>
                </p:oleObj>
              </mc:Choice>
              <mc:Fallback>
                <p:oleObj name="" r:id="rId1" imgW="457200" imgH="393700" progId="Equation.3">
                  <p:embed/>
                  <p:pic>
                    <p:nvPicPr>
                      <p:cNvPr id="0" name="图片 327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827213" y="1133475"/>
                        <a:ext cx="990600" cy="7175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组合 1"/>
          <p:cNvGrpSpPr/>
          <p:nvPr/>
        </p:nvGrpSpPr>
        <p:grpSpPr>
          <a:xfrm>
            <a:off x="386080" y="233680"/>
            <a:ext cx="7927340" cy="1951990"/>
            <a:chOff x="608" y="368"/>
            <a:chExt cx="12484" cy="3074"/>
          </a:xfrm>
        </p:grpSpPr>
        <p:sp>
          <p:nvSpPr>
            <p:cNvPr id="96268" name="文本框 96267"/>
            <p:cNvSpPr txBox="1"/>
            <p:nvPr/>
          </p:nvSpPr>
          <p:spPr>
            <a:xfrm>
              <a:off x="608" y="368"/>
              <a:ext cx="12485" cy="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dirty="0">
                  <a:latin typeface="Times New Roman" panose="02020603050405020304" pitchFamily="18" charset="0"/>
                </a:rPr>
                <a:t>在</a:t>
              </a:r>
              <a:r>
                <a:rPr lang="en-US" altLang="zh-CN" i="1">
                  <a:latin typeface="Times New Roman" panose="02020603050405020304" pitchFamily="18" charset="0"/>
                </a:rPr>
                <a:t>AB</a:t>
              </a:r>
              <a:r>
                <a:rPr lang="zh-CN" altLang="en-US" dirty="0">
                  <a:latin typeface="Times New Roman" panose="02020603050405020304" pitchFamily="18" charset="0"/>
                </a:rPr>
                <a:t>两码头往返一次的路程为</a:t>
              </a:r>
              <a:r>
                <a:rPr lang="en-US" altLang="zh-CN">
                  <a:latin typeface="Times New Roman" panose="02020603050405020304" pitchFamily="18" charset="0"/>
                </a:rPr>
                <a:t>2</a:t>
              </a:r>
              <a:r>
                <a:rPr lang="en-US" altLang="zh-CN" i="1">
                  <a:latin typeface="Times New Roman" panose="02020603050405020304" pitchFamily="18" charset="0"/>
                </a:rPr>
                <a:t>L</a:t>
              </a:r>
              <a:r>
                <a:rPr lang="zh-CN" altLang="en-US" dirty="0">
                  <a:latin typeface="Times New Roman" panose="02020603050405020304" pitchFamily="18" charset="0"/>
                </a:rPr>
                <a:t>，故所需时间为 </a:t>
              </a:r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96270" name="对象 96269"/>
            <p:cNvGraphicFramePr/>
            <p:nvPr/>
          </p:nvGraphicFramePr>
          <p:xfrm>
            <a:off x="4435" y="1360"/>
            <a:ext cx="2053" cy="208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73" name="" r:id="rId3" imgW="850265" imgH="862965" progId="Equation.3">
                    <p:embed/>
                  </p:oleObj>
                </mc:Choice>
                <mc:Fallback>
                  <p:oleObj name="" r:id="rId3" imgW="850265" imgH="862965" progId="Equation.3">
                    <p:embed/>
                    <p:pic>
                      <p:nvPicPr>
                        <p:cNvPr id="0" name="图片 3272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435" y="1360"/>
                          <a:ext cx="2053" cy="208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96271" name="文本框 96270"/>
          <p:cNvSpPr txBox="1"/>
          <p:nvPr/>
        </p:nvSpPr>
        <p:spPr>
          <a:xfrm>
            <a:off x="341313" y="2124075"/>
            <a:ext cx="5897562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latin typeface="Times New Roman" panose="02020603050405020304" pitchFamily="18" charset="0"/>
              </a:rPr>
              <a:t>讨论：</a:t>
            </a:r>
            <a:endParaRPr lang="zh-CN" altLang="en-US" dirty="0">
              <a:latin typeface="Times New Roman" panose="02020603050405020304" pitchFamily="18" charset="0"/>
            </a:endParaRPr>
          </a:p>
          <a:p>
            <a:r>
              <a:rPr lang="en-US" altLang="zh-CN" dirty="0">
                <a:latin typeface="Times New Roman" panose="02020603050405020304" pitchFamily="18" charset="0"/>
              </a:rPr>
              <a:t>(1)</a:t>
            </a:r>
            <a:r>
              <a:rPr lang="zh-CN" altLang="en-US" dirty="0">
                <a:latin typeface="Times New Roman" panose="02020603050405020304" pitchFamily="18" charset="0"/>
              </a:rPr>
              <a:t>若</a:t>
            </a:r>
            <a:r>
              <a:rPr lang="en-US" altLang="zh-CN" i="1">
                <a:latin typeface="Times New Roman" panose="02020603050405020304" pitchFamily="18" charset="0"/>
              </a:rPr>
              <a:t>u</a:t>
            </a:r>
            <a:r>
              <a:rPr lang="zh-CN" altLang="en-US" dirty="0">
                <a:latin typeface="Times New Roman" panose="02020603050405020304" pitchFamily="18" charset="0"/>
              </a:rPr>
              <a:t>＝</a:t>
            </a:r>
            <a:r>
              <a:rPr lang="en-US" altLang="zh-CN" dirty="0">
                <a:latin typeface="Times New Roman" panose="02020603050405020304" pitchFamily="18" charset="0"/>
              </a:rPr>
              <a:t>0</a:t>
            </a:r>
            <a:r>
              <a:rPr lang="zh-CN" altLang="en-US" dirty="0">
                <a:latin typeface="Times New Roman" panose="02020603050405020304" pitchFamily="18" charset="0"/>
              </a:rPr>
              <a:t>，即河水静止，则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graphicFrame>
        <p:nvGraphicFramePr>
          <p:cNvPr id="96272" name="对象 96271"/>
          <p:cNvGraphicFramePr/>
          <p:nvPr/>
        </p:nvGraphicFramePr>
        <p:xfrm>
          <a:off x="4797425" y="2484438"/>
          <a:ext cx="855663" cy="809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4" name="" r:id="rId5" imgW="457200" imgH="431800" progId="Equation.3">
                  <p:embed/>
                </p:oleObj>
              </mc:Choice>
              <mc:Fallback>
                <p:oleObj name="" r:id="rId5" imgW="457200" imgH="431800" progId="Equation.3">
                  <p:embed/>
                  <p:pic>
                    <p:nvPicPr>
                      <p:cNvPr id="0" name="图片 327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797425" y="2484438"/>
                        <a:ext cx="855663" cy="8096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6273" name="文本框 96272"/>
          <p:cNvSpPr txBox="1"/>
          <p:nvPr/>
        </p:nvSpPr>
        <p:spPr>
          <a:xfrm>
            <a:off x="341313" y="3338513"/>
            <a:ext cx="8189912" cy="3081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dirty="0">
                <a:latin typeface="Times New Roman" panose="02020603050405020304" pitchFamily="18" charset="0"/>
              </a:rPr>
              <a:t>(2)</a:t>
            </a:r>
            <a:r>
              <a:rPr lang="zh-CN" altLang="en-US" dirty="0">
                <a:latin typeface="Times New Roman" panose="02020603050405020304" pitchFamily="18" charset="0"/>
              </a:rPr>
              <a:t>若</a:t>
            </a:r>
            <a:r>
              <a:rPr lang="en-US" altLang="zh-CN" i="1">
                <a:latin typeface="Times New Roman" panose="02020603050405020304" pitchFamily="18" charset="0"/>
              </a:rPr>
              <a:t>u</a:t>
            </a:r>
            <a:r>
              <a:rPr lang="zh-CN" altLang="en-US" dirty="0">
                <a:latin typeface="Times New Roman" panose="02020603050405020304" pitchFamily="18" charset="0"/>
              </a:rPr>
              <a:t>＝</a:t>
            </a:r>
            <a:r>
              <a:rPr lang="en-US" altLang="zh-CN" dirty="0">
                <a:latin typeface="Times New Roman" panose="02020603050405020304" pitchFamily="18" charset="0"/>
                <a:sym typeface="Symbol" panose="05050102010706020507" pitchFamily="18" charset="2"/>
              </a:rPr>
              <a:t></a:t>
            </a:r>
            <a:r>
              <a:rPr lang="en-US" altLang="zh-CN" baseline="-25000">
                <a:latin typeface="Times New Roman" panose="02020603050405020304" pitchFamily="18" charset="0"/>
              </a:rPr>
              <a:t>0</a:t>
            </a:r>
            <a:r>
              <a:rPr lang="zh-CN" altLang="en-US" dirty="0">
                <a:latin typeface="Times New Roman" panose="02020603050405020304" pitchFamily="18" charset="0"/>
              </a:rPr>
              <a:t>，则</a:t>
            </a:r>
            <a:r>
              <a:rPr lang="en-US" altLang="zh-CN" i="1">
                <a:latin typeface="Times New Roman" panose="02020603050405020304" pitchFamily="18" charset="0"/>
              </a:rPr>
              <a:t>t</a:t>
            </a:r>
            <a:r>
              <a:rPr lang="en-US" altLang="zh-CN" dirty="0">
                <a:latin typeface="Times New Roman" panose="02020603050405020304" pitchFamily="18" charset="0"/>
              </a:rPr>
              <a:t>→∞</a:t>
            </a:r>
            <a:r>
              <a:rPr lang="zh-CN" altLang="en-US" dirty="0">
                <a:latin typeface="Times New Roman" panose="02020603050405020304" pitchFamily="18" charset="0"/>
              </a:rPr>
              <a:t>，即船由码头</a:t>
            </a:r>
            <a:r>
              <a:rPr lang="en-US" altLang="zh-CN" i="1">
                <a:latin typeface="Times New Roman" panose="02020603050405020304" pitchFamily="18" charset="0"/>
              </a:rPr>
              <a:t>A</a:t>
            </a:r>
            <a:r>
              <a:rPr lang="en-US" altLang="zh-CN" dirty="0">
                <a:latin typeface="Times New Roman" panose="02020603050405020304" pitchFamily="18" charset="0"/>
              </a:rPr>
              <a:t>(</a:t>
            </a:r>
            <a:r>
              <a:rPr lang="zh-CN" altLang="en-US" dirty="0">
                <a:latin typeface="Times New Roman" panose="02020603050405020304" pitchFamily="18" charset="0"/>
              </a:rPr>
              <a:t>或</a:t>
            </a:r>
            <a:r>
              <a:rPr lang="en-US" altLang="zh-CN" i="1">
                <a:latin typeface="Times New Roman" panose="02020603050405020304" pitchFamily="18" charset="0"/>
              </a:rPr>
              <a:t>B</a:t>
            </a:r>
            <a:r>
              <a:rPr lang="en-US" altLang="zh-CN" dirty="0">
                <a:latin typeface="Times New Roman" panose="02020603050405020304" pitchFamily="18" charset="0"/>
              </a:rPr>
              <a:t>)</a:t>
            </a:r>
            <a:r>
              <a:rPr lang="zh-CN" altLang="en-US" dirty="0">
                <a:latin typeface="Times New Roman" panose="02020603050405020304" pitchFamily="18" charset="0"/>
              </a:rPr>
              <a:t>出发后就永远不能再回到原出发点了</a:t>
            </a:r>
            <a:r>
              <a:rPr lang="en-US" altLang="zh-CN">
                <a:latin typeface="Times New Roman" panose="02020603050405020304" pitchFamily="18" charset="0"/>
              </a:rPr>
              <a:t>.</a:t>
            </a:r>
            <a:endParaRPr lang="en-US" altLang="zh-CN">
              <a:latin typeface="Times New Roman" panose="02020603050405020304" pitchFamily="18" charset="0"/>
            </a:endParaRPr>
          </a:p>
          <a:p>
            <a:r>
              <a:rPr lang="en-US" altLang="zh-CN" dirty="0">
                <a:latin typeface="Times New Roman" panose="02020603050405020304" pitchFamily="18" charset="0"/>
              </a:rPr>
              <a:t>(3)</a:t>
            </a:r>
            <a:r>
              <a:rPr lang="zh-CN" altLang="en-US" dirty="0">
                <a:latin typeface="Times New Roman" panose="02020603050405020304" pitchFamily="18" charset="0"/>
              </a:rPr>
              <a:t>若</a:t>
            </a:r>
            <a:r>
              <a:rPr lang="en-US" altLang="zh-CN" i="1">
                <a:latin typeface="Times New Roman" panose="02020603050405020304" pitchFamily="18" charset="0"/>
              </a:rPr>
              <a:t>u</a:t>
            </a:r>
            <a:r>
              <a:rPr lang="zh-CN" altLang="en-US" dirty="0">
                <a:latin typeface="Times New Roman" panose="02020603050405020304" pitchFamily="18" charset="0"/>
              </a:rPr>
              <a:t>＞</a:t>
            </a:r>
            <a:r>
              <a:rPr lang="en-US" altLang="zh-CN" dirty="0">
                <a:latin typeface="Times New Roman" panose="02020603050405020304" pitchFamily="18" charset="0"/>
                <a:sym typeface="Symbol" panose="05050102010706020507" pitchFamily="18" charset="2"/>
              </a:rPr>
              <a:t></a:t>
            </a:r>
            <a:r>
              <a:rPr lang="en-US" altLang="zh-CN" baseline="-25000">
                <a:latin typeface="Times New Roman" panose="02020603050405020304" pitchFamily="18" charset="0"/>
              </a:rPr>
              <a:t>0</a:t>
            </a:r>
            <a:r>
              <a:rPr lang="zh-CN" altLang="en-US" dirty="0">
                <a:latin typeface="Times New Roman" panose="02020603050405020304" pitchFamily="18" charset="0"/>
              </a:rPr>
              <a:t>，则</a:t>
            </a:r>
            <a:r>
              <a:rPr lang="en-US" altLang="zh-CN" i="1">
                <a:latin typeface="Times New Roman" panose="02020603050405020304" pitchFamily="18" charset="0"/>
              </a:rPr>
              <a:t>t</a:t>
            </a:r>
            <a:r>
              <a:rPr lang="zh-CN" altLang="en-US" dirty="0">
                <a:latin typeface="Times New Roman" panose="02020603050405020304" pitchFamily="18" charset="0"/>
              </a:rPr>
              <a:t>为一虚数，这是没有物理意义的，即船不能在</a:t>
            </a:r>
            <a:r>
              <a:rPr lang="en-US" altLang="zh-CN" i="1">
                <a:latin typeface="Times New Roman" panose="02020603050405020304" pitchFamily="18" charset="0"/>
              </a:rPr>
              <a:t>A</a:t>
            </a:r>
            <a:r>
              <a:rPr lang="zh-CN" altLang="en-US" dirty="0">
                <a:latin typeface="Times New Roman" panose="02020603050405020304" pitchFamily="18" charset="0"/>
              </a:rPr>
              <a:t>，</a:t>
            </a:r>
            <a:r>
              <a:rPr lang="en-US" altLang="zh-CN" i="1">
                <a:latin typeface="Times New Roman" panose="02020603050405020304" pitchFamily="18" charset="0"/>
              </a:rPr>
              <a:t>B</a:t>
            </a:r>
            <a:r>
              <a:rPr lang="zh-CN" altLang="en-US" dirty="0">
                <a:latin typeface="Times New Roman" panose="02020603050405020304" pitchFamily="18" charset="0"/>
              </a:rPr>
              <a:t>间往返</a:t>
            </a:r>
            <a:r>
              <a:rPr lang="en-US" altLang="zh-CN">
                <a:latin typeface="Times New Roman" panose="02020603050405020304" pitchFamily="18" charset="0"/>
              </a:rPr>
              <a:t>.</a:t>
            </a:r>
            <a:endParaRPr lang="en-US" altLang="zh-CN">
              <a:latin typeface="Times New Roman" panose="02020603050405020304" pitchFamily="18" charset="0"/>
            </a:endParaRPr>
          </a:p>
          <a:p>
            <a:r>
              <a:rPr lang="en-US" altLang="zh-CN" dirty="0">
                <a:latin typeface="Times New Roman" panose="02020603050405020304" pitchFamily="18" charset="0"/>
              </a:rPr>
              <a:t>        </a:t>
            </a:r>
            <a:r>
              <a:rPr lang="zh-CN" altLang="en-US" dirty="0">
                <a:latin typeface="Times New Roman" panose="02020603050405020304" pitchFamily="18" charset="0"/>
              </a:rPr>
              <a:t>综合上述讨论可知，船在</a:t>
            </a:r>
            <a:r>
              <a:rPr lang="en-US" altLang="zh-CN" i="1">
                <a:latin typeface="Times New Roman" panose="02020603050405020304" pitchFamily="18" charset="0"/>
              </a:rPr>
              <a:t>A</a:t>
            </a:r>
            <a:r>
              <a:rPr lang="zh-CN" altLang="en-US" dirty="0">
                <a:latin typeface="Times New Roman" panose="02020603050405020304" pitchFamily="18" charset="0"/>
              </a:rPr>
              <a:t>，</a:t>
            </a:r>
            <a:r>
              <a:rPr lang="en-US" altLang="zh-CN" i="1">
                <a:latin typeface="Times New Roman" panose="02020603050405020304" pitchFamily="18" charset="0"/>
              </a:rPr>
              <a:t>B</a:t>
            </a:r>
            <a:r>
              <a:rPr lang="zh-CN" altLang="en-US" dirty="0">
                <a:latin typeface="Times New Roman" panose="02020603050405020304" pitchFamily="18" charset="0"/>
              </a:rPr>
              <a:t>间往返的必要条件是</a:t>
            </a:r>
            <a:r>
              <a:rPr lang="en-US" altLang="zh-CN">
                <a:latin typeface="Times New Roman" panose="02020603050405020304" pitchFamily="18" charset="0"/>
              </a:rPr>
              <a:t>:</a:t>
            </a:r>
            <a:endParaRPr lang="en-US" altLang="zh-CN">
              <a:latin typeface="Times New Roman" panose="02020603050405020304" pitchFamily="18" charset="0"/>
            </a:endParaRPr>
          </a:p>
          <a:p>
            <a:r>
              <a:rPr lang="en-US" altLang="zh-CN">
                <a:latin typeface="Times New Roman" panose="02020603050405020304" pitchFamily="18" charset="0"/>
              </a:rPr>
              <a:t>                                     </a:t>
            </a:r>
            <a:r>
              <a:rPr lang="en-US" altLang="zh-CN">
                <a:latin typeface="Times New Roman" panose="02020603050405020304" pitchFamily="18" charset="0"/>
                <a:sym typeface="Symbol" panose="05050102010706020507" pitchFamily="18" charset="2"/>
              </a:rPr>
              <a:t></a:t>
            </a:r>
            <a:r>
              <a:rPr lang="en-US" altLang="zh-CN" baseline="-25000">
                <a:latin typeface="Times New Roman" panose="02020603050405020304" pitchFamily="18" charset="0"/>
              </a:rPr>
              <a:t>0</a:t>
            </a:r>
            <a:r>
              <a:rPr lang="en-US" altLang="zh-CN" dirty="0">
                <a:latin typeface="Times New Roman" panose="02020603050405020304" pitchFamily="18" charset="0"/>
              </a:rPr>
              <a:t> </a:t>
            </a:r>
            <a:r>
              <a:rPr lang="zh-CN" altLang="en-US" dirty="0">
                <a:latin typeface="Times New Roman" panose="02020603050405020304" pitchFamily="18" charset="0"/>
              </a:rPr>
              <a:t>＞</a:t>
            </a:r>
            <a:r>
              <a:rPr lang="en-US" altLang="zh-CN" i="1">
                <a:latin typeface="Times New Roman" panose="02020603050405020304" pitchFamily="18" charset="0"/>
              </a:rPr>
              <a:t>u</a:t>
            </a:r>
            <a:endParaRPr lang="en-US" altLang="zh-CN" i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6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6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3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6273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3">
                                            <p:txEl>
                                              <p:charRg st="42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6273">
                                            <p:txEl>
                                              <p:charRg st="42" end="8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3">
                                            <p:txEl>
                                              <p:charRg st="81" end="1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6273">
                                            <p:txEl>
                                              <p:charRg st="81" end="1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3">
                                            <p:txEl>
                                              <p:charRg st="114" end="1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6273">
                                            <p:txEl>
                                              <p:charRg st="114" end="15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71" grpId="0"/>
      <p:bldP spid="96273" grpId="0" build="p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691</Words>
  <Application>WPS 演示</Application>
  <PresentationFormat>在屏幕上显示</PresentationFormat>
  <Paragraphs>89</Paragraphs>
  <Slides>5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20</vt:i4>
      </vt:variant>
      <vt:variant>
        <vt:lpstr>幻灯片标题</vt:lpstr>
      </vt:variant>
      <vt:variant>
        <vt:i4>5</vt:i4>
      </vt:variant>
    </vt:vector>
  </HeadingPairs>
  <TitlesOfParts>
    <vt:vector size="39" baseType="lpstr">
      <vt:lpstr>Arial</vt:lpstr>
      <vt:lpstr>宋体</vt:lpstr>
      <vt:lpstr>Wingdings</vt:lpstr>
      <vt:lpstr>Times New Roman</vt:lpstr>
      <vt:lpstr>华文行楷</vt:lpstr>
      <vt:lpstr>Webdings</vt:lpstr>
      <vt:lpstr>Symbol</vt:lpstr>
      <vt:lpstr>仿宋_GB2312</vt:lpstr>
      <vt:lpstr>华文楷体</vt:lpstr>
      <vt:lpstr>微软雅黑</vt:lpstr>
      <vt:lpstr>Arial Unicode MS</vt:lpstr>
      <vt:lpstr>仿宋</vt:lpstr>
      <vt:lpstr>默认设计模板</vt:lpstr>
      <vt:lpstr>1_默认设计模板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yang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第一篇 力 学 基 础</dc:title>
  <dc:creator>ylz</dc:creator>
  <cp:lastModifiedBy>Administrator</cp:lastModifiedBy>
  <cp:revision>287</cp:revision>
  <dcterms:created xsi:type="dcterms:W3CDTF">2007-12-31T01:31:00Z</dcterms:created>
  <dcterms:modified xsi:type="dcterms:W3CDTF">2018-09-07T03:22:34Z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