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0"/>
  </p:handoutMasterIdLst>
  <p:sldIdLst>
    <p:sldId id="424" r:id="rId3"/>
    <p:sldId id="438" r:id="rId4"/>
    <p:sldId id="431" r:id="rId5"/>
    <p:sldId id="432" r:id="rId7"/>
    <p:sldId id="433" r:id="rId8"/>
    <p:sldId id="434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CC"/>
    <a:srgbClr val="99CCFF"/>
    <a:srgbClr val="99FF99"/>
    <a:srgbClr val="CCCCFF"/>
    <a:srgbClr val="CC99FF"/>
    <a:srgbClr val="66CCFF"/>
    <a:srgbClr val="99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498" y="216"/>
      </p:cViewPr>
      <p:guideLst>
        <p:guide orient="horz" pos="2200"/>
        <p:guide pos="273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444"/>
    </p:cViewPr>
  </p:sorterViewPr>
  <p:gridSpacing cx="45004" cy="45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1618" name="页眉占位符 1116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11619" name="日期占位符 111618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111620" name="页脚占位符 111619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11621" name="灯片编号占位符 111620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页眉占位符 122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2291" name="日期占位符 1229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076" name="幻灯片图像占位符 1229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12292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294" name="页脚占位符 1229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2295" name="灯片编号占位符 1229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幻灯片图像占位符 10137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01379" name="文本占位符 10137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279400"/>
            <a:ext cx="2057400" cy="58308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6250" y="279400"/>
            <a:ext cx="6052930" cy="58308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76250" y="279400"/>
            <a:ext cx="8229600" cy="58308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6250" y="1584325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3346" y="1584325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76250" y="2794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76250" y="1584325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203835" y="2125345"/>
            <a:ext cx="4107180" cy="4086860"/>
            <a:chOff x="321" y="3347"/>
            <a:chExt cx="6468" cy="6436"/>
          </a:xfrm>
        </p:grpSpPr>
        <p:sp>
          <p:nvSpPr>
            <p:cNvPr id="100" name="文本框 99"/>
            <p:cNvSpPr txBox="1"/>
            <p:nvPr/>
          </p:nvSpPr>
          <p:spPr>
            <a:xfrm>
              <a:off x="321" y="8089"/>
              <a:ext cx="6469" cy="16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sz="3200">
                  <a:latin typeface="Times New Roman" panose="02020603050405020304" pitchFamily="18" charset="0"/>
                  <a:ea typeface="宋体" panose="02010600030101010101" pitchFamily="2" charset="-122"/>
                </a:rPr>
                <a:t>黑洞是什么？为什么会产生黑洞这种效果？</a:t>
              </a:r>
              <a:endParaRPr lang="zh-CN" sz="32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1073744027" name="图片 10737440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27" y="3347"/>
              <a:ext cx="5384" cy="359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4456430" y="2066925"/>
            <a:ext cx="4413885" cy="4051300"/>
            <a:chOff x="7018" y="3255"/>
            <a:chExt cx="6951" cy="6380"/>
          </a:xfrm>
        </p:grpSpPr>
        <p:sp>
          <p:nvSpPr>
            <p:cNvPr id="4" name="文本框 3"/>
            <p:cNvSpPr txBox="1"/>
            <p:nvPr/>
          </p:nvSpPr>
          <p:spPr>
            <a:xfrm>
              <a:off x="7189" y="7941"/>
              <a:ext cx="6781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zh-CN" sz="3200"/>
                <a:t>发射火星探测器的速度有什么要求？</a:t>
              </a:r>
              <a:endParaRPr lang="zh-CN" altLang="zh-CN" sz="3200"/>
            </a:p>
          </p:txBody>
        </p:sp>
        <p:pic>
          <p:nvPicPr>
            <p:cNvPr id="1073744028" name="图片 10737440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18" y="3255"/>
              <a:ext cx="6321" cy="352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097" name="矩形 10249"/>
          <p:cNvSpPr/>
          <p:nvPr/>
        </p:nvSpPr>
        <p:spPr>
          <a:xfrm>
            <a:off x="1891665" y="829945"/>
            <a:ext cx="503301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节段  机械能守恒定律 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5546" name="对象 343052"/>
          <p:cNvGraphicFramePr/>
          <p:nvPr/>
        </p:nvGraphicFramePr>
        <p:xfrm>
          <a:off x="864553" y="669290"/>
          <a:ext cx="57689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" name="" r:id="rId1" imgW="2171700" imgH="241300" progId="Equation.DSMT4">
                  <p:embed/>
                </p:oleObj>
              </mc:Choice>
              <mc:Fallback>
                <p:oleObj name="" r:id="rId1" imgW="2171700" imgH="241300" progId="Equation.DSMT4">
                  <p:embed/>
                  <p:pic>
                    <p:nvPicPr>
                      <p:cNvPr id="0" name="图片 320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64553" y="669290"/>
                        <a:ext cx="5768975" cy="685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1" name="文本框 98307"/>
          <p:cNvSpPr txBox="1"/>
          <p:nvPr/>
        </p:nvSpPr>
        <p:spPr>
          <a:xfrm>
            <a:off x="1080453" y="1557338"/>
            <a:ext cx="56896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若引入 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i="1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 baseline="-2500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i="1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 baseline="-2500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(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机械能） 则可得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66562" name="对象 98308"/>
          <p:cNvGraphicFramePr/>
          <p:nvPr/>
        </p:nvGraphicFramePr>
        <p:xfrm>
          <a:off x="1365885" y="2462530"/>
          <a:ext cx="365601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" name="" r:id="rId3" imgW="1256665" imgH="241300" progId="Equation.3">
                  <p:embed/>
                </p:oleObj>
              </mc:Choice>
              <mc:Fallback>
                <p:oleObj name="" r:id="rId3" imgW="1256665" imgH="241300" progId="Equation.3">
                  <p:embed/>
                  <p:pic>
                    <p:nvPicPr>
                      <p:cNvPr id="0" name="图片 320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65885" y="2462530"/>
                        <a:ext cx="3656013" cy="603250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66FF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311" name="对象 98310"/>
          <p:cNvGraphicFramePr/>
          <p:nvPr/>
        </p:nvGraphicFramePr>
        <p:xfrm>
          <a:off x="1458278" y="3579813"/>
          <a:ext cx="347027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4" name="" r:id="rId5" imgW="1193165" imgH="241300" progId="Equation.3">
                  <p:embed/>
                </p:oleObj>
              </mc:Choice>
              <mc:Fallback>
                <p:oleObj name="" r:id="rId5" imgW="1193165" imgH="241300" progId="Equation.3">
                  <p:embed/>
                  <p:pic>
                    <p:nvPicPr>
                      <p:cNvPr id="0" name="图片 320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58278" y="3579813"/>
                        <a:ext cx="3470275" cy="603250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66FF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310" name="文本框 98309"/>
          <p:cNvSpPr txBox="1"/>
          <p:nvPr/>
        </p:nvSpPr>
        <p:spPr>
          <a:xfrm>
            <a:off x="685483" y="4382135"/>
            <a:ext cx="77724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系统机械能的增量等于外力的功与内部非保守力的功之和，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功能原理。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0415" y="254635"/>
            <a:ext cx="4035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rgbClr val="0000FF"/>
                </a:solidFill>
                <a:sym typeface="+mn-ea"/>
              </a:rPr>
              <a:t>质点系的动能定理：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文本框 100353"/>
          <p:cNvSpPr txBox="1"/>
          <p:nvPr/>
        </p:nvSpPr>
        <p:spPr>
          <a:xfrm>
            <a:off x="115888" y="368300"/>
            <a:ext cx="326548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3200" dirty="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六</a:t>
            </a:r>
            <a:r>
              <a:rPr lang="en-US" altLang="zh-CN" sz="3200" dirty="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.</a:t>
            </a:r>
            <a:r>
              <a:rPr lang="zh-CN" altLang="en-US" sz="3200" dirty="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机械能守恒律 </a:t>
            </a:r>
            <a:endParaRPr lang="zh-CN" altLang="en-US" sz="3200" dirty="0">
              <a:solidFill>
                <a:srgbClr val="A5002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00368" name="组合 100367"/>
          <p:cNvGrpSpPr/>
          <p:nvPr/>
        </p:nvGrpSpPr>
        <p:grpSpPr>
          <a:xfrm>
            <a:off x="431800" y="996950"/>
            <a:ext cx="5083175" cy="1130300"/>
            <a:chOff x="272" y="459"/>
            <a:chExt cx="3202" cy="712"/>
          </a:xfrm>
        </p:grpSpPr>
        <p:sp>
          <p:nvSpPr>
            <p:cNvPr id="100355" name="矩形 100354"/>
            <p:cNvSpPr/>
            <p:nvPr/>
          </p:nvSpPr>
          <p:spPr>
            <a:xfrm>
              <a:off x="272" y="459"/>
              <a:ext cx="175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0" hangingPunct="0">
                <a:buClr>
                  <a:schemeClr val="bg1"/>
                </a:buClr>
              </a:pPr>
              <a:r>
                <a:rPr lang="zh-CN" altLang="en-US" dirty="0">
                  <a:latin typeface="Times New Roman" panose="02020603050405020304" pitchFamily="18" charset="0"/>
                </a:rPr>
                <a:t>对于一个系统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00356" name="对象 100355"/>
            <p:cNvGraphicFramePr/>
            <p:nvPr/>
          </p:nvGraphicFramePr>
          <p:xfrm>
            <a:off x="1776" y="828"/>
            <a:ext cx="1698" cy="3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3" name="" r:id="rId1" imgW="1028065" imgH="241300" progId="Equation.DSMT4">
                    <p:embed/>
                  </p:oleObj>
                </mc:Choice>
                <mc:Fallback>
                  <p:oleObj name="" r:id="rId1" imgW="1028065" imgH="241300" progId="Equation.DSMT4">
                    <p:embed/>
                    <p:pic>
                      <p:nvPicPr>
                        <p:cNvPr id="0" name="图片 330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776" y="828"/>
                          <a:ext cx="1698" cy="34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0357" name="文本框 100356"/>
          <p:cNvSpPr txBox="1"/>
          <p:nvPr/>
        </p:nvSpPr>
        <p:spPr>
          <a:xfrm>
            <a:off x="701675" y="2211388"/>
            <a:ext cx="76057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dirty="0">
                <a:latin typeface="Times New Roman" panose="02020603050405020304" pitchFamily="18" charset="0"/>
              </a:rPr>
              <a:t>若 </a:t>
            </a:r>
            <a:r>
              <a:rPr lang="en-US" altLang="zh-CN" i="1">
                <a:latin typeface="Times New Roman" panose="02020603050405020304" pitchFamily="18" charset="0"/>
              </a:rPr>
              <a:t>W</a:t>
            </a:r>
            <a:r>
              <a:rPr lang="zh-CN" altLang="en-US" baseline="-25000" dirty="0">
                <a:latin typeface="Times New Roman" panose="02020603050405020304" pitchFamily="18" charset="0"/>
              </a:rPr>
              <a:t>外</a:t>
            </a:r>
            <a:r>
              <a:rPr lang="en-US" altLang="zh-CN" dirty="0">
                <a:latin typeface="Times New Roman" panose="02020603050405020304" pitchFamily="18" charset="0"/>
              </a:rPr>
              <a:t>=0 </a:t>
            </a:r>
            <a:r>
              <a:rPr lang="zh-CN" altLang="en-US" dirty="0">
                <a:latin typeface="Times New Roman" panose="02020603050405020304" pitchFamily="18" charset="0"/>
              </a:rPr>
              <a:t>且 </a:t>
            </a:r>
            <a:r>
              <a:rPr lang="en-US" altLang="zh-CN" i="1">
                <a:latin typeface="Times New Roman" panose="02020603050405020304" pitchFamily="18" charset="0"/>
              </a:rPr>
              <a:t>W</a:t>
            </a:r>
            <a:r>
              <a:rPr lang="zh-CN" altLang="en-US" baseline="-25000" dirty="0">
                <a:latin typeface="Times New Roman" panose="02020603050405020304" pitchFamily="18" charset="0"/>
              </a:rPr>
              <a:t>内非</a:t>
            </a:r>
            <a:r>
              <a:rPr lang="en-US" altLang="zh-CN" dirty="0">
                <a:latin typeface="Times New Roman" panose="02020603050405020304" pitchFamily="18" charset="0"/>
              </a:rPr>
              <a:t>=0 </a:t>
            </a:r>
            <a:r>
              <a:rPr lang="zh-CN" altLang="en-US" dirty="0">
                <a:latin typeface="Times New Roman" panose="02020603050405020304" pitchFamily="18" charset="0"/>
              </a:rPr>
              <a:t>时，</a:t>
            </a:r>
            <a:r>
              <a:rPr lang="en-US" altLang="zh-CN" i="1">
                <a:latin typeface="Times New Roman" panose="02020603050405020304" pitchFamily="18" charset="0"/>
              </a:rPr>
              <a:t>E</a:t>
            </a:r>
            <a:r>
              <a:rPr lang="zh-CN" altLang="en-US" dirty="0">
                <a:latin typeface="Times New Roman" panose="02020603050405020304" pitchFamily="18" charset="0"/>
              </a:rPr>
              <a:t>＝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常量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0358" name="文本框 100357"/>
          <p:cNvSpPr txBox="1"/>
          <p:nvPr/>
        </p:nvSpPr>
        <p:spPr>
          <a:xfrm>
            <a:off x="655638" y="2752725"/>
            <a:ext cx="78771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dirty="0">
                <a:latin typeface="Times New Roman" panose="02020603050405020304" pitchFamily="18" charset="0"/>
              </a:rPr>
              <a:t>或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在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只有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保守内力作功时，系统的机械能不变。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——</a:t>
            </a:r>
            <a:r>
              <a:rPr lang="zh-CN" altLang="en-US" dirty="0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称机械能守恒律</a:t>
            </a:r>
            <a:endParaRPr lang="zh-CN" altLang="en-US" dirty="0">
              <a:solidFill>
                <a:srgbClr val="FF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grpSp>
        <p:nvGrpSpPr>
          <p:cNvPr id="100372" name="组合 100371"/>
          <p:cNvGrpSpPr/>
          <p:nvPr/>
        </p:nvGrpSpPr>
        <p:grpSpPr>
          <a:xfrm>
            <a:off x="1114425" y="3832225"/>
            <a:ext cx="6697663" cy="588963"/>
            <a:chOff x="702" y="2245"/>
            <a:chExt cx="4219" cy="371"/>
          </a:xfrm>
        </p:grpSpPr>
        <p:graphicFrame>
          <p:nvGraphicFramePr>
            <p:cNvPr id="100360" name="对象 100359"/>
            <p:cNvGraphicFramePr/>
            <p:nvPr/>
          </p:nvGraphicFramePr>
          <p:xfrm>
            <a:off x="702" y="2245"/>
            <a:ext cx="768" cy="3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4" name="" r:id="rId3" imgW="431800" imgH="241300" progId="Equation.DSMT4">
                    <p:embed/>
                  </p:oleObj>
                </mc:Choice>
                <mc:Fallback>
                  <p:oleObj name="" r:id="rId3" imgW="431800" imgH="241300" progId="Equation.DSMT4">
                    <p:embed/>
                    <p:pic>
                      <p:nvPicPr>
                        <p:cNvPr id="0" name="图片 330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02" y="2245"/>
                          <a:ext cx="768" cy="3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0361" name="矩形 100360"/>
            <p:cNvSpPr/>
            <p:nvPr/>
          </p:nvSpPr>
          <p:spPr>
            <a:xfrm>
              <a:off x="1554" y="2250"/>
              <a:ext cx="336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: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系统与外界无能量交换</a:t>
              </a:r>
              <a:endPara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0362" name="组合 100361"/>
          <p:cNvGrpSpPr/>
          <p:nvPr/>
        </p:nvGrpSpPr>
        <p:grpSpPr>
          <a:xfrm>
            <a:off x="1060450" y="4327525"/>
            <a:ext cx="7518400" cy="952500"/>
            <a:chOff x="356" y="2594"/>
            <a:chExt cx="4736" cy="600"/>
          </a:xfrm>
        </p:grpSpPr>
        <p:sp>
          <p:nvSpPr>
            <p:cNvPr id="100363" name="矩形 100362"/>
            <p:cNvSpPr/>
            <p:nvPr/>
          </p:nvSpPr>
          <p:spPr>
            <a:xfrm>
              <a:off x="1236" y="2594"/>
              <a:ext cx="3856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:</a:t>
              </a:r>
              <a:r>
                <a: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系统内部无机械能与其他能量形式的转换。 </a:t>
              </a:r>
              <a:r>
                <a:rPr lang="zh-CN" altLang="en-US" dirty="0">
                  <a:latin typeface="Times New Roman" panose="02020603050405020304" pitchFamily="18" charset="0"/>
                </a:rPr>
                <a:t> 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00364" name="对象 100363"/>
            <p:cNvGraphicFramePr/>
            <p:nvPr/>
          </p:nvGraphicFramePr>
          <p:xfrm>
            <a:off x="356" y="2642"/>
            <a:ext cx="767" cy="3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5" name="" r:id="rId5" imgW="520700" imgH="241300" progId="Equation.DSMT4">
                    <p:embed/>
                  </p:oleObj>
                </mc:Choice>
                <mc:Fallback>
                  <p:oleObj name="" r:id="rId5" imgW="520700" imgH="241300" progId="Equation.DSMT4">
                    <p:embed/>
                    <p:pic>
                      <p:nvPicPr>
                        <p:cNvPr id="0" name="图片 330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56" y="2642"/>
                          <a:ext cx="767" cy="35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0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0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  <p:bldP spid="100357" grpId="0"/>
      <p:bldP spid="1003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2" name="文本框 102411"/>
          <p:cNvSpPr txBox="1"/>
          <p:nvPr/>
        </p:nvSpPr>
        <p:spPr>
          <a:xfrm>
            <a:off x="657225" y="3429000"/>
            <a:ext cx="77851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0066FF"/>
                </a:solidFill>
                <a:latin typeface="Times New Roman" panose="02020603050405020304" pitchFamily="18" charset="0"/>
              </a:rPr>
              <a:t>保守内力作功</a:t>
            </a:r>
            <a:r>
              <a:rPr lang="zh-CN" altLang="en-US" dirty="0">
                <a:latin typeface="Times New Roman" panose="02020603050405020304" pitchFamily="18" charset="0"/>
              </a:rPr>
              <a:t>是系统</a:t>
            </a:r>
            <a:r>
              <a:rPr lang="zh-CN" altLang="en-US" dirty="0">
                <a:solidFill>
                  <a:srgbClr val="0066FF"/>
                </a:solidFill>
                <a:latin typeface="Times New Roman" panose="02020603050405020304" pitchFamily="18" charset="0"/>
              </a:rPr>
              <a:t>势能与动能</a:t>
            </a:r>
            <a:r>
              <a:rPr lang="zh-CN" altLang="en-US" dirty="0">
                <a:latin typeface="Times New Roman" panose="02020603050405020304" pitchFamily="18" charset="0"/>
              </a:rPr>
              <a:t>相互转化的手段和度量。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414" name="文本框 102413"/>
          <p:cNvSpPr txBox="1"/>
          <p:nvPr/>
        </p:nvSpPr>
        <p:spPr>
          <a:xfrm>
            <a:off x="387350" y="188913"/>
            <a:ext cx="4140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har char="•"/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若系统机械能守恒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则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102415" name="对象 102414"/>
          <p:cNvGraphicFramePr/>
          <p:nvPr/>
        </p:nvGraphicFramePr>
        <p:xfrm>
          <a:off x="2457450" y="684213"/>
          <a:ext cx="3284538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6" name="" r:id="rId1" imgW="1332865" imgH="241300" progId="Equation.3">
                  <p:embed/>
                </p:oleObj>
              </mc:Choice>
              <mc:Fallback>
                <p:oleObj name="" r:id="rId1" imgW="1332865" imgH="241300" progId="Equation.3">
                  <p:embed/>
                  <p:pic>
                    <p:nvPicPr>
                      <p:cNvPr id="0" name="图片 330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57450" y="684213"/>
                        <a:ext cx="3284538" cy="596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2417" name="组合 102416"/>
          <p:cNvGrpSpPr/>
          <p:nvPr/>
        </p:nvGrpSpPr>
        <p:grpSpPr>
          <a:xfrm>
            <a:off x="1781175" y="909638"/>
            <a:ext cx="3981450" cy="1076325"/>
            <a:chOff x="1122" y="913"/>
            <a:chExt cx="2508" cy="678"/>
          </a:xfrm>
        </p:grpSpPr>
        <p:graphicFrame>
          <p:nvGraphicFramePr>
            <p:cNvPr id="102403" name="对象 102402"/>
            <p:cNvGraphicFramePr/>
            <p:nvPr/>
          </p:nvGraphicFramePr>
          <p:xfrm>
            <a:off x="1534" y="1224"/>
            <a:ext cx="2096" cy="3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7" name="" r:id="rId3" imgW="1231265" imgH="241300" progId="Equation.3">
                    <p:embed/>
                  </p:oleObj>
                </mc:Choice>
                <mc:Fallback>
                  <p:oleObj name="" r:id="rId3" imgW="1231265" imgH="241300" progId="Equation.3">
                    <p:embed/>
                    <p:pic>
                      <p:nvPicPr>
                        <p:cNvPr id="0" name="图片 330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534" y="1224"/>
                          <a:ext cx="2096" cy="36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416" name="左弧形箭头 102415"/>
            <p:cNvSpPr/>
            <p:nvPr/>
          </p:nvSpPr>
          <p:spPr>
            <a:xfrm>
              <a:off x="1122" y="913"/>
              <a:ext cx="312" cy="567"/>
            </a:xfrm>
            <a:prstGeom prst="curvedRightArrow">
              <a:avLst>
                <a:gd name="adj1" fmla="val 36346"/>
                <a:gd name="adj2" fmla="val 72692"/>
                <a:gd name="adj3" fmla="val 33333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2420" name="组合 102419"/>
          <p:cNvGrpSpPr/>
          <p:nvPr/>
        </p:nvGrpSpPr>
        <p:grpSpPr>
          <a:xfrm>
            <a:off x="2411413" y="1628775"/>
            <a:ext cx="4365625" cy="1690688"/>
            <a:chOff x="1519" y="1366"/>
            <a:chExt cx="2750" cy="1065"/>
          </a:xfrm>
        </p:grpSpPr>
        <p:grpSp>
          <p:nvGrpSpPr>
            <p:cNvPr id="102418" name="组合 102417"/>
            <p:cNvGrpSpPr/>
            <p:nvPr/>
          </p:nvGrpSpPr>
          <p:grpSpPr>
            <a:xfrm>
              <a:off x="1519" y="1593"/>
              <a:ext cx="1956" cy="838"/>
              <a:chOff x="1519" y="1706"/>
              <a:chExt cx="1956" cy="838"/>
            </a:xfrm>
          </p:grpSpPr>
          <p:grpSp>
            <p:nvGrpSpPr>
              <p:cNvPr id="102404" name="组合 102403"/>
              <p:cNvGrpSpPr/>
              <p:nvPr/>
            </p:nvGrpSpPr>
            <p:grpSpPr>
              <a:xfrm>
                <a:off x="1519" y="1706"/>
                <a:ext cx="1956" cy="509"/>
                <a:chOff x="1776" y="2760"/>
                <a:chExt cx="1956" cy="509"/>
              </a:xfrm>
            </p:grpSpPr>
            <p:sp>
              <p:nvSpPr>
                <p:cNvPr id="102405" name="直接连接符 102404"/>
                <p:cNvSpPr/>
                <p:nvPr/>
              </p:nvSpPr>
              <p:spPr>
                <a:xfrm>
                  <a:off x="2184" y="3168"/>
                  <a:ext cx="1020" cy="0"/>
                </a:xfrm>
                <a:prstGeom prst="line">
                  <a:avLst/>
                </a:prstGeom>
                <a:ln w="38100" cap="flat" cmpd="sng">
                  <a:solidFill>
                    <a:srgbClr val="0000FF"/>
                  </a:solidFill>
                  <a:prstDash val="solid"/>
                  <a:headEnd type="none" w="med" len="med"/>
                  <a:tailEnd type="stealth" w="med" len="lg"/>
                </a:ln>
              </p:spPr>
            </p:sp>
            <p:sp>
              <p:nvSpPr>
                <p:cNvPr id="102406" name="文本框 102405"/>
                <p:cNvSpPr txBox="1"/>
                <p:nvPr/>
              </p:nvSpPr>
              <p:spPr>
                <a:xfrm>
                  <a:off x="1776" y="2904"/>
                  <a:ext cx="480" cy="3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r>
                    <a:rPr lang="en-US" altLang="zh-CN" sz="3200" i="1" err="1">
                      <a:latin typeface="Times New Roman" panose="02020603050405020304" pitchFamily="18" charset="0"/>
                    </a:rPr>
                    <a:t>E</a:t>
                  </a:r>
                  <a:r>
                    <a:rPr lang="en-US" altLang="zh-CN" sz="3200" i="1" baseline="-25000" err="1">
                      <a:latin typeface="Times New Roman" panose="02020603050405020304" pitchFamily="18" charset="0"/>
                    </a:rPr>
                    <a:t>p</a:t>
                  </a:r>
                  <a:endParaRPr lang="en-US" altLang="zh-CN" sz="32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407" name="文本框 102406"/>
                <p:cNvSpPr txBox="1"/>
                <p:nvPr/>
              </p:nvSpPr>
              <p:spPr>
                <a:xfrm>
                  <a:off x="3252" y="2904"/>
                  <a:ext cx="480" cy="3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r>
                    <a:rPr lang="en-US" altLang="zh-CN" sz="3200" i="1" err="1">
                      <a:latin typeface="Times New Roman" panose="02020603050405020304" pitchFamily="18" charset="0"/>
                    </a:rPr>
                    <a:t>E</a:t>
                  </a:r>
                  <a:r>
                    <a:rPr lang="en-US" altLang="zh-CN" sz="3200" i="1" baseline="-25000" err="1">
                      <a:latin typeface="Times New Roman" panose="02020603050405020304" pitchFamily="18" charset="0"/>
                    </a:rPr>
                    <a:t>k</a:t>
                  </a:r>
                  <a:endParaRPr lang="en-US" altLang="zh-CN" sz="32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408" name="文本框 102407"/>
                <p:cNvSpPr txBox="1"/>
                <p:nvPr/>
              </p:nvSpPr>
              <p:spPr>
                <a:xfrm>
                  <a:off x="2136" y="2760"/>
                  <a:ext cx="1080" cy="3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r>
                    <a:rPr lang="en-US" altLang="zh-CN" i="1">
                      <a:latin typeface="Times New Roman" panose="02020603050405020304" pitchFamily="18" charset="0"/>
                    </a:rPr>
                    <a:t>W</a:t>
                  </a:r>
                  <a:r>
                    <a:rPr lang="zh-CN" altLang="en-US" baseline="-25000" dirty="0">
                      <a:latin typeface="Times New Roman" panose="02020603050405020304" pitchFamily="18" charset="0"/>
                    </a:rPr>
                    <a:t>内保 </a:t>
                  </a:r>
                  <a:r>
                    <a:rPr lang="en-US" altLang="zh-CN">
                      <a:latin typeface="Times New Roman" panose="02020603050405020304" pitchFamily="18" charset="0"/>
                    </a:rPr>
                    <a:t>&gt; 0</a:t>
                  </a:r>
                  <a:endParaRPr lang="en-US" altLang="zh-CN"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02409" name="组合 102408"/>
              <p:cNvGrpSpPr/>
              <p:nvPr/>
            </p:nvGrpSpPr>
            <p:grpSpPr>
              <a:xfrm>
                <a:off x="1859" y="2217"/>
                <a:ext cx="1260" cy="327"/>
                <a:chOff x="4020" y="3300"/>
                <a:chExt cx="1260" cy="327"/>
              </a:xfrm>
            </p:grpSpPr>
            <p:sp>
              <p:nvSpPr>
                <p:cNvPr id="102410" name="文本框 102409"/>
                <p:cNvSpPr txBox="1"/>
                <p:nvPr/>
              </p:nvSpPr>
              <p:spPr>
                <a:xfrm>
                  <a:off x="4020" y="3300"/>
                  <a:ext cx="1260" cy="3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r>
                    <a:rPr lang="en-US" altLang="zh-CN" i="1">
                      <a:latin typeface="Times New Roman" panose="02020603050405020304" pitchFamily="18" charset="0"/>
                    </a:rPr>
                    <a:t>W</a:t>
                  </a:r>
                  <a:r>
                    <a:rPr lang="zh-CN" altLang="en-US" baseline="-25000" dirty="0">
                      <a:latin typeface="Times New Roman" panose="02020603050405020304" pitchFamily="18" charset="0"/>
                    </a:rPr>
                    <a:t>内保</a:t>
                  </a:r>
                  <a:r>
                    <a:rPr lang="zh-CN" altLang="en-US" dirty="0">
                      <a:latin typeface="Times New Roman" panose="02020603050405020304" pitchFamily="18" charset="0"/>
                    </a:rPr>
                    <a:t> </a:t>
                  </a:r>
                  <a:r>
                    <a:rPr lang="en-US" altLang="zh-CN">
                      <a:latin typeface="Times New Roman" panose="02020603050405020304" pitchFamily="18" charset="0"/>
                    </a:rPr>
                    <a:t>&lt; 0</a:t>
                  </a:r>
                  <a:endParaRPr lang="en-US" altLang="zh-CN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411" name="直接连接符 102410"/>
                <p:cNvSpPr/>
                <p:nvPr/>
              </p:nvSpPr>
              <p:spPr>
                <a:xfrm flipH="1">
                  <a:off x="4068" y="3324"/>
                  <a:ext cx="1020" cy="0"/>
                </a:xfrm>
                <a:prstGeom prst="line">
                  <a:avLst/>
                </a:prstGeom>
                <a:ln w="38100" cap="flat" cmpd="sng">
                  <a:solidFill>
                    <a:srgbClr val="FF3300"/>
                  </a:solidFill>
                  <a:prstDash val="solid"/>
                  <a:headEnd type="none" w="med" len="med"/>
                  <a:tailEnd type="stealth" w="med" len="lg"/>
                </a:ln>
              </p:spPr>
            </p:sp>
          </p:grpSp>
        </p:grpSp>
        <p:sp>
          <p:nvSpPr>
            <p:cNvPr id="102419" name="右弧形箭头 102418"/>
            <p:cNvSpPr/>
            <p:nvPr/>
          </p:nvSpPr>
          <p:spPr>
            <a:xfrm>
              <a:off x="3759" y="1366"/>
              <a:ext cx="510" cy="822"/>
            </a:xfrm>
            <a:prstGeom prst="curvedLeftArrow">
              <a:avLst>
                <a:gd name="adj1" fmla="val 32235"/>
                <a:gd name="adj2" fmla="val 64470"/>
                <a:gd name="adj3" fmla="val 33333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2424" name="文本框 102423"/>
          <p:cNvSpPr txBox="1"/>
          <p:nvPr/>
        </p:nvSpPr>
        <p:spPr>
          <a:xfrm>
            <a:off x="241300" y="4486275"/>
            <a:ext cx="45910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3200" dirty="0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七</a:t>
            </a:r>
            <a:r>
              <a:rPr lang="en-US" altLang="zh-CN" sz="3200" dirty="0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.</a:t>
            </a:r>
            <a:r>
              <a:rPr lang="zh-CN" altLang="en-US" sz="3200" dirty="0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能量转换与守恒</a:t>
            </a:r>
            <a:endParaRPr lang="zh-CN" altLang="en-US" sz="3200" dirty="0">
              <a:solidFill>
                <a:srgbClr val="A50021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2425" name="矩形 102424"/>
          <p:cNvSpPr/>
          <p:nvPr/>
        </p:nvSpPr>
        <p:spPr>
          <a:xfrm>
            <a:off x="376238" y="5070475"/>
            <a:ext cx="83820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 dirty="0">
                <a:latin typeface="Times New Roman" panose="02020603050405020304" pitchFamily="18" charset="0"/>
              </a:rPr>
              <a:t>       </a:t>
            </a:r>
            <a:r>
              <a:rPr lang="zh-CN" altLang="en-US" dirty="0">
                <a:latin typeface="Times New Roman" panose="02020603050405020304" pitchFamily="18" charset="0"/>
              </a:rPr>
              <a:t>在一个孤立系统内，不论发生何种变化过程，各种形式的能量之间无论怎样转换，但系统的总能量将保持不变</a:t>
            </a:r>
            <a:r>
              <a:rPr lang="en-US" altLang="zh-CN" dirty="0">
                <a:latin typeface="Times New Roman" panose="02020603050405020304" pitchFamily="18" charset="0"/>
              </a:rPr>
              <a:t>.</a:t>
            </a:r>
            <a:r>
              <a:rPr lang="zh-CN" altLang="en-US" dirty="0">
                <a:latin typeface="Times New Roman" panose="02020603050405020304" pitchFamily="18" charset="0"/>
              </a:rPr>
              <a:t>这就是能量转换与守恒定律。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2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2" grpId="0"/>
      <p:bldP spid="102424" grpId="0"/>
      <p:bldP spid="1024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8" name="文本框 103427"/>
          <p:cNvSpPr txBox="1"/>
          <p:nvPr/>
        </p:nvSpPr>
        <p:spPr>
          <a:xfrm>
            <a:off x="341313" y="2303463"/>
            <a:ext cx="8326437" cy="3599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buClr>
                <a:schemeClr val="bg1"/>
              </a:buClr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能量守恒的含义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just">
              <a:buClr>
                <a:schemeClr val="bg1"/>
              </a:buClr>
            </a:pPr>
            <a:r>
              <a:rPr lang="en-US" altLang="zh-CN">
                <a:latin typeface="Times New Roman" panose="02020603050405020304" pitchFamily="18" charset="0"/>
              </a:rPr>
              <a:t>       (1) 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能量守恒定律是自然界中的普遍规律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dirty="0">
                <a:latin typeface="Times New Roman" panose="02020603050405020304" pitchFamily="18" charset="0"/>
              </a:rPr>
              <a:t>它不仅适用于机械运动、电磁运动等物理运动形式，而且也适用于化学运动、生物运动等运动形式。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algn="just">
              <a:buClr>
                <a:schemeClr val="bg1"/>
              </a:buClr>
            </a:pPr>
            <a:r>
              <a:rPr lang="zh-CN" altLang="en-US" dirty="0">
                <a:latin typeface="Times New Roman" panose="02020603050405020304" pitchFamily="18" charset="0"/>
              </a:rPr>
              <a:t>       </a:t>
            </a:r>
            <a:r>
              <a:rPr lang="en-US" altLang="zh-CN" dirty="0">
                <a:latin typeface="Times New Roman" panose="02020603050405020304" pitchFamily="18" charset="0"/>
              </a:rPr>
              <a:t>(2) </a:t>
            </a:r>
            <a:r>
              <a:rPr lang="zh-CN" altLang="en-US" dirty="0">
                <a:latin typeface="Times New Roman" panose="02020603050405020304" pitchFamily="18" charset="0"/>
              </a:rPr>
              <a:t>由于运动是物质的存在形式，而能量又是物质运动的度量，因此，能量转换与守恒定律的深刻含义是：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运动既不能消失也不能创造，它只能由一种形式转换为另一种形式。</a:t>
            </a:r>
            <a:endParaRPr lang="en-US" altLang="zh-CN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430" name="矩形 103429"/>
          <p:cNvSpPr/>
          <p:nvPr/>
        </p:nvSpPr>
        <p:spPr>
          <a:xfrm>
            <a:off x="790575" y="254000"/>
            <a:ext cx="30607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对于</a:t>
            </a:r>
            <a:r>
              <a:rPr lang="en-US" altLang="zh-CN" i="1">
                <a:solidFill>
                  <a:srgbClr val="0000FF"/>
                </a:solidFill>
                <a:latin typeface="Times New Roman" panose="02020603050405020304" pitchFamily="18" charset="0"/>
              </a:rPr>
              <a:t>W</a:t>
            </a:r>
            <a:r>
              <a:rPr lang="zh-CN" altLang="en-US" baseline="-25000" dirty="0">
                <a:solidFill>
                  <a:srgbClr val="0000FF"/>
                </a:solidFill>
                <a:latin typeface="Times New Roman" panose="02020603050405020304" pitchFamily="18" charset="0"/>
              </a:rPr>
              <a:t>外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=0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endParaRPr lang="zh-CN" altLang="en-US" baseline="-250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431" name="矩形 103430"/>
          <p:cNvSpPr/>
          <p:nvPr/>
        </p:nvSpPr>
        <p:spPr>
          <a:xfrm>
            <a:off x="296863" y="749300"/>
            <a:ext cx="81010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对于</a:t>
            </a:r>
            <a:r>
              <a:rPr lang="en-US" altLang="zh-CN" sz="2400" i="1">
                <a:solidFill>
                  <a:srgbClr val="000000"/>
                </a:solidFill>
                <a:latin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内非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&gt;0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E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增加（如炸弹爆炸，内能转化成机械能）</a:t>
            </a:r>
            <a:endParaRPr lang="zh-CN" altLang="en-US" sz="2400" baseline="-250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432" name="矩形 103431"/>
          <p:cNvSpPr/>
          <p:nvPr/>
        </p:nvSpPr>
        <p:spPr>
          <a:xfrm>
            <a:off x="242888" y="1200150"/>
            <a:ext cx="89011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对于</a:t>
            </a:r>
            <a:r>
              <a:rPr lang="en-US" altLang="zh-CN" sz="2400" i="1">
                <a:solidFill>
                  <a:srgbClr val="000000"/>
                </a:solidFill>
                <a:latin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内非</a:t>
            </a:r>
            <a:r>
              <a:rPr lang="en-US" altLang="zh-CN" sz="2400">
                <a:latin typeface="Times New Roman" panose="02020603050405020304" pitchFamily="18" charset="0"/>
              </a:rPr>
              <a:t>&lt;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E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减少（如克服摩擦力做功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机械能转化成内能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  <p:bldP spid="103430" grpId="0"/>
      <p:bldP spid="103431" grpId="0"/>
      <p:bldP spid="1034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73744027" name="图片 10737440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8460" y="212090"/>
            <a:ext cx="4578985" cy="3059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32460" y="3342005"/>
            <a:ext cx="837184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</a:t>
            </a:r>
            <a:r>
              <a:rPr lang="zh-CN" altLang="en-US"/>
              <a:t>黑洞并不是实实在在的星球，而是一个几乎空空如也的天区。黑洞是宇宙中物质密度最高的地方，物质集中在天区的中心。这些物质具有极强的引力，对于黑洞系统引力势能非常大，以致内部物质无法逃逸，边沿物质易被俘获。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682</Words>
  <Application>WPS 演示</Application>
  <PresentationFormat>在屏幕上显示</PresentationFormat>
  <Paragraphs>53</Paragraphs>
  <Slides>6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Wingdings</vt:lpstr>
      <vt:lpstr>Times New Roman</vt:lpstr>
      <vt:lpstr>华文行楷</vt:lpstr>
      <vt:lpstr>微软雅黑</vt:lpstr>
      <vt:lpstr>Arial Unicode MS</vt:lpstr>
      <vt:lpstr>默认设计模板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yang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第一篇 力 学 基 础</dc:title>
  <dc:creator>ylz</dc:creator>
  <cp:lastModifiedBy>Administrator</cp:lastModifiedBy>
  <cp:revision>302</cp:revision>
  <dcterms:created xsi:type="dcterms:W3CDTF">2007-12-31T01:31:00Z</dcterms:created>
  <dcterms:modified xsi:type="dcterms:W3CDTF">2018-09-07T03:40:02Z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