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2"/>
  </p:notesMasterIdLst>
  <p:sldIdLst>
    <p:sldId id="366" r:id="rId4"/>
    <p:sldId id="365" r:id="rId5"/>
    <p:sldId id="265" r:id="rId6"/>
    <p:sldId id="267" r:id="rId7"/>
    <p:sldId id="268" r:id="rId8"/>
    <p:sldId id="269" r:id="rId9"/>
    <p:sldId id="315" r:id="rId10"/>
    <p:sldId id="316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CC"/>
    <a:srgbClr val="FFCC00"/>
    <a:srgbClr val="FF0000"/>
    <a:srgbClr val="CC00FF"/>
    <a:srgbClr val="CC0000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79"/>
    <p:restoredTop sz="94660"/>
  </p:normalViewPr>
  <p:slideViewPr>
    <p:cSldViewPr showGuides="1">
      <p:cViewPr>
        <p:scale>
          <a:sx n="50" d="100"/>
          <a:sy n="50" d="100"/>
        </p:scale>
        <p:origin x="-557" y="-58"/>
      </p:cViewPr>
      <p:guideLst>
        <p:guide orient="horz" pos="2160"/>
        <p:guide pos="2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3490" name="页眉占位符 634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63491" name="日期占位符 634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63492" name="幻灯片图像占位符 6349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3493" name="文本占位符 6349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3494" name="页脚占位符 634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63495" name="灯片编号占位符 634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3.jpeg"/><Relationship Id="rId1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9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0.wmf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15.wmf"/><Relationship Id="rId12" Type="http://schemas.openxmlformats.org/officeDocument/2006/relationships/oleObject" Target="../embeddings/oleObject13.bin"/><Relationship Id="rId11" Type="http://schemas.openxmlformats.org/officeDocument/2006/relationships/image" Target="../media/image14.wmf"/><Relationship Id="rId10" Type="http://schemas.openxmlformats.org/officeDocument/2006/relationships/oleObject" Target="../embeddings/oleObject12.bin"/><Relationship Id="rId1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9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7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4.wmf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1939925" y="272415"/>
            <a:ext cx="500824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杨氏双缝干涉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73744136" name="图片 1073744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0435" y="1562735"/>
            <a:ext cx="4310380" cy="2783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46475" y="4679950"/>
            <a:ext cx="1487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激光炮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74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338" name="文本框 12337"/>
          <p:cNvSpPr txBox="1"/>
          <p:nvPr/>
        </p:nvSpPr>
        <p:spPr>
          <a:xfrm>
            <a:off x="250825" y="954088"/>
            <a:ext cx="3435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 dirty="0">
                <a:solidFill>
                  <a:srgbClr val="CC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一、杨氏双缝干涉</a:t>
            </a:r>
            <a:endParaRPr lang="zh-CN" altLang="en-US" sz="3200" b="0" dirty="0">
              <a:solidFill>
                <a:srgbClr val="CC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339" name="矩形 12338"/>
          <p:cNvSpPr/>
          <p:nvPr/>
        </p:nvSpPr>
        <p:spPr>
          <a:xfrm>
            <a:off x="385763" y="1538288"/>
            <a:ext cx="84169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  1801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年，英国人托马斯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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杨首次从</a:t>
            </a:r>
            <a:r>
              <a:rPr lang="zh-CN" altLang="en-US" dirty="0">
                <a:latin typeface="Times New Roman" panose="02020603050405020304" pitchFamily="18" charset="0"/>
              </a:rPr>
              <a:t>双孔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双缝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）实验获得了两列相干的光波，观察到了光的干涉现象。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2351" name="组合 12350"/>
          <p:cNvGrpSpPr/>
          <p:nvPr/>
        </p:nvGrpSpPr>
        <p:grpSpPr>
          <a:xfrm>
            <a:off x="1782763" y="3024188"/>
            <a:ext cx="4500562" cy="3354387"/>
            <a:chOff x="1123" y="1905"/>
            <a:chExt cx="2835" cy="2113"/>
          </a:xfrm>
        </p:grpSpPr>
        <p:grpSp>
          <p:nvGrpSpPr>
            <p:cNvPr id="12344" name="组合 12343"/>
            <p:cNvGrpSpPr/>
            <p:nvPr/>
          </p:nvGrpSpPr>
          <p:grpSpPr>
            <a:xfrm>
              <a:off x="1463" y="1905"/>
              <a:ext cx="2495" cy="1765"/>
              <a:chOff x="1009" y="2103"/>
              <a:chExt cx="2495" cy="1765"/>
            </a:xfrm>
          </p:grpSpPr>
          <p:pic>
            <p:nvPicPr>
              <p:cNvPr id="12340" name="图片 12339" descr="波的干涉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009" y="2103"/>
                <a:ext cx="2353" cy="176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342" name="图片 12341" descr="双缝干涉—红光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35" y="2103"/>
                <a:ext cx="369" cy="175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348" name="矩形 12347"/>
            <p:cNvSpPr/>
            <p:nvPr/>
          </p:nvSpPr>
          <p:spPr>
            <a:xfrm>
              <a:off x="3561" y="3662"/>
              <a:ext cx="2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solidFill>
                    <a:srgbClr val="0000CC"/>
                  </a:solidFill>
                  <a:latin typeface="Century Schoolbook" panose="02040604050505020304" pitchFamily="18" charset="0"/>
                  <a:ea typeface="楷体_GB2312" pitchFamily="49" charset="-122"/>
                </a:rPr>
                <a:t>屏</a:t>
              </a:r>
              <a:endParaRPr lang="zh-CN" altLang="en-US" dirty="0">
                <a:solidFill>
                  <a:srgbClr val="0000CC"/>
                </a:solidFill>
                <a:latin typeface="Century Schoolbook" panose="02040604050505020304" pitchFamily="18" charset="0"/>
                <a:ea typeface="楷体_GB2312" pitchFamily="49" charset="-122"/>
              </a:endParaRPr>
            </a:p>
          </p:txBody>
        </p:sp>
        <p:sp>
          <p:nvSpPr>
            <p:cNvPr id="12349" name="矩形 12348"/>
            <p:cNvSpPr/>
            <p:nvPr/>
          </p:nvSpPr>
          <p:spPr>
            <a:xfrm>
              <a:off x="2087" y="3691"/>
              <a:ext cx="5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缝双</a:t>
              </a:r>
              <a:endParaRPr lang="zh-CN" altLang="en-US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50" name="矩形 12349"/>
            <p:cNvSpPr/>
            <p:nvPr/>
          </p:nvSpPr>
          <p:spPr>
            <a:xfrm>
              <a:off x="1123" y="2358"/>
              <a:ext cx="284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线光源</a:t>
              </a:r>
              <a:endParaRPr lang="zh-CN" altLang="en-US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38" grpId="0"/>
      <p:bldP spid="123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404" name="组合 13403"/>
          <p:cNvGrpSpPr/>
          <p:nvPr/>
        </p:nvGrpSpPr>
        <p:grpSpPr>
          <a:xfrm>
            <a:off x="1346200" y="1201738"/>
            <a:ext cx="303213" cy="685800"/>
            <a:chOff x="604" y="2160"/>
            <a:chExt cx="191" cy="432"/>
          </a:xfrm>
        </p:grpSpPr>
        <p:sp>
          <p:nvSpPr>
            <p:cNvPr id="13405" name="八角星 13404"/>
            <p:cNvSpPr/>
            <p:nvPr/>
          </p:nvSpPr>
          <p:spPr>
            <a:xfrm>
              <a:off x="652" y="2496"/>
              <a:ext cx="96" cy="96"/>
            </a:xfrm>
            <a:prstGeom prst="star8">
              <a:avLst>
                <a:gd name="adj" fmla="val 8333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06" name="文本框 13405"/>
            <p:cNvSpPr txBox="1"/>
            <p:nvPr/>
          </p:nvSpPr>
          <p:spPr>
            <a:xfrm>
              <a:off x="604" y="2160"/>
              <a:ext cx="19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400">
                  <a:latin typeface="Times New Roman" panose="02020603050405020304" pitchFamily="18" charset="0"/>
                  <a:ea typeface="仿宋_GB2312" pitchFamily="49" charset="-122"/>
                </a:rPr>
                <a:t>s</a:t>
              </a:r>
              <a:endParaRPr lang="en-US" altLang="zh-CN" sz="2400">
                <a:latin typeface="Times New Roman" panose="02020603050405020304" pitchFamily="18" charset="0"/>
                <a:ea typeface="仿宋_GB2312" pitchFamily="49" charset="-122"/>
              </a:endParaRPr>
            </a:p>
          </p:txBody>
        </p:sp>
      </p:grpSp>
      <p:grpSp>
        <p:nvGrpSpPr>
          <p:cNvPr id="13407" name="组合 13406"/>
          <p:cNvGrpSpPr/>
          <p:nvPr/>
        </p:nvGrpSpPr>
        <p:grpSpPr>
          <a:xfrm>
            <a:off x="1574800" y="1430338"/>
            <a:ext cx="609600" cy="762000"/>
            <a:chOff x="480" y="1968"/>
            <a:chExt cx="384" cy="480"/>
          </a:xfrm>
        </p:grpSpPr>
        <p:sp>
          <p:nvSpPr>
            <p:cNvPr id="13408" name="直接连接符 13407"/>
            <p:cNvSpPr/>
            <p:nvPr/>
          </p:nvSpPr>
          <p:spPr>
            <a:xfrm>
              <a:off x="480" y="2208"/>
              <a:ext cx="384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lg"/>
              <a:tailEnd type="stealth" w="med" len="lg"/>
            </a:ln>
          </p:spPr>
        </p:sp>
        <p:sp>
          <p:nvSpPr>
            <p:cNvPr id="13409" name="直接连接符 13408"/>
            <p:cNvSpPr/>
            <p:nvPr/>
          </p:nvSpPr>
          <p:spPr>
            <a:xfrm flipV="1">
              <a:off x="480" y="1968"/>
              <a:ext cx="336" cy="24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lg"/>
              <a:tailEnd type="stealth" w="med" len="lg"/>
            </a:ln>
          </p:spPr>
        </p:sp>
        <p:sp>
          <p:nvSpPr>
            <p:cNvPr id="13410" name="直接连接符 13409"/>
            <p:cNvSpPr/>
            <p:nvPr/>
          </p:nvSpPr>
          <p:spPr>
            <a:xfrm>
              <a:off x="480" y="2208"/>
              <a:ext cx="336" cy="24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lg"/>
              <a:tailEnd type="stealth" w="med" len="lg"/>
            </a:ln>
          </p:spPr>
        </p:sp>
      </p:grpSp>
      <p:grpSp>
        <p:nvGrpSpPr>
          <p:cNvPr id="13411" name="组合 13410"/>
          <p:cNvGrpSpPr/>
          <p:nvPr/>
        </p:nvGrpSpPr>
        <p:grpSpPr>
          <a:xfrm>
            <a:off x="2260600" y="1354138"/>
            <a:ext cx="838200" cy="914400"/>
            <a:chOff x="912" y="1920"/>
            <a:chExt cx="528" cy="576"/>
          </a:xfrm>
        </p:grpSpPr>
        <p:sp>
          <p:nvSpPr>
            <p:cNvPr id="13412" name="直接连接符 13411"/>
            <p:cNvSpPr/>
            <p:nvPr/>
          </p:nvSpPr>
          <p:spPr>
            <a:xfrm flipV="1">
              <a:off x="912" y="1920"/>
              <a:ext cx="528" cy="288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lg"/>
              <a:tailEnd type="stealth" w="med" len="lg"/>
            </a:ln>
          </p:spPr>
        </p:sp>
        <p:sp>
          <p:nvSpPr>
            <p:cNvPr id="13413" name="直接连接符 13412"/>
            <p:cNvSpPr/>
            <p:nvPr/>
          </p:nvSpPr>
          <p:spPr>
            <a:xfrm>
              <a:off x="912" y="2208"/>
              <a:ext cx="528" cy="288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lg"/>
              <a:tailEnd type="stealth" w="med" len="lg"/>
            </a:ln>
          </p:spPr>
        </p:sp>
      </p:grpSp>
      <p:grpSp>
        <p:nvGrpSpPr>
          <p:cNvPr id="13414" name="组合 13413"/>
          <p:cNvGrpSpPr/>
          <p:nvPr/>
        </p:nvGrpSpPr>
        <p:grpSpPr>
          <a:xfrm>
            <a:off x="3098800" y="668338"/>
            <a:ext cx="3581400" cy="1600200"/>
            <a:chOff x="1708" y="1824"/>
            <a:chExt cx="2256" cy="1008"/>
          </a:xfrm>
        </p:grpSpPr>
        <p:grpSp>
          <p:nvGrpSpPr>
            <p:cNvPr id="13415" name="组合 13414"/>
            <p:cNvGrpSpPr/>
            <p:nvPr/>
          </p:nvGrpSpPr>
          <p:grpSpPr>
            <a:xfrm>
              <a:off x="1708" y="1872"/>
              <a:ext cx="2256" cy="960"/>
              <a:chOff x="1440" y="1536"/>
              <a:chExt cx="2256" cy="960"/>
            </a:xfrm>
          </p:grpSpPr>
          <p:sp>
            <p:nvSpPr>
              <p:cNvPr id="13416" name="直接连接符 13415"/>
              <p:cNvSpPr/>
              <p:nvPr/>
            </p:nvSpPr>
            <p:spPr>
              <a:xfrm flipV="1">
                <a:off x="1440" y="1536"/>
                <a:ext cx="2208" cy="384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headEnd type="none" w="med" len="lg"/>
                <a:tailEnd type="stealth" w="med" len="lg"/>
              </a:ln>
            </p:spPr>
          </p:sp>
          <p:sp>
            <p:nvSpPr>
              <p:cNvPr id="13417" name="直接连接符 13416"/>
              <p:cNvSpPr/>
              <p:nvPr/>
            </p:nvSpPr>
            <p:spPr>
              <a:xfrm flipV="1">
                <a:off x="1488" y="1536"/>
                <a:ext cx="2208" cy="960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headEnd type="none" w="med" len="lg"/>
                <a:tailEnd type="stealth" w="med" len="lg"/>
              </a:ln>
            </p:spPr>
          </p:sp>
        </p:grpSp>
        <p:sp>
          <p:nvSpPr>
            <p:cNvPr id="13418" name="文本框 13417"/>
            <p:cNvSpPr txBox="1"/>
            <p:nvPr/>
          </p:nvSpPr>
          <p:spPr>
            <a:xfrm>
              <a:off x="2448" y="1824"/>
              <a:ext cx="26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400">
                  <a:latin typeface="Times New Roman" panose="02020603050405020304" pitchFamily="18" charset="0"/>
                  <a:ea typeface="仿宋_GB2312" pitchFamily="49" charset="-122"/>
                </a:rPr>
                <a:t>r</a:t>
              </a:r>
              <a:r>
                <a:rPr lang="en-US" altLang="zh-CN" sz="2400" baseline="-25000">
                  <a:latin typeface="Times New Roman" panose="02020603050405020304" pitchFamily="18" charset="0"/>
                  <a:ea typeface="仿宋_GB2312" pitchFamily="49" charset="-122"/>
                </a:rPr>
                <a:t>1</a:t>
              </a:r>
              <a:endParaRPr lang="en-US" altLang="zh-CN" sz="2400">
                <a:latin typeface="Times New Roman" panose="02020603050405020304" pitchFamily="18" charset="0"/>
                <a:ea typeface="仿宋_GB2312" pitchFamily="49" charset="-122"/>
              </a:endParaRPr>
            </a:p>
          </p:txBody>
        </p:sp>
        <p:sp>
          <p:nvSpPr>
            <p:cNvPr id="13419" name="文本框 13418"/>
            <p:cNvSpPr txBox="1"/>
            <p:nvPr/>
          </p:nvSpPr>
          <p:spPr>
            <a:xfrm>
              <a:off x="2352" y="2496"/>
              <a:ext cx="26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400">
                  <a:latin typeface="Times New Roman" panose="02020603050405020304" pitchFamily="18" charset="0"/>
                  <a:ea typeface="仿宋_GB2312" pitchFamily="49" charset="-122"/>
                </a:rPr>
                <a:t>r</a:t>
              </a:r>
              <a:r>
                <a:rPr lang="en-US" altLang="zh-CN" sz="2400" baseline="-25000">
                  <a:latin typeface="Times New Roman" panose="02020603050405020304" pitchFamily="18" charset="0"/>
                  <a:ea typeface="仿宋_GB2312" pitchFamily="49" charset="-122"/>
                </a:rPr>
                <a:t>2</a:t>
              </a:r>
              <a:endParaRPr lang="en-US" altLang="zh-CN" sz="2400">
                <a:latin typeface="Times New Roman" panose="02020603050405020304" pitchFamily="18" charset="0"/>
                <a:ea typeface="仿宋_GB2312" pitchFamily="49" charset="-122"/>
              </a:endParaRPr>
            </a:p>
          </p:txBody>
        </p:sp>
      </p:grpSp>
      <p:grpSp>
        <p:nvGrpSpPr>
          <p:cNvPr id="13420" name="组合 13419"/>
          <p:cNvGrpSpPr/>
          <p:nvPr/>
        </p:nvGrpSpPr>
        <p:grpSpPr>
          <a:xfrm>
            <a:off x="2444750" y="1430338"/>
            <a:ext cx="488950" cy="838200"/>
            <a:chOff x="1516" y="2064"/>
            <a:chExt cx="308" cy="528"/>
          </a:xfrm>
        </p:grpSpPr>
        <p:grpSp>
          <p:nvGrpSpPr>
            <p:cNvPr id="13421" name="组合 13420"/>
            <p:cNvGrpSpPr/>
            <p:nvPr/>
          </p:nvGrpSpPr>
          <p:grpSpPr>
            <a:xfrm>
              <a:off x="1680" y="2064"/>
              <a:ext cx="144" cy="528"/>
              <a:chOff x="1680" y="2064"/>
              <a:chExt cx="144" cy="528"/>
            </a:xfrm>
          </p:grpSpPr>
          <p:grpSp>
            <p:nvGrpSpPr>
              <p:cNvPr id="13422" name="组合 13421"/>
              <p:cNvGrpSpPr/>
              <p:nvPr/>
            </p:nvGrpSpPr>
            <p:grpSpPr>
              <a:xfrm>
                <a:off x="1680" y="2064"/>
                <a:ext cx="144" cy="528"/>
                <a:chOff x="1680" y="2064"/>
                <a:chExt cx="144" cy="528"/>
              </a:xfrm>
            </p:grpSpPr>
            <p:sp>
              <p:nvSpPr>
                <p:cNvPr id="13423" name="直接连接符 13422"/>
                <p:cNvSpPr/>
                <p:nvPr/>
              </p:nvSpPr>
              <p:spPr>
                <a:xfrm>
                  <a:off x="1680" y="2064"/>
                  <a:ext cx="144" cy="0"/>
                </a:xfrm>
                <a:prstGeom prst="line">
                  <a:avLst/>
                </a:prstGeom>
                <a:ln w="9525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3424" name="直接连接符 13423"/>
                <p:cNvSpPr/>
                <p:nvPr/>
              </p:nvSpPr>
              <p:spPr>
                <a:xfrm>
                  <a:off x="1680" y="2592"/>
                  <a:ext cx="144" cy="0"/>
                </a:xfrm>
                <a:prstGeom prst="line">
                  <a:avLst/>
                </a:prstGeom>
                <a:ln w="9525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3425" name="直接连接符 13424"/>
              <p:cNvSpPr/>
              <p:nvPr/>
            </p:nvSpPr>
            <p:spPr>
              <a:xfrm>
                <a:off x="1728" y="2064"/>
                <a:ext cx="0" cy="528"/>
              </a:xfrm>
              <a:prstGeom prst="line">
                <a:avLst/>
              </a:prstGeom>
              <a:ln w="9525" cap="flat" cmpd="sng">
                <a:solidFill>
                  <a:srgbClr val="3333FF"/>
                </a:solidFill>
                <a:prstDash val="solid"/>
                <a:headEnd type="triangle" w="med" len="med"/>
                <a:tailEnd type="triangle" w="med" len="med"/>
              </a:ln>
            </p:spPr>
          </p:sp>
        </p:grpSp>
        <p:sp>
          <p:nvSpPr>
            <p:cNvPr id="13426" name="文本框 13425"/>
            <p:cNvSpPr txBox="1"/>
            <p:nvPr/>
          </p:nvSpPr>
          <p:spPr>
            <a:xfrm>
              <a:off x="1516" y="2160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400" i="1">
                  <a:latin typeface="Times New Roman" panose="02020603050405020304" pitchFamily="18" charset="0"/>
                  <a:ea typeface="仿宋_GB2312" pitchFamily="49" charset="-122"/>
                </a:rPr>
                <a:t>d</a:t>
              </a:r>
              <a:endParaRPr lang="en-US" altLang="zh-CN" sz="2400" i="1">
                <a:latin typeface="Times New Roman" panose="02020603050405020304" pitchFamily="18" charset="0"/>
                <a:ea typeface="仿宋_GB2312" pitchFamily="49" charset="-122"/>
              </a:endParaRPr>
            </a:p>
          </p:txBody>
        </p:sp>
      </p:grpSp>
      <p:grpSp>
        <p:nvGrpSpPr>
          <p:cNvPr id="13427" name="组合 13426"/>
          <p:cNvGrpSpPr/>
          <p:nvPr/>
        </p:nvGrpSpPr>
        <p:grpSpPr>
          <a:xfrm>
            <a:off x="3130550" y="2954338"/>
            <a:ext cx="3352800" cy="457200"/>
            <a:chOff x="1488" y="2928"/>
            <a:chExt cx="2112" cy="288"/>
          </a:xfrm>
        </p:grpSpPr>
        <p:sp>
          <p:nvSpPr>
            <p:cNvPr id="13428" name="直接连接符 13427"/>
            <p:cNvSpPr/>
            <p:nvPr/>
          </p:nvSpPr>
          <p:spPr>
            <a:xfrm>
              <a:off x="1488" y="2976"/>
              <a:ext cx="2112" cy="0"/>
            </a:xfrm>
            <a:prstGeom prst="line">
              <a:avLst/>
            </a:prstGeom>
            <a:ln w="9525" cap="flat" cmpd="sng">
              <a:solidFill>
                <a:srgbClr val="3333FF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3429" name="文本框 13428"/>
            <p:cNvSpPr txBox="1"/>
            <p:nvPr/>
          </p:nvSpPr>
          <p:spPr>
            <a:xfrm>
              <a:off x="2352" y="2928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400">
                  <a:latin typeface="Times New Roman" panose="02020603050405020304" pitchFamily="18" charset="0"/>
                  <a:ea typeface="仿宋_GB2312" pitchFamily="49" charset="-122"/>
                </a:rPr>
                <a:t>D</a:t>
              </a:r>
              <a:endParaRPr lang="en-US" altLang="zh-CN" sz="2400">
                <a:latin typeface="Times New Roman" panose="02020603050405020304" pitchFamily="18" charset="0"/>
                <a:ea typeface="仿宋_GB2312" pitchFamily="49" charset="-122"/>
              </a:endParaRPr>
            </a:p>
          </p:txBody>
        </p:sp>
      </p:grpSp>
      <p:sp>
        <p:nvSpPr>
          <p:cNvPr id="13430" name="直接连接符 13429"/>
          <p:cNvSpPr/>
          <p:nvPr/>
        </p:nvSpPr>
        <p:spPr>
          <a:xfrm flipV="1">
            <a:off x="3130550" y="820738"/>
            <a:ext cx="3352800" cy="990600"/>
          </a:xfrm>
          <a:prstGeom prst="line">
            <a:avLst/>
          </a:prstGeom>
          <a:ln w="9525" cap="flat" cmpd="sng">
            <a:solidFill>
              <a:srgbClr val="3333FF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13431" name="组合 13430"/>
          <p:cNvGrpSpPr/>
          <p:nvPr/>
        </p:nvGrpSpPr>
        <p:grpSpPr>
          <a:xfrm>
            <a:off x="3968750" y="1493838"/>
            <a:ext cx="379413" cy="317500"/>
            <a:chOff x="2256" y="2352"/>
            <a:chExt cx="239" cy="200"/>
          </a:xfrm>
        </p:grpSpPr>
        <p:sp>
          <p:nvSpPr>
            <p:cNvPr id="13432" name="任意多边形 13431"/>
            <p:cNvSpPr/>
            <p:nvPr/>
          </p:nvSpPr>
          <p:spPr>
            <a:xfrm>
              <a:off x="2256" y="2400"/>
              <a:ext cx="112" cy="144"/>
            </a:xfrm>
            <a:custGeom>
              <a:avLst/>
              <a:gdLst/>
              <a:ahLst/>
              <a:cxnLst/>
              <a:pathLst>
                <a:path w="112" h="144">
                  <a:moveTo>
                    <a:pt x="0" y="0"/>
                  </a:moveTo>
                  <a:cubicBezTo>
                    <a:pt x="40" y="12"/>
                    <a:pt x="80" y="24"/>
                    <a:pt x="96" y="48"/>
                  </a:cubicBezTo>
                  <a:cubicBezTo>
                    <a:pt x="112" y="72"/>
                    <a:pt x="104" y="108"/>
                    <a:pt x="96" y="144"/>
                  </a:cubicBezTo>
                </a:path>
              </a:pathLst>
            </a:custGeom>
            <a:noFill/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aphicFrame>
          <p:nvGraphicFramePr>
            <p:cNvPr id="13433" name="对象 13432"/>
            <p:cNvGraphicFramePr/>
            <p:nvPr/>
          </p:nvGraphicFramePr>
          <p:xfrm>
            <a:off x="2352" y="2352"/>
            <a:ext cx="143" cy="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6" name="" r:id="rId1" imgW="127000" imgH="177165" progId="Equation.3">
                    <p:embed/>
                  </p:oleObj>
                </mc:Choice>
                <mc:Fallback>
                  <p:oleObj name="" r:id="rId1" imgW="127000" imgH="177165" progId="Equation.3">
                    <p:embed/>
                    <p:pic>
                      <p:nvPicPr>
                        <p:cNvPr id="0" name="图片 319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52" y="2352"/>
                          <a:ext cx="143" cy="2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437" name="组合 13436"/>
          <p:cNvGrpSpPr/>
          <p:nvPr/>
        </p:nvGrpSpPr>
        <p:grpSpPr>
          <a:xfrm>
            <a:off x="6892925" y="188913"/>
            <a:ext cx="406400" cy="3059112"/>
            <a:chOff x="4098" y="1962"/>
            <a:chExt cx="256" cy="1927"/>
          </a:xfrm>
        </p:grpSpPr>
        <p:sp>
          <p:nvSpPr>
            <p:cNvPr id="13438" name="矩形 13437"/>
            <p:cNvSpPr/>
            <p:nvPr/>
          </p:nvSpPr>
          <p:spPr>
            <a:xfrm>
              <a:off x="4098" y="2175"/>
              <a:ext cx="256" cy="240"/>
            </a:xfrm>
            <a:prstGeom prst="rect">
              <a:avLst/>
            </a:prstGeom>
            <a:noFill/>
            <a:ln w="6350">
              <a:noFill/>
            </a:ln>
          </p:spPr>
          <p:txBody>
            <a:bodyPr lIns="12700" tIns="12700" rIns="12700" bIns="12700"/>
            <a:p>
              <a:pPr algn="just">
                <a:buClr>
                  <a:schemeClr val="bg1"/>
                </a:buClr>
              </a:pPr>
              <a:r>
                <a:rPr lang="en-US" altLang="zh-CN" sz="2400" i="1">
                  <a:latin typeface="Times New Roman" panose="02020603050405020304" pitchFamily="18" charset="0"/>
                </a:rPr>
                <a:t>x</a:t>
              </a:r>
              <a:endParaRPr lang="en-US" altLang="zh-CN" sz="2400" i="1">
                <a:latin typeface="Times New Roman" panose="02020603050405020304" pitchFamily="18" charset="0"/>
              </a:endParaRPr>
            </a:p>
          </p:txBody>
        </p:sp>
        <p:sp>
          <p:nvSpPr>
            <p:cNvPr id="13439" name="直接连接符 13438"/>
            <p:cNvSpPr/>
            <p:nvPr/>
          </p:nvSpPr>
          <p:spPr>
            <a:xfrm flipH="1">
              <a:off x="4212" y="1962"/>
              <a:ext cx="0" cy="192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triangle" w="sm" len="lg"/>
              <a:tailEnd type="none" w="med" len="sm"/>
            </a:ln>
          </p:spPr>
        </p:sp>
      </p:grpSp>
      <p:sp>
        <p:nvSpPr>
          <p:cNvPr id="13461" name="文本框 13460"/>
          <p:cNvSpPr txBox="1"/>
          <p:nvPr/>
        </p:nvSpPr>
        <p:spPr>
          <a:xfrm>
            <a:off x="566738" y="3654425"/>
            <a:ext cx="1530350" cy="4572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solidFill>
                  <a:srgbClr val="3333FF"/>
                </a:solidFill>
                <a:latin typeface="Times New Roman" panose="02020603050405020304" pitchFamily="18" charset="0"/>
              </a:rPr>
              <a:t>波程差</a:t>
            </a:r>
            <a:endParaRPr lang="zh-CN" altLang="en-US" sz="2400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3462" name="对象 13461"/>
          <p:cNvGraphicFramePr/>
          <p:nvPr/>
        </p:nvGraphicFramePr>
        <p:xfrm>
          <a:off x="2097088" y="3582988"/>
          <a:ext cx="148590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" r:id="rId3" imgW="634365" imgH="215900" progId="Equation.3">
                  <p:embed/>
                </p:oleObj>
              </mc:Choice>
              <mc:Fallback>
                <p:oleObj name="" r:id="rId3" imgW="634365" imgH="215900" progId="Equation.3">
                  <p:embed/>
                  <p:pic>
                    <p:nvPicPr>
                      <p:cNvPr id="0" name="图片 31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97088" y="3582988"/>
                        <a:ext cx="1485900" cy="517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63" name="对象 13462"/>
          <p:cNvGraphicFramePr/>
          <p:nvPr/>
        </p:nvGraphicFramePr>
        <p:xfrm>
          <a:off x="3582988" y="3627438"/>
          <a:ext cx="14859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name="" r:id="rId5" imgW="570230" imgH="177800" progId="Equation.3">
                  <p:embed/>
                </p:oleObj>
              </mc:Choice>
              <mc:Fallback>
                <p:oleObj name="" r:id="rId5" imgW="570230" imgH="177800" progId="Equation.3">
                  <p:embed/>
                  <p:pic>
                    <p:nvPicPr>
                      <p:cNvPr id="0" name="图片 319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82988" y="3627438"/>
                        <a:ext cx="1485900" cy="438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64" name="对象 13463"/>
          <p:cNvGraphicFramePr/>
          <p:nvPr/>
        </p:nvGraphicFramePr>
        <p:xfrm>
          <a:off x="4946650" y="3563938"/>
          <a:ext cx="17399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" name="" r:id="rId7" imgW="494665" imgH="152400" progId="Equation.DSMT4">
                  <p:embed/>
                </p:oleObj>
              </mc:Choice>
              <mc:Fallback>
                <p:oleObj name="" r:id="rId7" imgW="494665" imgH="152400" progId="Equation.DSMT4">
                  <p:embed/>
                  <p:pic>
                    <p:nvPicPr>
                      <p:cNvPr id="0" name="图片 319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46650" y="3563938"/>
                        <a:ext cx="1739900" cy="523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65" name="对象 13464"/>
          <p:cNvGraphicFramePr/>
          <p:nvPr/>
        </p:nvGraphicFramePr>
        <p:xfrm>
          <a:off x="2997200" y="4194175"/>
          <a:ext cx="9906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" r:id="rId9" imgW="558800" imgH="393700" progId="Equation.3">
                  <p:embed/>
                </p:oleObj>
              </mc:Choice>
              <mc:Fallback>
                <p:oleObj name="" r:id="rId9" imgW="558800" imgH="393700" progId="Equation.3">
                  <p:embed/>
                  <p:pic>
                    <p:nvPicPr>
                      <p:cNvPr id="0" name="图片 319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97200" y="4194175"/>
                        <a:ext cx="990600" cy="784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66" name="矩形 13465"/>
          <p:cNvSpPr/>
          <p:nvPr/>
        </p:nvSpPr>
        <p:spPr>
          <a:xfrm>
            <a:off x="566738" y="5003800"/>
            <a:ext cx="1581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solidFill>
                  <a:srgbClr val="3333FF"/>
                </a:solidFill>
                <a:latin typeface="Times New Roman" panose="02020603050405020304" pitchFamily="18" charset="0"/>
              </a:rPr>
              <a:t>位相差</a:t>
            </a:r>
            <a:endParaRPr lang="zh-CN" altLang="en-US" sz="2400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3467" name="对象 13466"/>
          <p:cNvGraphicFramePr/>
          <p:nvPr/>
        </p:nvGraphicFramePr>
        <p:xfrm>
          <a:off x="2051050" y="4914900"/>
          <a:ext cx="3960813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" name="" r:id="rId11" imgW="1853565" imgH="393700" progId="Equation.3">
                  <p:embed/>
                </p:oleObj>
              </mc:Choice>
              <mc:Fallback>
                <p:oleObj name="" r:id="rId11" imgW="1853565" imgH="393700" progId="Equation.3">
                  <p:embed/>
                  <p:pic>
                    <p:nvPicPr>
                      <p:cNvPr id="0" name="图片 319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51050" y="4914900"/>
                        <a:ext cx="3960813" cy="782638"/>
                      </a:xfrm>
                      <a:prstGeom prst="rect">
                        <a:avLst/>
                      </a:prstGeom>
                      <a:noFill/>
                      <a:ln w="28575" cap="flat" cmpd="sng">
                        <a:noFill/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68" name="文本框 13467"/>
          <p:cNvSpPr txBox="1"/>
          <p:nvPr/>
        </p:nvSpPr>
        <p:spPr>
          <a:xfrm>
            <a:off x="746125" y="5724525"/>
            <a:ext cx="6751638" cy="4572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latin typeface="Times New Roman" panose="02020603050405020304" pitchFamily="18" charset="0"/>
              </a:rPr>
              <a:t>由于分波面法，两列相干波的初相相同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13473" name="组合 13472"/>
          <p:cNvGrpSpPr/>
          <p:nvPr/>
        </p:nvGrpSpPr>
        <p:grpSpPr>
          <a:xfrm>
            <a:off x="3097213" y="1354138"/>
            <a:ext cx="1023937" cy="1136650"/>
            <a:chOff x="1951" y="853"/>
            <a:chExt cx="645" cy="716"/>
          </a:xfrm>
        </p:grpSpPr>
        <p:sp>
          <p:nvSpPr>
            <p:cNvPr id="13434" name="直接连接符 13433"/>
            <p:cNvSpPr/>
            <p:nvPr/>
          </p:nvSpPr>
          <p:spPr>
            <a:xfrm>
              <a:off x="1972" y="853"/>
              <a:ext cx="243" cy="485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35" name="直接连接符 13434"/>
            <p:cNvSpPr/>
            <p:nvPr/>
          </p:nvSpPr>
          <p:spPr>
            <a:xfrm flipH="1">
              <a:off x="1972" y="1333"/>
              <a:ext cx="240" cy="120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36" name="任意多边形 13435"/>
            <p:cNvSpPr/>
            <p:nvPr/>
          </p:nvSpPr>
          <p:spPr>
            <a:xfrm>
              <a:off x="1951" y="1189"/>
              <a:ext cx="192" cy="48"/>
            </a:xfrm>
            <a:custGeom>
              <a:avLst/>
              <a:gdLst/>
              <a:ahLst/>
              <a:cxnLst/>
              <a:pathLst>
                <a:path w="192" h="48">
                  <a:moveTo>
                    <a:pt x="0" y="0"/>
                  </a:moveTo>
                  <a:cubicBezTo>
                    <a:pt x="32" y="24"/>
                    <a:pt x="64" y="48"/>
                    <a:pt x="96" y="48"/>
                  </a:cubicBezTo>
                  <a:cubicBezTo>
                    <a:pt x="128" y="48"/>
                    <a:pt x="160" y="24"/>
                    <a:pt x="192" y="0"/>
                  </a:cubicBezTo>
                </a:path>
              </a:pathLst>
            </a:custGeom>
            <a:noFill/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70" name="文本框 13469"/>
            <p:cNvSpPr txBox="1"/>
            <p:nvPr/>
          </p:nvSpPr>
          <p:spPr>
            <a:xfrm>
              <a:off x="2171" y="1281"/>
              <a:ext cx="42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N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472" name="组合 13471"/>
          <p:cNvGrpSpPr/>
          <p:nvPr/>
        </p:nvGrpSpPr>
        <p:grpSpPr>
          <a:xfrm>
            <a:off x="2138363" y="188913"/>
            <a:ext cx="5213350" cy="3286125"/>
            <a:chOff x="1347" y="119"/>
            <a:chExt cx="3284" cy="2070"/>
          </a:xfrm>
        </p:grpSpPr>
        <p:grpSp>
          <p:nvGrpSpPr>
            <p:cNvPr id="13393" name="组合 13392"/>
            <p:cNvGrpSpPr/>
            <p:nvPr/>
          </p:nvGrpSpPr>
          <p:grpSpPr>
            <a:xfrm>
              <a:off x="1347" y="125"/>
              <a:ext cx="3284" cy="2064"/>
              <a:chOff x="1084" y="1536"/>
              <a:chExt cx="3284" cy="2064"/>
            </a:xfrm>
          </p:grpSpPr>
          <p:sp>
            <p:nvSpPr>
              <p:cNvPr id="13394" name="直接连接符 13393"/>
              <p:cNvSpPr/>
              <p:nvPr/>
            </p:nvSpPr>
            <p:spPr>
              <a:xfrm>
                <a:off x="1132" y="2544"/>
                <a:ext cx="3236" cy="0"/>
              </a:xfrm>
              <a:prstGeom prst="line">
                <a:avLst/>
              </a:prstGeom>
              <a:ln w="19050" cap="flat" cmpd="sng">
                <a:solidFill>
                  <a:srgbClr val="3333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3395" name="矩形 13394"/>
              <p:cNvSpPr/>
              <p:nvPr/>
            </p:nvSpPr>
            <p:spPr>
              <a:xfrm>
                <a:off x="1084" y="1728"/>
                <a:ext cx="48" cy="768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96" name="矩形 13395"/>
              <p:cNvSpPr/>
              <p:nvPr/>
            </p:nvSpPr>
            <p:spPr>
              <a:xfrm>
                <a:off x="1084" y="2592"/>
                <a:ext cx="48" cy="816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97" name="矩形 13396"/>
              <p:cNvSpPr/>
              <p:nvPr/>
            </p:nvSpPr>
            <p:spPr>
              <a:xfrm>
                <a:off x="1660" y="1728"/>
                <a:ext cx="48" cy="528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98" name="矩形 13397"/>
              <p:cNvSpPr/>
              <p:nvPr/>
            </p:nvSpPr>
            <p:spPr>
              <a:xfrm>
                <a:off x="1660" y="2880"/>
                <a:ext cx="48" cy="528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99" name="矩形 13398"/>
              <p:cNvSpPr/>
              <p:nvPr/>
            </p:nvSpPr>
            <p:spPr>
              <a:xfrm>
                <a:off x="1660" y="2352"/>
                <a:ext cx="48" cy="432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0" name="矩形 13399"/>
              <p:cNvSpPr/>
              <p:nvPr/>
            </p:nvSpPr>
            <p:spPr>
              <a:xfrm>
                <a:off x="3916" y="1536"/>
                <a:ext cx="96" cy="2064"/>
              </a:xfrm>
              <a:prstGeom prst="rect">
                <a:avLst/>
              </a:prstGeom>
              <a:gradFill rotWithShape="0">
                <a:gsLst>
                  <a:gs pos="0">
                    <a:schemeClr val="tx2">
                      <a:gamma/>
                      <a:tint val="0"/>
                      <a:invGamma/>
                    </a:schemeClr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1" name="文本框 13400"/>
              <p:cNvSpPr txBox="1"/>
              <p:nvPr/>
            </p:nvSpPr>
            <p:spPr>
              <a:xfrm>
                <a:off x="3984" y="2448"/>
                <a:ext cx="2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en-US" altLang="zh-CN" sz="2400">
                    <a:latin typeface="Times New Roman" panose="02020603050405020304" pitchFamily="18" charset="0"/>
                    <a:ea typeface="仿宋_GB2312" pitchFamily="49" charset="-122"/>
                  </a:rPr>
                  <a:t>o</a:t>
                </a:r>
                <a:endParaRPr lang="en-US" altLang="zh-CN" sz="2400">
                  <a:latin typeface="Times New Roman" panose="02020603050405020304" pitchFamily="18" charset="0"/>
                  <a:ea typeface="仿宋_GB2312" pitchFamily="49" charset="-122"/>
                </a:endParaRPr>
              </a:p>
            </p:txBody>
          </p:sp>
          <p:sp>
            <p:nvSpPr>
              <p:cNvPr id="13402" name="文本框 13401"/>
              <p:cNvSpPr txBox="1"/>
              <p:nvPr/>
            </p:nvSpPr>
            <p:spPr>
              <a:xfrm>
                <a:off x="1713" y="1920"/>
                <a:ext cx="25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en-US" altLang="zh-CN" sz="2400">
                    <a:latin typeface="Times New Roman" panose="02020603050405020304" pitchFamily="18" charset="0"/>
                    <a:ea typeface="仿宋_GB2312" pitchFamily="49" charset="-122"/>
                  </a:rPr>
                  <a:t>s</a:t>
                </a:r>
                <a:r>
                  <a:rPr lang="en-US" altLang="zh-CN" sz="2400" baseline="-25000">
                    <a:latin typeface="Times New Roman" panose="02020603050405020304" pitchFamily="18" charset="0"/>
                    <a:ea typeface="仿宋_GB2312" pitchFamily="49" charset="-122"/>
                  </a:rPr>
                  <a:t>1</a:t>
                </a:r>
                <a:endParaRPr lang="en-US" altLang="zh-CN" sz="2400">
                  <a:latin typeface="Times New Roman" panose="02020603050405020304" pitchFamily="18" charset="0"/>
                  <a:ea typeface="仿宋_GB2312" pitchFamily="49" charset="-122"/>
                </a:endParaRPr>
              </a:p>
            </p:txBody>
          </p:sp>
          <p:sp>
            <p:nvSpPr>
              <p:cNvPr id="13403" name="文本框 13402"/>
              <p:cNvSpPr txBox="1"/>
              <p:nvPr/>
            </p:nvSpPr>
            <p:spPr>
              <a:xfrm>
                <a:off x="1713" y="2832"/>
                <a:ext cx="25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en-US" altLang="zh-CN" sz="2400">
                    <a:latin typeface="Times New Roman" panose="02020603050405020304" pitchFamily="18" charset="0"/>
                    <a:ea typeface="仿宋_GB2312" pitchFamily="49" charset="-122"/>
                  </a:rPr>
                  <a:t>s</a:t>
                </a:r>
                <a:r>
                  <a:rPr lang="en-US" altLang="zh-CN" sz="2400" baseline="-25000">
                    <a:latin typeface="Times New Roman" panose="02020603050405020304" pitchFamily="18" charset="0"/>
                    <a:ea typeface="仿宋_GB2312" pitchFamily="49" charset="-122"/>
                  </a:rPr>
                  <a:t>2</a:t>
                </a:r>
                <a:endParaRPr lang="en-US" altLang="zh-CN" sz="2400">
                  <a:latin typeface="Times New Roman" panose="02020603050405020304" pitchFamily="18" charset="0"/>
                  <a:ea typeface="仿宋_GB2312" pitchFamily="49" charset="-122"/>
                </a:endParaRPr>
              </a:p>
            </p:txBody>
          </p:sp>
        </p:grpSp>
        <p:grpSp>
          <p:nvGrpSpPr>
            <p:cNvPr id="13440" name="组合 13439"/>
            <p:cNvGrpSpPr/>
            <p:nvPr/>
          </p:nvGrpSpPr>
          <p:grpSpPr>
            <a:xfrm>
              <a:off x="4173" y="119"/>
              <a:ext cx="346" cy="396"/>
              <a:chOff x="3929" y="1990"/>
              <a:chExt cx="346" cy="396"/>
            </a:xfrm>
          </p:grpSpPr>
          <p:sp>
            <p:nvSpPr>
              <p:cNvPr id="13441" name="文本框 13440"/>
              <p:cNvSpPr txBox="1"/>
              <p:nvPr/>
            </p:nvSpPr>
            <p:spPr>
              <a:xfrm>
                <a:off x="4042" y="1990"/>
                <a:ext cx="23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en-US" altLang="zh-CN" sz="2400">
                    <a:latin typeface="Times New Roman" panose="02020603050405020304" pitchFamily="18" charset="0"/>
                    <a:ea typeface="仿宋_GB2312" pitchFamily="49" charset="-122"/>
                  </a:rPr>
                  <a:t>P</a:t>
                </a:r>
                <a:endParaRPr lang="en-US" altLang="zh-CN" sz="2400">
                  <a:latin typeface="Times New Roman" panose="02020603050405020304" pitchFamily="18" charset="0"/>
                  <a:ea typeface="仿宋_GB2312" pitchFamily="49" charset="-122"/>
                </a:endParaRPr>
              </a:p>
            </p:txBody>
          </p:sp>
          <p:sp>
            <p:nvSpPr>
              <p:cNvPr id="13442" name="椭圆 13441"/>
              <p:cNvSpPr/>
              <p:nvPr/>
            </p:nvSpPr>
            <p:spPr>
              <a:xfrm>
                <a:off x="3929" y="2273"/>
                <a:ext cx="113" cy="113"/>
              </a:xfrm>
              <a:prstGeom prst="ellipse">
                <a:avLst/>
              </a:prstGeom>
              <a:solidFill>
                <a:srgbClr val="00FF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3471" name="文本框 13470"/>
            <p:cNvSpPr txBox="1"/>
            <p:nvPr/>
          </p:nvSpPr>
          <p:spPr>
            <a:xfrm>
              <a:off x="1718" y="1054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M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3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61" grpId="0"/>
      <p:bldP spid="13466" grpId="0"/>
      <p:bldP spid="134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5" name="对象 15364"/>
          <p:cNvGraphicFramePr/>
          <p:nvPr/>
        </p:nvGraphicFramePr>
        <p:xfrm>
          <a:off x="2862263" y="188913"/>
          <a:ext cx="1754187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" name="" r:id="rId1" imgW="939165" imgH="393700" progId="Equation.DSMT4">
                  <p:embed/>
                </p:oleObj>
              </mc:Choice>
              <mc:Fallback>
                <p:oleObj name="" r:id="rId1" imgW="939165" imgH="393700" progId="Equation.DSMT4">
                  <p:embed/>
                  <p:pic>
                    <p:nvPicPr>
                      <p:cNvPr id="0" name="图片 31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62263" y="188913"/>
                        <a:ext cx="1754187" cy="7366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文本框 15365"/>
          <p:cNvSpPr txBox="1"/>
          <p:nvPr/>
        </p:nvSpPr>
        <p:spPr>
          <a:xfrm>
            <a:off x="431800" y="1042988"/>
            <a:ext cx="5265738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干涉加强或干涉减弱的位置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7" name="矩形 15366"/>
          <p:cNvSpPr/>
          <p:nvPr/>
        </p:nvSpPr>
        <p:spPr>
          <a:xfrm>
            <a:off x="522288" y="1584325"/>
            <a:ext cx="36893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加强或</a:t>
            </a:r>
            <a:r>
              <a:rPr lang="zh-CN" altLang="en-US" dirty="0">
                <a:solidFill>
                  <a:srgbClr val="FF00FF"/>
                </a:solidFill>
                <a:latin typeface="Times New Roman" panose="02020603050405020304" pitchFamily="18" charset="0"/>
              </a:rPr>
              <a:t>明纹位置：</a:t>
            </a:r>
            <a:endParaRPr lang="zh-CN" altLang="en-US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5368" name="对象 15367"/>
          <p:cNvGraphicFramePr/>
          <p:nvPr/>
        </p:nvGraphicFramePr>
        <p:xfrm>
          <a:off x="2006600" y="2033588"/>
          <a:ext cx="209391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" name="" r:id="rId3" imgW="939165" imgH="393700" progId="Equation.3">
                  <p:embed/>
                </p:oleObj>
              </mc:Choice>
              <mc:Fallback>
                <p:oleObj name="" r:id="rId3" imgW="939165" imgH="393700" progId="Equation.3">
                  <p:embed/>
                  <p:pic>
                    <p:nvPicPr>
                      <p:cNvPr id="0" name="图片 31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6600" y="2033588"/>
                        <a:ext cx="2093913" cy="879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对象 15368"/>
          <p:cNvGraphicFramePr/>
          <p:nvPr/>
        </p:nvGraphicFramePr>
        <p:xfrm>
          <a:off x="4122738" y="2214563"/>
          <a:ext cx="1485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" r:id="rId5" imgW="570230" imgH="177800" progId="Equation.3">
                  <p:embed/>
                </p:oleObj>
              </mc:Choice>
              <mc:Fallback>
                <p:oleObj name="" r:id="rId5" imgW="570230" imgH="177800" progId="Equation.3">
                  <p:embed/>
                  <p:pic>
                    <p:nvPicPr>
                      <p:cNvPr id="0" name="图片 31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22738" y="2214563"/>
                        <a:ext cx="14859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0" name="文本框 15369"/>
          <p:cNvSpPr txBox="1"/>
          <p:nvPr/>
        </p:nvSpPr>
        <p:spPr>
          <a:xfrm>
            <a:off x="5921375" y="2168525"/>
            <a:ext cx="26304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>
                <a:latin typeface="Times New Roman" panose="02020603050405020304" pitchFamily="18" charset="0"/>
              </a:rPr>
              <a:t>(</a:t>
            </a:r>
            <a:r>
              <a:rPr lang="en-US" altLang="zh-CN" sz="3200" i="1">
                <a:latin typeface="Times New Roman" panose="02020603050405020304" pitchFamily="18" charset="0"/>
              </a:rPr>
              <a:t>k </a:t>
            </a:r>
            <a:r>
              <a:rPr lang="en-US" altLang="zh-CN" sz="3200" dirty="0">
                <a:latin typeface="Times New Roman" panose="02020603050405020304" pitchFamily="18" charset="0"/>
              </a:rPr>
              <a:t>= 0,1,2…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graphicFrame>
        <p:nvGraphicFramePr>
          <p:cNvPr id="15372" name="对象 15371"/>
          <p:cNvGraphicFramePr/>
          <p:nvPr/>
        </p:nvGraphicFramePr>
        <p:xfrm>
          <a:off x="2951163" y="2889250"/>
          <a:ext cx="2016125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" name="" r:id="rId7" imgW="824865" imgH="405765" progId="Equation.3">
                  <p:embed/>
                </p:oleObj>
              </mc:Choice>
              <mc:Fallback>
                <p:oleObj name="" r:id="rId7" imgW="824865" imgH="405765" progId="Equation.3">
                  <p:embed/>
                  <p:pic>
                    <p:nvPicPr>
                      <p:cNvPr id="0" name="图片 318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51163" y="2889250"/>
                        <a:ext cx="2016125" cy="987425"/>
                      </a:xfrm>
                      <a:prstGeom prst="rect">
                        <a:avLst/>
                      </a:prstGeom>
                      <a:noFill/>
                      <a:ln w="19050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3" name="文本框 15372"/>
          <p:cNvSpPr txBox="1"/>
          <p:nvPr/>
        </p:nvSpPr>
        <p:spPr>
          <a:xfrm>
            <a:off x="3132138" y="3833813"/>
            <a:ext cx="5092700" cy="625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25000"/>
              </a:lnSpc>
              <a:buClr>
                <a:schemeClr val="bg1"/>
              </a:buClr>
            </a:pPr>
            <a:r>
              <a:rPr lang="en-US" altLang="zh-CN" i="1">
                <a:solidFill>
                  <a:srgbClr val="FF0000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越大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干涉条纹的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级次</a:t>
            </a: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</a:rPr>
              <a:t>k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也越大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4" name="矩形 15373"/>
          <p:cNvSpPr/>
          <p:nvPr/>
        </p:nvSpPr>
        <p:spPr>
          <a:xfrm>
            <a:off x="385763" y="4329113"/>
            <a:ext cx="38719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减弱或</a:t>
            </a:r>
            <a:r>
              <a:rPr lang="zh-CN" altLang="en-US" dirty="0">
                <a:solidFill>
                  <a:srgbClr val="FF00FF"/>
                </a:solidFill>
                <a:latin typeface="Times New Roman" panose="02020603050405020304" pitchFamily="18" charset="0"/>
              </a:rPr>
              <a:t>暗纹位置：</a:t>
            </a:r>
            <a:endParaRPr lang="zh-CN" altLang="en-US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5375" name="对象 15374"/>
          <p:cNvGraphicFramePr/>
          <p:nvPr/>
        </p:nvGraphicFramePr>
        <p:xfrm>
          <a:off x="1827213" y="4824413"/>
          <a:ext cx="188912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" name="" r:id="rId9" imgW="939165" imgH="393700" progId="Equation.3">
                  <p:embed/>
                </p:oleObj>
              </mc:Choice>
              <mc:Fallback>
                <p:oleObj name="" r:id="rId9" imgW="939165" imgH="393700" progId="Equation.3">
                  <p:embed/>
                  <p:pic>
                    <p:nvPicPr>
                      <p:cNvPr id="0" name="图片 31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7213" y="4824413"/>
                        <a:ext cx="1889125" cy="793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6" name="对象 15375"/>
          <p:cNvGraphicFramePr/>
          <p:nvPr/>
        </p:nvGraphicFramePr>
        <p:xfrm>
          <a:off x="3806825" y="5003800"/>
          <a:ext cx="23399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" name="" r:id="rId10" imgW="913765" imgH="203200" progId="Equation.3">
                  <p:embed/>
                </p:oleObj>
              </mc:Choice>
              <mc:Fallback>
                <p:oleObj name="" r:id="rId10" imgW="913765" imgH="203200" progId="Equation.3">
                  <p:embed/>
                  <p:pic>
                    <p:nvPicPr>
                      <p:cNvPr id="0" name="图片 318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06825" y="5003800"/>
                        <a:ext cx="2339975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7" name="文本框 15376"/>
          <p:cNvSpPr txBox="1"/>
          <p:nvPr/>
        </p:nvSpPr>
        <p:spPr>
          <a:xfrm>
            <a:off x="6281738" y="495935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0" dirty="0"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latin typeface="Times New Roman" panose="02020603050405020304" pitchFamily="18" charset="0"/>
              </a:rPr>
              <a:t>(</a:t>
            </a:r>
            <a:r>
              <a:rPr lang="en-US" altLang="zh-CN" sz="3200" i="1">
                <a:latin typeface="Times New Roman" panose="02020603050405020304" pitchFamily="18" charset="0"/>
              </a:rPr>
              <a:t>k </a:t>
            </a:r>
            <a:r>
              <a:rPr lang="en-US" altLang="zh-CN" sz="3200">
                <a:latin typeface="Times New Roman" panose="02020603050405020304" pitchFamily="18" charset="0"/>
              </a:rPr>
              <a:t>= 1,2…)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graphicFrame>
        <p:nvGraphicFramePr>
          <p:cNvPr id="15379" name="对象 15378"/>
          <p:cNvGraphicFramePr/>
          <p:nvPr/>
        </p:nvGraphicFramePr>
        <p:xfrm>
          <a:off x="2816225" y="5724525"/>
          <a:ext cx="2205038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" name="" r:id="rId12" imgW="1218565" imgH="393700" progId="Equation.3">
                  <p:embed/>
                </p:oleObj>
              </mc:Choice>
              <mc:Fallback>
                <p:oleObj name="" r:id="rId12" imgW="1218565" imgH="393700" progId="Equation.3">
                  <p:embed/>
                  <p:pic>
                    <p:nvPicPr>
                      <p:cNvPr id="0" name="图片 318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16225" y="5724525"/>
                        <a:ext cx="2205038" cy="815975"/>
                      </a:xfrm>
                      <a:prstGeom prst="rect">
                        <a:avLst/>
                      </a:prstGeom>
                      <a:noFill/>
                      <a:ln w="19050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  <p:bldP spid="15370" grpId="0"/>
      <p:bldP spid="15373" grpId="0"/>
      <p:bldP spid="15374" grpId="0"/>
      <p:bldP spid="153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文本框 16387"/>
          <p:cNvSpPr txBox="1"/>
          <p:nvPr/>
        </p:nvSpPr>
        <p:spPr>
          <a:xfrm>
            <a:off x="476250" y="341313"/>
            <a:ext cx="1979613" cy="519112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solidFill>
                  <a:srgbClr val="3333FF"/>
                </a:solidFill>
                <a:latin typeface="Times New Roman" panose="02020603050405020304" pitchFamily="18" charset="0"/>
              </a:rPr>
              <a:t>条纹间距</a:t>
            </a:r>
            <a:endParaRPr lang="zh-CN" altLang="en-US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6389" name="对象 16388"/>
          <p:cNvGraphicFramePr/>
          <p:nvPr/>
        </p:nvGraphicFramePr>
        <p:xfrm>
          <a:off x="2185988" y="387350"/>
          <a:ext cx="21605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" r:id="rId1" imgW="927100" imgH="228600" progId="Equation.3">
                  <p:embed/>
                </p:oleObj>
              </mc:Choice>
              <mc:Fallback>
                <p:oleObj name="" r:id="rId1" imgW="927100" imgH="228600" progId="Equation.3">
                  <p:embed/>
                  <p:pic>
                    <p:nvPicPr>
                      <p:cNvPr id="0" name="图片 31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85988" y="387350"/>
                        <a:ext cx="2160587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0" name="对象 16389"/>
          <p:cNvGraphicFramePr/>
          <p:nvPr/>
        </p:nvGraphicFramePr>
        <p:xfrm>
          <a:off x="4346575" y="296863"/>
          <a:ext cx="2474913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" r:id="rId3" imgW="1243965" imgH="393700" progId="Equation.3">
                  <p:embed/>
                </p:oleObj>
              </mc:Choice>
              <mc:Fallback>
                <p:oleObj name="" r:id="rId3" imgW="1243965" imgH="393700" progId="Equation.3">
                  <p:embed/>
                  <p:pic>
                    <p:nvPicPr>
                      <p:cNvPr id="0" name="图片 31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6575" y="296863"/>
                        <a:ext cx="2474913" cy="785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对象 16390"/>
          <p:cNvGraphicFramePr/>
          <p:nvPr/>
        </p:nvGraphicFramePr>
        <p:xfrm>
          <a:off x="7272338" y="296863"/>
          <a:ext cx="12160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" r:id="rId5" imgW="647065" imgH="405765" progId="Equation.3">
                  <p:embed/>
                </p:oleObj>
              </mc:Choice>
              <mc:Fallback>
                <p:oleObj name="" r:id="rId5" imgW="647065" imgH="405765" progId="Equation.3">
                  <p:embed/>
                  <p:pic>
                    <p:nvPicPr>
                      <p:cNvPr id="0" name="图片 31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72338" y="296863"/>
                        <a:ext cx="1216025" cy="758825"/>
                      </a:xfrm>
                      <a:prstGeom prst="rect">
                        <a:avLst/>
                      </a:prstGeom>
                      <a:noFill/>
                      <a:ln w="19050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22" name="矩形 16421"/>
          <p:cNvSpPr/>
          <p:nvPr/>
        </p:nvSpPr>
        <p:spPr>
          <a:xfrm>
            <a:off x="476250" y="1106488"/>
            <a:ext cx="8056563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sz="2400" dirty="0">
                <a:solidFill>
                  <a:srgbClr val="3333FF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rgbClr val="3333FF"/>
                </a:solidFill>
                <a:latin typeface="Times New Roman" panose="02020603050405020304" pitchFamily="18" charset="0"/>
              </a:rPr>
              <a:t>双缝干涉条纹的特点</a:t>
            </a:r>
            <a:endParaRPr lang="zh-CN" altLang="en-US" sz="2400" dirty="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pPr eaLnBrk="0" hangingPunct="0"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(1)</a:t>
            </a:r>
            <a:r>
              <a:rPr lang="zh-CN" altLang="en-US" sz="2400" dirty="0">
                <a:latin typeface="Times New Roman" panose="02020603050405020304" pitchFamily="18" charset="0"/>
              </a:rPr>
              <a:t>明暗条纹是对称于中央明纹两测、且平行于狭缝的直条纹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明暗条纹交替排列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eaLnBrk="0" hangingPunct="0"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(2) </a:t>
            </a:r>
            <a:r>
              <a:rPr lang="zh-CN" altLang="en-US" sz="2400" dirty="0">
                <a:latin typeface="Times New Roman" panose="02020603050405020304" pitchFamily="18" charset="0"/>
              </a:rPr>
              <a:t>明暗条纹间距相等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与级次</a:t>
            </a:r>
            <a:r>
              <a:rPr lang="en-US" altLang="zh-CN" sz="2400" dirty="0">
                <a:latin typeface="Times New Roman" panose="02020603050405020304" pitchFamily="18" charset="0"/>
              </a:rPr>
              <a:t>k</a:t>
            </a:r>
            <a:r>
              <a:rPr lang="zh-CN" altLang="en-US" sz="2400" dirty="0">
                <a:latin typeface="Times New Roman" panose="02020603050405020304" pitchFamily="18" charset="0"/>
              </a:rPr>
              <a:t>无关，所以干涉条纹是等距分布的 。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 eaLnBrk="0" hangingPunct="0"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(3) </a:t>
            </a:r>
            <a:r>
              <a:rPr lang="zh-CN" altLang="en-US" sz="2400" dirty="0">
                <a:latin typeface="Times New Roman" panose="02020603050405020304" pitchFamily="18" charset="0"/>
              </a:rPr>
              <a:t>条纹的间距与波长成正比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若入射光波长愈短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则条纹愈密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反之愈稀。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6430" name="矩形 16429"/>
          <p:cNvSpPr/>
          <p:nvPr/>
        </p:nvSpPr>
        <p:spPr>
          <a:xfrm>
            <a:off x="431800" y="3878263"/>
            <a:ext cx="80105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  <a:buChar char="•"/>
            </a:pP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>
                <a:latin typeface="Times New Roman" panose="02020603050405020304" pitchFamily="18" charset="0"/>
              </a:rPr>
              <a:t>x </a:t>
            </a:r>
            <a:r>
              <a:rPr lang="en-US" altLang="zh-CN">
                <a:latin typeface="Times New Roman" panose="02020603050405020304" pitchFamily="18" charset="0"/>
                <a:sym typeface="Symbol" panose="05050102010706020507" pitchFamily="18" charset="2"/>
              </a:rPr>
              <a:t>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  <a:sym typeface="Symbol" panose="05050102010706020507" pitchFamily="18" charset="2"/>
              </a:rPr>
              <a:t>,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白光入射时，中央为白色明纹，其它级次出现彩色条纹</a:t>
            </a:r>
            <a:r>
              <a:rPr lang="en-US" altLang="zh-CN" dirty="0">
                <a:latin typeface="Times New Roman" panose="02020603050405020304" pitchFamily="18" charset="0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</a:rPr>
              <a:t>有重叠现象。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6431" name="组合 16430"/>
          <p:cNvGrpSpPr/>
          <p:nvPr/>
        </p:nvGrpSpPr>
        <p:grpSpPr>
          <a:xfrm>
            <a:off x="792163" y="4914900"/>
            <a:ext cx="7380287" cy="1776413"/>
            <a:chOff x="527" y="771"/>
            <a:chExt cx="4649" cy="1119"/>
          </a:xfrm>
        </p:grpSpPr>
        <p:pic>
          <p:nvPicPr>
            <p:cNvPr id="16432" name="图片 16431" descr="杨氏纹1"/>
            <p:cNvPicPr>
              <a:picLocks noChangeAspect="1"/>
            </p:cNvPicPr>
            <p:nvPr/>
          </p:nvPicPr>
          <p:blipFill>
            <a:blip r:embed="rId7"/>
            <a:srcRect l="111" t="19077" r="2805" b="31793"/>
            <a:stretch>
              <a:fillRect/>
            </a:stretch>
          </p:blipFill>
          <p:spPr>
            <a:xfrm>
              <a:off x="527" y="771"/>
              <a:ext cx="4564" cy="8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33" name="文本框 16432"/>
            <p:cNvSpPr txBox="1"/>
            <p:nvPr/>
          </p:nvSpPr>
          <p:spPr>
            <a:xfrm>
              <a:off x="1733" y="1650"/>
              <a:ext cx="353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160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K=1</a:t>
              </a:r>
              <a:endParaRPr lang="en-US" altLang="zh-CN" sz="160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434" name="文本框 16433"/>
            <p:cNvSpPr txBox="1"/>
            <p:nvPr/>
          </p:nvSpPr>
          <p:spPr>
            <a:xfrm>
              <a:off x="2455" y="1678"/>
              <a:ext cx="353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160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K=0</a:t>
              </a:r>
              <a:endParaRPr lang="en-US" altLang="zh-CN" sz="160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435" name="文本框 16434"/>
            <p:cNvSpPr txBox="1"/>
            <p:nvPr/>
          </p:nvSpPr>
          <p:spPr>
            <a:xfrm>
              <a:off x="3192" y="1650"/>
              <a:ext cx="353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160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K=1</a:t>
              </a:r>
              <a:endParaRPr lang="en-US" altLang="zh-CN" sz="160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436" name="文本框 16435"/>
            <p:cNvSpPr txBox="1"/>
            <p:nvPr/>
          </p:nvSpPr>
          <p:spPr>
            <a:xfrm>
              <a:off x="3929" y="1636"/>
              <a:ext cx="353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160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K=2</a:t>
              </a:r>
              <a:endParaRPr lang="en-US" altLang="zh-CN" sz="160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437" name="文本框 16436"/>
            <p:cNvSpPr txBox="1"/>
            <p:nvPr/>
          </p:nvSpPr>
          <p:spPr>
            <a:xfrm>
              <a:off x="1053" y="1665"/>
              <a:ext cx="353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160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K=2</a:t>
              </a:r>
              <a:endParaRPr lang="en-US" altLang="zh-CN" sz="160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438" name="文本框 16437"/>
            <p:cNvSpPr txBox="1"/>
            <p:nvPr/>
          </p:nvSpPr>
          <p:spPr>
            <a:xfrm>
              <a:off x="4383" y="1636"/>
              <a:ext cx="280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160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K3</a:t>
              </a:r>
              <a:endParaRPr lang="en-US" altLang="zh-CN" sz="160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439" name="文本框 16438"/>
            <p:cNvSpPr txBox="1"/>
            <p:nvPr/>
          </p:nvSpPr>
          <p:spPr>
            <a:xfrm>
              <a:off x="616" y="1665"/>
              <a:ext cx="280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160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K3</a:t>
              </a:r>
              <a:endParaRPr lang="en-US" altLang="zh-CN" sz="160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440" name="直接连接符 16439"/>
            <p:cNvSpPr/>
            <p:nvPr/>
          </p:nvSpPr>
          <p:spPr>
            <a:xfrm>
              <a:off x="555" y="1650"/>
              <a:ext cx="462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41" name="直接连接符 16440"/>
            <p:cNvSpPr/>
            <p:nvPr/>
          </p:nvSpPr>
          <p:spPr>
            <a:xfrm>
              <a:off x="2625" y="1593"/>
              <a:ext cx="0" cy="11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42" name="直接连接符 16441"/>
            <p:cNvSpPr/>
            <p:nvPr/>
          </p:nvSpPr>
          <p:spPr>
            <a:xfrm>
              <a:off x="3078" y="1565"/>
              <a:ext cx="0" cy="14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43" name="直接连接符 16442"/>
            <p:cNvSpPr/>
            <p:nvPr/>
          </p:nvSpPr>
          <p:spPr>
            <a:xfrm>
              <a:off x="3645" y="1565"/>
              <a:ext cx="0" cy="14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44" name="直接连接符 16443"/>
            <p:cNvSpPr/>
            <p:nvPr/>
          </p:nvSpPr>
          <p:spPr>
            <a:xfrm>
              <a:off x="1604" y="1565"/>
              <a:ext cx="0" cy="14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45" name="直接连接符 16444"/>
            <p:cNvSpPr/>
            <p:nvPr/>
          </p:nvSpPr>
          <p:spPr>
            <a:xfrm>
              <a:off x="2171" y="1564"/>
              <a:ext cx="0" cy="14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4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>
                                            <p:txEl>
                                              <p:charRg st="1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422">
                                            <p:txEl>
                                              <p:charRg st="12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>
                                            <p:txEl>
                                              <p:charRg st="5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422">
                                            <p:txEl>
                                              <p:charRg st="53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>
                                            <p:txEl>
                                              <p:charRg st="8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422">
                                            <p:txEl>
                                              <p:charRg st="89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2" grpId="0" build="p"/>
      <p:bldP spid="164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412" name="对象 17411"/>
          <p:cNvGraphicFramePr/>
          <p:nvPr/>
        </p:nvGraphicFramePr>
        <p:xfrm>
          <a:off x="2514600" y="1143000"/>
          <a:ext cx="245427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" r:id="rId1" imgW="1040765" imgH="241300" progId="Equation.3">
                  <p:embed/>
                </p:oleObj>
              </mc:Choice>
              <mc:Fallback>
                <p:oleObj name="" r:id="rId1" imgW="1040765" imgH="241300" progId="Equation.3">
                  <p:embed/>
                  <p:pic>
                    <p:nvPicPr>
                      <p:cNvPr id="0" name="图片 31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14600" y="1143000"/>
                        <a:ext cx="2454275" cy="588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文本框 17412"/>
          <p:cNvSpPr txBox="1"/>
          <p:nvPr/>
        </p:nvSpPr>
        <p:spPr>
          <a:xfrm>
            <a:off x="990600" y="11430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方法一：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17414" name="对象 17413"/>
          <p:cNvGraphicFramePr/>
          <p:nvPr/>
        </p:nvGraphicFramePr>
        <p:xfrm>
          <a:off x="2505075" y="1828800"/>
          <a:ext cx="237172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" r:id="rId3" imgW="811530" imgH="177800" progId="Equation.3">
                  <p:embed/>
                </p:oleObj>
              </mc:Choice>
              <mc:Fallback>
                <p:oleObj name="" r:id="rId3" imgW="811530" imgH="177800" progId="Equation.3">
                  <p:embed/>
                  <p:pic>
                    <p:nvPicPr>
                      <p:cNvPr id="0" name="图片 31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5075" y="1828800"/>
                        <a:ext cx="2371725" cy="5413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5" name="文本框 17414"/>
          <p:cNvSpPr txBox="1"/>
          <p:nvPr/>
        </p:nvSpPr>
        <p:spPr>
          <a:xfrm>
            <a:off x="990600" y="18288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方法二：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304800" y="319088"/>
            <a:ext cx="8382000" cy="519112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 algn="just">
              <a:buClr>
                <a:schemeClr val="bg1"/>
              </a:buClr>
            </a:pPr>
            <a:r>
              <a:rPr lang="en-US" altLang="en-US">
                <a:latin typeface="Times New Roman" panose="02020603050405020304" pitchFamily="18" charset="0"/>
              </a:rPr>
              <a:t>★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此实验可以用来测量</a:t>
            </a:r>
            <a:r>
              <a:rPr lang="zh-CN" altLang="en-US" dirty="0">
                <a:latin typeface="宋体" panose="02010600030101010101" pitchFamily="2" charset="-122"/>
              </a:rPr>
              <a:t>单色光的波长。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6" name="文本框 69635"/>
          <p:cNvSpPr txBox="1"/>
          <p:nvPr/>
        </p:nvSpPr>
        <p:spPr>
          <a:xfrm>
            <a:off x="431800" y="290513"/>
            <a:ext cx="837088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13-1</a:t>
            </a:r>
            <a:r>
              <a:rPr lang="en-US" altLang="zh-CN" sz="2400" dirty="0">
                <a:latin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</a:rPr>
              <a:t>用单色光照射相距</a:t>
            </a:r>
            <a:r>
              <a:rPr lang="en-US" altLang="zh-CN" sz="2400" dirty="0">
                <a:latin typeface="Times New Roman" panose="02020603050405020304" pitchFamily="18" charset="0"/>
              </a:rPr>
              <a:t>0.4 mm</a:t>
            </a:r>
            <a:r>
              <a:rPr lang="zh-CN" altLang="en-US" sz="2400" dirty="0">
                <a:latin typeface="Times New Roman" panose="02020603050405020304" pitchFamily="18" charset="0"/>
              </a:rPr>
              <a:t>的双缝，缝屏间距为</a:t>
            </a:r>
            <a:r>
              <a:rPr lang="en-US" altLang="zh-CN" sz="2400" dirty="0">
                <a:latin typeface="Times New Roman" panose="02020603050405020304" pitchFamily="18" charset="0"/>
              </a:rPr>
              <a:t>1 m.(1)</a:t>
            </a:r>
            <a:r>
              <a:rPr lang="zh-CN" altLang="en-US" sz="2400" dirty="0">
                <a:latin typeface="Times New Roman" panose="02020603050405020304" pitchFamily="18" charset="0"/>
              </a:rPr>
              <a:t>从第</a:t>
            </a:r>
            <a:r>
              <a:rPr lang="en-US" altLang="zh-CN" sz="24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级明纹到同侧第</a:t>
            </a:r>
            <a:r>
              <a:rPr lang="en-US" altLang="zh-CN" sz="2400" dirty="0">
                <a:latin typeface="Times New Roman" panose="02020603050405020304" pitchFamily="18" charset="0"/>
              </a:rPr>
              <a:t>5</a:t>
            </a:r>
            <a:r>
              <a:rPr lang="zh-CN" altLang="en-US" sz="2400" dirty="0">
                <a:latin typeface="Times New Roman" panose="02020603050405020304" pitchFamily="18" charset="0"/>
              </a:rPr>
              <a:t>级明纹的距离为</a:t>
            </a:r>
            <a:r>
              <a:rPr lang="en-US" altLang="zh-CN" sz="2400" dirty="0">
                <a:latin typeface="Times New Roman" panose="02020603050405020304" pitchFamily="18" charset="0"/>
              </a:rPr>
              <a:t>6 mm</a:t>
            </a:r>
            <a:r>
              <a:rPr lang="zh-CN" altLang="en-US" sz="2400" dirty="0">
                <a:latin typeface="Times New Roman" panose="02020603050405020304" pitchFamily="18" charset="0"/>
              </a:rPr>
              <a:t>，求此单色光的波长；</a:t>
            </a:r>
            <a:r>
              <a:rPr lang="en-US" altLang="zh-CN" sz="2400" dirty="0">
                <a:latin typeface="Times New Roman" panose="02020603050405020304" pitchFamily="18" charset="0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</a:rPr>
              <a:t>若入射的单色光波长为</a:t>
            </a:r>
            <a:r>
              <a:rPr lang="en-US" altLang="zh-CN" sz="2400" dirty="0">
                <a:latin typeface="Times New Roman" panose="02020603050405020304" pitchFamily="18" charset="0"/>
              </a:rPr>
              <a:t>400nm</a:t>
            </a:r>
            <a:r>
              <a:rPr lang="zh-CN" altLang="en-US" sz="2400" dirty="0">
                <a:latin typeface="Times New Roman" panose="02020603050405020304" pitchFamily="18" charset="0"/>
              </a:rPr>
              <a:t>的紫光，求相邻两明纹间的距离；</a:t>
            </a:r>
            <a:r>
              <a:rPr lang="en-US" altLang="zh-CN" sz="2400" dirty="0">
                <a:latin typeface="Times New Roman" panose="02020603050405020304" pitchFamily="18" charset="0"/>
              </a:rPr>
              <a:t>(3)</a:t>
            </a:r>
            <a:r>
              <a:rPr lang="zh-CN" altLang="en-US" sz="2400" dirty="0">
                <a:latin typeface="Times New Roman" panose="02020603050405020304" pitchFamily="18" charset="0"/>
              </a:rPr>
              <a:t>上述两种波长的光同时照射时，求两种波长的明条纹第</a:t>
            </a:r>
            <a:r>
              <a:rPr lang="en-US" altLang="zh-CN" sz="24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次重合在屏幕上的位置，以及这两种波长的光从双缝到该位置的波程差。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522288" y="2933700"/>
            <a:ext cx="78311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解：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</a:rPr>
              <a:t>(1) </a:t>
            </a:r>
            <a:r>
              <a:rPr lang="zh-CN" altLang="en-US" sz="2400" dirty="0">
                <a:latin typeface="Times New Roman" panose="02020603050405020304" pitchFamily="18" charset="0"/>
              </a:rPr>
              <a:t>由双缝干涉明纹位置公式</a:t>
            </a:r>
            <a:r>
              <a:rPr lang="en-US" altLang="zh-CN" sz="2400" dirty="0">
                <a:latin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</a:rPr>
              <a:t>＝</a:t>
            </a:r>
            <a:r>
              <a:rPr lang="en-US" altLang="zh-CN" sz="2400" err="1">
                <a:latin typeface="Times New Roman" panose="02020603050405020304" pitchFamily="18" charset="0"/>
              </a:rPr>
              <a:t>± kλ</a:t>
            </a:r>
            <a:r>
              <a:rPr lang="zh-CN" altLang="en-US" sz="2400" dirty="0">
                <a:latin typeface="Times New Roman" panose="02020603050405020304" pitchFamily="18" charset="0"/>
              </a:rPr>
              <a:t>Ｄ／</a:t>
            </a:r>
            <a:r>
              <a:rPr lang="en-US" altLang="zh-CN" sz="2400" dirty="0">
                <a:latin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</a:rPr>
              <a:t>，可得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69638" name="内容占位符 69637"/>
          <p:cNvGraphicFramePr/>
          <p:nvPr>
            <p:ph/>
          </p:nvPr>
        </p:nvGraphicFramePr>
        <p:xfrm>
          <a:off x="1871663" y="3384550"/>
          <a:ext cx="522128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" r:id="rId1" imgW="2056765" imgH="330200" progId="Equation.DSMT4">
                  <p:embed/>
                </p:oleObj>
              </mc:Choice>
              <mc:Fallback>
                <p:oleObj name="" r:id="rId1" imgW="2056765" imgH="330200" progId="Equation.DSMT4">
                  <p:embed/>
                  <p:pic>
                    <p:nvPicPr>
                      <p:cNvPr id="0" name="图片 31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1663" y="3384550"/>
                        <a:ext cx="5221287" cy="8382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1" name="文本框 69640"/>
          <p:cNvSpPr txBox="1"/>
          <p:nvPr/>
        </p:nvSpPr>
        <p:spPr>
          <a:xfrm>
            <a:off x="1196975" y="4429125"/>
            <a:ext cx="6975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(2) </a:t>
            </a:r>
            <a:r>
              <a:rPr lang="zh-CN" altLang="en-US" sz="2400" dirty="0">
                <a:latin typeface="Times New Roman" panose="02020603050405020304" pitchFamily="18" charset="0"/>
              </a:rPr>
              <a:t>当</a:t>
            </a:r>
            <a:r>
              <a:rPr lang="en-US" altLang="zh-CN" sz="2400" dirty="0">
                <a:latin typeface="Times New Roman" panose="02020603050405020304" pitchFamily="18" charset="0"/>
              </a:rPr>
              <a:t>λ</a:t>
            </a:r>
            <a:r>
              <a:rPr lang="zh-CN" altLang="en-US" sz="2400" dirty="0">
                <a:latin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</a:rPr>
              <a:t>4 00nm</a:t>
            </a:r>
            <a:r>
              <a:rPr lang="zh-CN" altLang="en-US" sz="2400" dirty="0">
                <a:latin typeface="Times New Roman" panose="02020603050405020304" pitchFamily="18" charset="0"/>
              </a:rPr>
              <a:t>时，相邻两明纹间距为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69642" name="对象 69641"/>
          <p:cNvGraphicFramePr/>
          <p:nvPr/>
        </p:nvGraphicFramePr>
        <p:xfrm>
          <a:off x="3492500" y="4886325"/>
          <a:ext cx="19335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" r:id="rId3" imgW="761365" imgH="330200" progId="Equation.DSMT4">
                  <p:embed/>
                </p:oleObj>
              </mc:Choice>
              <mc:Fallback>
                <p:oleObj name="" r:id="rId3" imgW="761365" imgH="330200" progId="Equation.DSMT4">
                  <p:embed/>
                  <p:pic>
                    <p:nvPicPr>
                      <p:cNvPr id="0" name="图片 31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92500" y="4886325"/>
                        <a:ext cx="1933575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  <p:bldP spid="696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4" name="文本框 71683"/>
          <p:cNvSpPr txBox="1"/>
          <p:nvPr/>
        </p:nvSpPr>
        <p:spPr>
          <a:xfrm>
            <a:off x="522288" y="401638"/>
            <a:ext cx="8145462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(3) </a:t>
            </a:r>
            <a:r>
              <a:rPr lang="zh-CN" altLang="en-US" sz="2400" dirty="0">
                <a:latin typeface="Times New Roman" panose="02020603050405020304" pitchFamily="18" charset="0"/>
              </a:rPr>
              <a:t>设两种波长的光的明条纹重合处离中央明纹的距离为</a:t>
            </a:r>
            <a:r>
              <a:rPr lang="en-US" altLang="zh-CN" sz="2400" dirty="0">
                <a:latin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Times New Roman" panose="02020603050405020304" pitchFamily="18" charset="0"/>
              </a:rPr>
              <a:t>，则有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71685" name="内容占位符 71684"/>
          <p:cNvGraphicFramePr/>
          <p:nvPr>
            <p:ph/>
          </p:nvPr>
        </p:nvGraphicFramePr>
        <p:xfrm>
          <a:off x="2636838" y="1042988"/>
          <a:ext cx="2970212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" r:id="rId1" imgW="1091565" imgH="330200" progId="Equation.DSMT4">
                  <p:embed/>
                </p:oleObj>
              </mc:Choice>
              <mc:Fallback>
                <p:oleObj name="" r:id="rId1" imgW="1091565" imgH="330200" progId="Equation.DSMT4">
                  <p:embed/>
                  <p:pic>
                    <p:nvPicPr>
                      <p:cNvPr id="0" name="图片 31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38" y="1042988"/>
                        <a:ext cx="2970212" cy="90011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7" name="对象 71686"/>
          <p:cNvGraphicFramePr/>
          <p:nvPr/>
        </p:nvGraphicFramePr>
        <p:xfrm>
          <a:off x="2971800" y="1890713"/>
          <a:ext cx="2211388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" r:id="rId3" imgW="812165" imgH="368300" progId="Equation.DSMT4">
                  <p:embed/>
                </p:oleObj>
              </mc:Choice>
              <mc:Fallback>
                <p:oleObj name="" r:id="rId3" imgW="812165" imgH="368300" progId="Equation.DSMT4">
                  <p:embed/>
                  <p:pic>
                    <p:nvPicPr>
                      <p:cNvPr id="0" name="图片 31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1800" y="1890713"/>
                        <a:ext cx="2211388" cy="1004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693" name="组合 71692"/>
          <p:cNvGrpSpPr/>
          <p:nvPr/>
        </p:nvGrpSpPr>
        <p:grpSpPr>
          <a:xfrm>
            <a:off x="657225" y="2979738"/>
            <a:ext cx="7694613" cy="1798637"/>
            <a:chOff x="414" y="1877"/>
            <a:chExt cx="4847" cy="1133"/>
          </a:xfrm>
        </p:grpSpPr>
        <p:sp>
          <p:nvSpPr>
            <p:cNvPr id="71688" name="文本框 71687"/>
            <p:cNvSpPr txBox="1"/>
            <p:nvPr/>
          </p:nvSpPr>
          <p:spPr>
            <a:xfrm>
              <a:off x="414" y="1877"/>
              <a:ext cx="4847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</a:rPr>
                <a:t>即，波长为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400nm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的紫光的第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3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级明条纹与波长为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600nm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的橙光的第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2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级明条纹第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1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次重合。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重合的位置为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71689" name="对象 71688"/>
            <p:cNvGraphicFramePr/>
            <p:nvPr/>
          </p:nvGraphicFramePr>
          <p:xfrm>
            <a:off x="1633" y="2443"/>
            <a:ext cx="2110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5" name="" r:id="rId5" imgW="1231265" imgH="330200" progId="Equation.DSMT4">
                    <p:embed/>
                  </p:oleObj>
                </mc:Choice>
                <mc:Fallback>
                  <p:oleObj name="" r:id="rId5" imgW="1231265" imgH="330200" progId="Equation.DSMT4">
                    <p:embed/>
                    <p:pic>
                      <p:nvPicPr>
                        <p:cNvPr id="0" name="图片 317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33" y="2443"/>
                          <a:ext cx="2110" cy="5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690" name="文本框 71689"/>
          <p:cNvSpPr txBox="1"/>
          <p:nvPr/>
        </p:nvSpPr>
        <p:spPr>
          <a:xfrm>
            <a:off x="881063" y="4868863"/>
            <a:ext cx="5940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双缝到两明纹重合处的波程差为：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692" name="矩形 71691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71691" name="对象 71690"/>
          <p:cNvGraphicFramePr/>
          <p:nvPr/>
        </p:nvGraphicFramePr>
        <p:xfrm>
          <a:off x="2141538" y="5454650"/>
          <a:ext cx="531018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" r:id="rId7" imgW="1841500" imgH="228600" progId="Equation.DSMT4">
                  <p:embed/>
                </p:oleObj>
              </mc:Choice>
              <mc:Fallback>
                <p:oleObj name="" r:id="rId7" imgW="1841500" imgH="228600" progId="Equation.DSMT4">
                  <p:embed/>
                  <p:pic>
                    <p:nvPicPr>
                      <p:cNvPr id="0" name="图片 31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41538" y="5454650"/>
                        <a:ext cx="5310187" cy="53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9EDEE"/>
    </a:accent5>
    <a:accent6>
      <a:srgbClr val="2D2D89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721</Words>
  <Application>WPS 演示</Application>
  <PresentationFormat>在屏幕上显示</PresentationFormat>
  <Paragraphs>97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24</vt:i4>
      </vt:variant>
      <vt:variant>
        <vt:lpstr>幻灯片标题</vt:lpstr>
      </vt:variant>
      <vt:variant>
        <vt:i4>8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华文行楷</vt:lpstr>
      <vt:lpstr>楷体_GB2312</vt:lpstr>
      <vt:lpstr>Symbol</vt:lpstr>
      <vt:lpstr>Century Schoolbook</vt:lpstr>
      <vt:lpstr>仿宋_GB2312</vt:lpstr>
      <vt:lpstr>微软雅黑</vt:lpstr>
      <vt:lpstr>Arial Unicode MS</vt:lpstr>
      <vt:lpstr>新宋体</vt:lpstr>
      <vt:lpstr>仿宋</vt:lpstr>
      <vt:lpstr>默认设计模板</vt:lpstr>
      <vt:lpstr>1_默认设计模板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Equation.DSMT4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ylz</dc:creator>
  <cp:lastModifiedBy>Administrator</cp:lastModifiedBy>
  <cp:revision>56</cp:revision>
  <dcterms:created xsi:type="dcterms:W3CDTF">2007-12-25T14:52:00Z</dcterms:created>
  <dcterms:modified xsi:type="dcterms:W3CDTF">2018-09-07T04:48:12Z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