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1"/>
  </p:notesMasterIdLst>
  <p:sldIdLst>
    <p:sldId id="374" r:id="rId4"/>
    <p:sldId id="375" r:id="rId5"/>
    <p:sldId id="376" r:id="rId6"/>
    <p:sldId id="377" r:id="rId7"/>
    <p:sldId id="378" r:id="rId8"/>
    <p:sldId id="379" r:id="rId9"/>
    <p:sldId id="381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FFCC00"/>
    <a:srgbClr val="FF0000"/>
    <a:srgbClr val="CC00FF"/>
    <a:srgbClr val="CC0000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79"/>
    <p:restoredTop sz="94660"/>
  </p:normalViewPr>
  <p:slideViewPr>
    <p:cSldViewPr showGuides="1">
      <p:cViewPr>
        <p:scale>
          <a:sx n="50" d="100"/>
          <a:sy n="50" d="100"/>
        </p:scale>
        <p:origin x="-557" y="-58"/>
      </p:cViewPr>
      <p:guideLst>
        <p:guide orient="horz" pos="2160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0" Type="http://schemas.openxmlformats.org/officeDocument/2006/relationships/image" Target="../media/image13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3490" name="页眉占位符 634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63491" name="日期占位符 634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63492" name="幻灯片图像占位符 6349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3493" name="文本占位符 6349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3494" name="页脚占位符 634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63495" name="灯片编号占位符 634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4" Type="http://schemas.openxmlformats.org/officeDocument/2006/relationships/vmlDrawing" Target="../drawings/vmlDrawing2.vml"/><Relationship Id="rId23" Type="http://schemas.openxmlformats.org/officeDocument/2006/relationships/slideLayout" Target="../slideLayouts/slideLayout7.xml"/><Relationship Id="rId22" Type="http://schemas.openxmlformats.org/officeDocument/2006/relationships/oleObject" Target="../embeddings/oleObject13.bin"/><Relationship Id="rId21" Type="http://schemas.openxmlformats.org/officeDocument/2006/relationships/image" Target="../media/image13.wmf"/><Relationship Id="rId20" Type="http://schemas.openxmlformats.org/officeDocument/2006/relationships/oleObject" Target="../embeddings/oleObject12.bin"/><Relationship Id="rId2" Type="http://schemas.openxmlformats.org/officeDocument/2006/relationships/image" Target="../media/image4.wmf"/><Relationship Id="rId19" Type="http://schemas.openxmlformats.org/officeDocument/2006/relationships/image" Target="../media/image12.wmf"/><Relationship Id="rId18" Type="http://schemas.openxmlformats.org/officeDocument/2006/relationships/oleObject" Target="../embeddings/oleObject11.bin"/><Relationship Id="rId17" Type="http://schemas.openxmlformats.org/officeDocument/2006/relationships/image" Target="../media/image11.wmf"/><Relationship Id="rId16" Type="http://schemas.openxmlformats.org/officeDocument/2006/relationships/oleObject" Target="../embeddings/oleObject10.bin"/><Relationship Id="rId15" Type="http://schemas.openxmlformats.org/officeDocument/2006/relationships/image" Target="../media/image10.wmf"/><Relationship Id="rId14" Type="http://schemas.openxmlformats.org/officeDocument/2006/relationships/oleObject" Target="../embeddings/oleObject9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8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7.bin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4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wmf"/><Relationship Id="rId1" Type="http://schemas.openxmlformats.org/officeDocument/2006/relationships/control" Target="../activeX/activeX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285365" y="305435"/>
            <a:ext cx="500824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劈尖干涉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5" name="Picture 6" descr="薄膜干涉2"/>
          <p:cNvPicPr preferRelativeResize="0">
            <a:picLocks noChangeAspect="1"/>
          </p:cNvPicPr>
          <p:nvPr/>
        </p:nvPicPr>
        <p:blipFill>
          <a:blip r:embed="rId1"/>
          <a:srcRect l="648" t="1421" r="528"/>
          <a:stretch>
            <a:fillRect/>
          </a:stretch>
        </p:blipFill>
        <p:spPr>
          <a:xfrm>
            <a:off x="560070" y="1608455"/>
            <a:ext cx="3700145" cy="294894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459" name="Object 2"/>
          <p:cNvGraphicFramePr>
            <a:graphicFrameLocks noChangeAspect="1"/>
          </p:cNvGraphicFramePr>
          <p:nvPr/>
        </p:nvGraphicFramePr>
        <p:xfrm>
          <a:off x="4485640" y="1608455"/>
          <a:ext cx="4556760" cy="294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4648200" imgH="3228975" progId="MSPhotoEd.3">
                  <p:embed/>
                </p:oleObj>
              </mc:Choice>
              <mc:Fallback>
                <p:oleObj name="" r:id="rId2" imgW="4648200" imgH="3228975" progId="MSPhotoEd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85640" y="1608455"/>
                        <a:ext cx="4556760" cy="294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447165" y="4788535"/>
            <a:ext cx="1549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肥皂泡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17515" y="4857750"/>
            <a:ext cx="2010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油膜艺术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2" descr="M6N1IOJBG6(K{8HQ$~MRFED"/>
          <p:cNvPicPr>
            <a:picLocks noChangeAspect="1"/>
          </p:cNvPicPr>
          <p:nvPr/>
        </p:nvPicPr>
        <p:blipFill>
          <a:blip r:embed="rId1"/>
          <a:srcRect l="-70" t="-395" r="70" b="395"/>
          <a:stretch>
            <a:fillRect/>
          </a:stretch>
        </p:blipFill>
        <p:spPr>
          <a:xfrm>
            <a:off x="461963" y="1616075"/>
            <a:ext cx="8218487" cy="3379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0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Group 2"/>
          <p:cNvGrpSpPr/>
          <p:nvPr/>
        </p:nvGrpSpPr>
        <p:grpSpPr>
          <a:xfrm>
            <a:off x="4267200" y="838200"/>
            <a:ext cx="4419600" cy="2362200"/>
            <a:chOff x="2688" y="528"/>
            <a:chExt cx="2784" cy="1488"/>
          </a:xfrm>
        </p:grpSpPr>
        <p:sp>
          <p:nvSpPr>
            <p:cNvPr id="20482" name="Rectangle 3"/>
            <p:cNvSpPr/>
            <p:nvPr/>
          </p:nvSpPr>
          <p:spPr>
            <a:xfrm>
              <a:off x="2688" y="528"/>
              <a:ext cx="2784" cy="1488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0066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solidFill>
                  <a:schemeClr val="tx1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83" name="Rectangle 4"/>
            <p:cNvSpPr/>
            <p:nvPr/>
          </p:nvSpPr>
          <p:spPr>
            <a:xfrm>
              <a:off x="3072" y="1488"/>
              <a:ext cx="2016" cy="288"/>
            </a:xfrm>
            <a:prstGeom prst="rect">
              <a:avLst/>
            </a:prstGeom>
            <a:solidFill>
              <a:srgbClr val="00FFFF">
                <a:alpha val="50194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solidFill>
                  <a:schemeClr val="tx1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84" name="Rectangle 5"/>
            <p:cNvSpPr/>
            <p:nvPr/>
          </p:nvSpPr>
          <p:spPr>
            <a:xfrm rot="-316683">
              <a:off x="3049" y="1104"/>
              <a:ext cx="2016" cy="288"/>
            </a:xfrm>
            <a:prstGeom prst="rect">
              <a:avLst/>
            </a:prstGeom>
            <a:solidFill>
              <a:srgbClr val="00FFFF">
                <a:alpha val="50194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solidFill>
                  <a:schemeClr val="tx1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85" name="Oval 6"/>
            <p:cNvSpPr/>
            <p:nvPr/>
          </p:nvSpPr>
          <p:spPr>
            <a:xfrm>
              <a:off x="4896" y="1296"/>
              <a:ext cx="192" cy="192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33577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486" name="Object 7"/>
            <p:cNvGraphicFramePr>
              <a:graphicFrameLocks noChangeAspect="1"/>
            </p:cNvGraphicFramePr>
            <p:nvPr/>
          </p:nvGraphicFramePr>
          <p:xfrm>
            <a:off x="3216" y="1104"/>
            <a:ext cx="296" cy="3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" imgW="215900" imgH="316865" progId="Equation.3">
                    <p:embed/>
                  </p:oleObj>
                </mc:Choice>
                <mc:Fallback>
                  <p:oleObj name="" r:id="rId1" imgW="215900" imgH="316865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16" y="1104"/>
                          <a:ext cx="296" cy="3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7" name="Object 8"/>
            <p:cNvGraphicFramePr>
              <a:graphicFrameLocks noChangeAspect="1"/>
            </p:cNvGraphicFramePr>
            <p:nvPr/>
          </p:nvGraphicFramePr>
          <p:xfrm>
            <a:off x="3216" y="1440"/>
            <a:ext cx="296" cy="3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3" imgW="215900" imgH="316865" progId="Equation.3">
                    <p:embed/>
                  </p:oleObj>
                </mc:Choice>
                <mc:Fallback>
                  <p:oleObj name="" r:id="rId3" imgW="215900" imgH="316865" progId="Equation.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16" y="1440"/>
                          <a:ext cx="296" cy="3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488" name="Group 12"/>
          <p:cNvGrpSpPr/>
          <p:nvPr/>
        </p:nvGrpSpPr>
        <p:grpSpPr>
          <a:xfrm>
            <a:off x="250825" y="1447800"/>
            <a:ext cx="3962400" cy="4648200"/>
            <a:chOff x="240" y="912"/>
            <a:chExt cx="2496" cy="2928"/>
          </a:xfrm>
        </p:grpSpPr>
        <p:sp>
          <p:nvSpPr>
            <p:cNvPr id="20489" name="Rectangle 13"/>
            <p:cNvSpPr/>
            <p:nvPr/>
          </p:nvSpPr>
          <p:spPr>
            <a:xfrm>
              <a:off x="240" y="912"/>
              <a:ext cx="2304" cy="2928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0066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solidFill>
                  <a:schemeClr val="tx1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Rectangle 14"/>
            <p:cNvSpPr/>
            <p:nvPr/>
          </p:nvSpPr>
          <p:spPr>
            <a:xfrm>
              <a:off x="1440" y="1056"/>
              <a:ext cx="288" cy="240"/>
            </a:xfrm>
            <a:prstGeom prst="rect">
              <a:avLst/>
            </a:prstGeom>
            <a:gradFill rotWithShape="0">
              <a:gsLst>
                <a:gs pos="0">
                  <a:srgbClr val="21384D"/>
                </a:gs>
                <a:gs pos="50000">
                  <a:schemeClr val="accent1"/>
                </a:gs>
                <a:gs pos="100000">
                  <a:srgbClr val="21384D"/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1" name="AutoShape 15"/>
            <p:cNvSpPr/>
            <p:nvPr/>
          </p:nvSpPr>
          <p:spPr>
            <a:xfrm>
              <a:off x="1440" y="1296"/>
              <a:ext cx="288" cy="96"/>
            </a:xfrm>
            <a:custGeom>
              <a:avLst/>
              <a:gdLst/>
              <a:ahLst/>
              <a:cxnLst>
                <a:cxn ang="0">
                  <a:pos x="252" y="48"/>
                </a:cxn>
                <a:cxn ang="0">
                  <a:pos x="144" y="96"/>
                </a:cxn>
                <a:cxn ang="0">
                  <a:pos x="36" y="48"/>
                </a:cxn>
                <a:cxn ang="0">
                  <a:pos x="144" y="0"/>
                </a:cxn>
              </a:cxnLst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2938"/>
                </a:gs>
                <a:gs pos="50000">
                  <a:schemeClr val="accent1"/>
                </a:gs>
                <a:gs pos="100000">
                  <a:srgbClr val="182938"/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2" name="Oval 16"/>
            <p:cNvSpPr/>
            <p:nvPr/>
          </p:nvSpPr>
          <p:spPr>
            <a:xfrm>
              <a:off x="912" y="1728"/>
              <a:ext cx="96" cy="624"/>
            </a:xfrm>
            <a:prstGeom prst="ellipse">
              <a:avLst/>
            </a:prstGeom>
            <a:solidFill>
              <a:srgbClr val="00FFCC">
                <a:alpha val="50194"/>
              </a:srgbClr>
            </a:solidFill>
            <a:ln w="9525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solidFill>
                  <a:schemeClr val="tx1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Line 17"/>
            <p:cNvSpPr/>
            <p:nvPr/>
          </p:nvSpPr>
          <p:spPr>
            <a:xfrm flipV="1">
              <a:off x="576" y="1872"/>
              <a:ext cx="336" cy="192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4" name="Line 18"/>
            <p:cNvSpPr/>
            <p:nvPr/>
          </p:nvSpPr>
          <p:spPr>
            <a:xfrm>
              <a:off x="576" y="2064"/>
              <a:ext cx="336" cy="144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5" name="Line 19"/>
            <p:cNvSpPr/>
            <p:nvPr/>
          </p:nvSpPr>
          <p:spPr>
            <a:xfrm>
              <a:off x="912" y="1872"/>
              <a:ext cx="432" cy="0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6" name="Oval 20"/>
            <p:cNvSpPr/>
            <p:nvPr/>
          </p:nvSpPr>
          <p:spPr>
            <a:xfrm>
              <a:off x="1968" y="2832"/>
              <a:ext cx="192" cy="192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335777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7" name="Line 21"/>
            <p:cNvSpPr/>
            <p:nvPr/>
          </p:nvSpPr>
          <p:spPr>
            <a:xfrm>
              <a:off x="912" y="3024"/>
              <a:ext cx="120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8" name="Line 22"/>
            <p:cNvSpPr/>
            <p:nvPr/>
          </p:nvSpPr>
          <p:spPr>
            <a:xfrm flipV="1">
              <a:off x="912" y="2832"/>
              <a:ext cx="1200" cy="192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9" name="Line 23"/>
            <p:cNvSpPr/>
            <p:nvPr/>
          </p:nvSpPr>
          <p:spPr>
            <a:xfrm>
              <a:off x="1824" y="1440"/>
              <a:ext cx="0" cy="1584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0" name="Line 24"/>
            <p:cNvSpPr/>
            <p:nvPr/>
          </p:nvSpPr>
          <p:spPr>
            <a:xfrm>
              <a:off x="1344" y="1440"/>
              <a:ext cx="0" cy="1584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1" name="Line 25"/>
            <p:cNvSpPr/>
            <p:nvPr/>
          </p:nvSpPr>
          <p:spPr>
            <a:xfrm>
              <a:off x="912" y="2208"/>
              <a:ext cx="912" cy="0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2" name="Line 26"/>
            <p:cNvSpPr/>
            <p:nvPr/>
          </p:nvSpPr>
          <p:spPr>
            <a:xfrm>
              <a:off x="2016" y="2832"/>
              <a:ext cx="48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3" name="Line 27"/>
            <p:cNvSpPr/>
            <p:nvPr/>
          </p:nvSpPr>
          <p:spPr>
            <a:xfrm>
              <a:off x="2016" y="3024"/>
              <a:ext cx="48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4" name="Line 28"/>
            <p:cNvSpPr/>
            <p:nvPr/>
          </p:nvSpPr>
          <p:spPr>
            <a:xfrm>
              <a:off x="2304" y="2592"/>
              <a:ext cx="0" cy="240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5" name="Text Box 29"/>
            <p:cNvSpPr txBox="1"/>
            <p:nvPr/>
          </p:nvSpPr>
          <p:spPr>
            <a:xfrm>
              <a:off x="384" y="1920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en-US" b="0">
                  <a:solidFill>
                    <a:srgbClr val="C8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endParaRPr lang="en-US" altLang="zh-CN" b="0">
                <a:solidFill>
                  <a:srgbClr val="C8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6" name="Text Box 30"/>
            <p:cNvSpPr txBox="1"/>
            <p:nvPr/>
          </p:nvSpPr>
          <p:spPr>
            <a:xfrm>
              <a:off x="1872" y="2064"/>
              <a:ext cx="8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7" name="Line 31"/>
            <p:cNvSpPr/>
            <p:nvPr/>
          </p:nvSpPr>
          <p:spPr>
            <a:xfrm>
              <a:off x="1336" y="2352"/>
              <a:ext cx="0" cy="336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triangl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8" name="Line 32"/>
            <p:cNvSpPr/>
            <p:nvPr/>
          </p:nvSpPr>
          <p:spPr>
            <a:xfrm>
              <a:off x="1816" y="2400"/>
              <a:ext cx="0" cy="336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triangl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09" name="Line 33"/>
            <p:cNvSpPr/>
            <p:nvPr/>
          </p:nvSpPr>
          <p:spPr>
            <a:xfrm>
              <a:off x="1104" y="1872"/>
              <a:ext cx="144" cy="0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10" name="Line 34"/>
            <p:cNvSpPr/>
            <p:nvPr/>
          </p:nvSpPr>
          <p:spPr>
            <a:xfrm>
              <a:off x="1104" y="2208"/>
              <a:ext cx="144" cy="0"/>
            </a:xfrm>
            <a:prstGeom prst="line">
              <a:avLst/>
            </a:prstGeom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11" name="Freeform 35"/>
            <p:cNvSpPr/>
            <p:nvPr/>
          </p:nvSpPr>
          <p:spPr>
            <a:xfrm>
              <a:off x="1340" y="1504"/>
              <a:ext cx="1" cy="128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0" y="0"/>
                </a:cxn>
              </a:cxnLst>
              <a:pathLst>
                <a:path w="1" h="128">
                  <a:moveTo>
                    <a:pt x="0" y="128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2" name="Freeform 36"/>
            <p:cNvSpPr/>
            <p:nvPr/>
          </p:nvSpPr>
          <p:spPr>
            <a:xfrm>
              <a:off x="1820" y="1500"/>
              <a:ext cx="4" cy="132"/>
            </a:xfrm>
            <a:custGeom>
              <a:avLst/>
              <a:gdLst/>
              <a:ahLst/>
              <a:cxnLst>
                <a:cxn ang="0">
                  <a:pos x="4" y="132"/>
                </a:cxn>
                <a:cxn ang="0">
                  <a:pos x="0" y="0"/>
                </a:cxn>
              </a:cxnLst>
              <a:pathLst>
                <a:path w="4" h="132">
                  <a:moveTo>
                    <a:pt x="4" y="13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FF9900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3" name="Line 37"/>
            <p:cNvSpPr/>
            <p:nvPr/>
          </p:nvSpPr>
          <p:spPr>
            <a:xfrm flipV="1">
              <a:off x="2304" y="3024"/>
              <a:ext cx="0" cy="192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dash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14" name="Arc 38"/>
            <p:cNvSpPr/>
            <p:nvPr/>
          </p:nvSpPr>
          <p:spPr>
            <a:xfrm rot="-2983041" flipV="1">
              <a:off x="1438" y="2929"/>
              <a:ext cx="92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0674" h="20038" fill="none">
                  <a:moveTo>
                    <a:pt x="8064" y="0"/>
                  </a:moveTo>
                  <a:cubicBezTo>
                    <a:pt x="14139" y="2445"/>
                    <a:pt x="18777" y="7514"/>
                    <a:pt x="20674" y="13781"/>
                  </a:cubicBezTo>
                </a:path>
                <a:path w="20674" h="20038" stroke="0">
                  <a:moveTo>
                    <a:pt x="8064" y="0"/>
                  </a:moveTo>
                  <a:cubicBezTo>
                    <a:pt x="14139" y="2445"/>
                    <a:pt x="18777" y="7514"/>
                    <a:pt x="20674" y="13781"/>
                  </a:cubicBezTo>
                  <a:lnTo>
                    <a:pt x="0" y="20038"/>
                  </a:lnTo>
                  <a:lnTo>
                    <a:pt x="8064" y="0"/>
                  </a:lnTo>
                  <a:close/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5" name="Rectangle 39"/>
            <p:cNvSpPr/>
            <p:nvPr/>
          </p:nvSpPr>
          <p:spPr>
            <a:xfrm rot="-3075295">
              <a:off x="1539" y="1586"/>
              <a:ext cx="62" cy="821"/>
            </a:xfrm>
            <a:prstGeom prst="rect">
              <a:avLst/>
            </a:prstGeom>
            <a:solidFill>
              <a:srgbClr val="CCFFFF">
                <a:alpha val="50194"/>
              </a:srgbClr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solidFill>
                  <a:schemeClr val="tx1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516" name="Object 40"/>
            <p:cNvGraphicFramePr>
              <a:graphicFrameLocks noChangeAspect="1"/>
            </p:cNvGraphicFramePr>
            <p:nvPr/>
          </p:nvGraphicFramePr>
          <p:xfrm>
            <a:off x="2271" y="2840"/>
            <a:ext cx="114" cy="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4" imgW="114300" imgH="139700" progId="Equation.DSMT4">
                    <p:embed/>
                  </p:oleObj>
                </mc:Choice>
                <mc:Fallback>
                  <p:oleObj name="" r:id="rId4" imgW="114300" imgH="1397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271" y="2840"/>
                          <a:ext cx="114" cy="1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17" name="Object 41"/>
            <p:cNvGraphicFramePr>
              <a:graphicFrameLocks noChangeAspect="1"/>
            </p:cNvGraphicFramePr>
            <p:nvPr/>
          </p:nvGraphicFramePr>
          <p:xfrm>
            <a:off x="1776" y="1128"/>
            <a:ext cx="192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6" imgW="203200" imgH="228600" progId="Equation.3">
                    <p:embed/>
                  </p:oleObj>
                </mc:Choice>
                <mc:Fallback>
                  <p:oleObj name="" r:id="rId6" imgW="203200" imgH="228600" progId="Equation.3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776" y="1128"/>
                          <a:ext cx="192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18" name="Object 42"/>
            <p:cNvGraphicFramePr>
              <a:graphicFrameLocks noChangeAspect="1"/>
            </p:cNvGraphicFramePr>
            <p:nvPr/>
          </p:nvGraphicFramePr>
          <p:xfrm>
            <a:off x="885" y="1488"/>
            <a:ext cx="171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8" imgW="203200" imgH="228600" progId="Equation.3">
                    <p:embed/>
                  </p:oleObj>
                </mc:Choice>
                <mc:Fallback>
                  <p:oleObj name="" r:id="rId8" imgW="203200" imgH="228600" progId="Equation.3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885" y="1488"/>
                          <a:ext cx="171" cy="1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519" name="Group 43"/>
          <p:cNvGrpSpPr/>
          <p:nvPr/>
        </p:nvGrpSpPr>
        <p:grpSpPr>
          <a:xfrm>
            <a:off x="327025" y="3810000"/>
            <a:ext cx="1828800" cy="533400"/>
            <a:chOff x="288" y="2448"/>
            <a:chExt cx="1152" cy="336"/>
          </a:xfrm>
        </p:grpSpPr>
        <p:sp>
          <p:nvSpPr>
            <p:cNvPr id="20520" name="AutoShape 44"/>
            <p:cNvSpPr/>
            <p:nvPr/>
          </p:nvSpPr>
          <p:spPr>
            <a:xfrm>
              <a:off x="288" y="2496"/>
              <a:ext cx="912" cy="288"/>
            </a:xfrm>
            <a:prstGeom prst="wedgeRectCallout">
              <a:avLst>
                <a:gd name="adj1" fmla="val 77083"/>
                <a:gd name="adj2" fmla="val 130903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 cap="flat" cmpd="sng">
              <a:solidFill>
                <a:srgbClr val="0066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21" name="Text Box 45"/>
            <p:cNvSpPr txBox="1"/>
            <p:nvPr/>
          </p:nvSpPr>
          <p:spPr>
            <a:xfrm>
              <a:off x="288" y="2448"/>
              <a:ext cx="115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劈尖角</a:t>
              </a: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522" name="Object 46"/>
            <p:cNvGraphicFramePr>
              <a:graphicFrameLocks noChangeAspect="1"/>
            </p:cNvGraphicFramePr>
            <p:nvPr/>
          </p:nvGraphicFramePr>
          <p:xfrm>
            <a:off x="1008" y="2496"/>
            <a:ext cx="176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0" imgW="177800" imgH="241300" progId="Equation.3">
                    <p:embed/>
                  </p:oleObj>
                </mc:Choice>
                <mc:Fallback>
                  <p:oleObj name="" r:id="rId10" imgW="177800" imgH="2413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008" y="2496"/>
                          <a:ext cx="176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523" name="Text Box 51"/>
          <p:cNvSpPr txBox="1"/>
          <p:nvPr/>
        </p:nvSpPr>
        <p:spPr>
          <a:xfrm>
            <a:off x="304800" y="7620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一、劈尖干涉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16116" name="Object 52"/>
          <p:cNvGraphicFramePr>
            <a:graphicFrameLocks noChangeAspect="1"/>
          </p:cNvGraphicFramePr>
          <p:nvPr/>
        </p:nvGraphicFramePr>
        <p:xfrm>
          <a:off x="5364163" y="3429000"/>
          <a:ext cx="201612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2" imgW="698500" imgH="393700" progId="Equation.DSMT4">
                  <p:embed/>
                </p:oleObj>
              </mc:Choice>
              <mc:Fallback>
                <p:oleObj name="" r:id="rId12" imgW="6985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64163" y="3429000"/>
                        <a:ext cx="2016125" cy="1074738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CCECFF"/>
                          </a:gs>
                          <a:gs pos="50000">
                            <a:srgbClr val="FFFFFF"/>
                          </a:gs>
                          <a:gs pos="100000">
                            <a:srgbClr val="CCECFF"/>
                          </a:gs>
                        </a:gsLst>
                        <a:lin ang="5400000" scaled="1"/>
                        <a:tileRect/>
                      </a:gradFill>
                      <a:ln w="19050" cap="flat" cmpd="sng">
                        <a:solidFill>
                          <a:srgbClr val="00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6150" name="Group 86"/>
          <p:cNvGrpSpPr/>
          <p:nvPr/>
        </p:nvGrpSpPr>
        <p:grpSpPr>
          <a:xfrm>
            <a:off x="3995738" y="5105400"/>
            <a:ext cx="722312" cy="838200"/>
            <a:chOff x="2606" y="3216"/>
            <a:chExt cx="455" cy="528"/>
          </a:xfrm>
        </p:grpSpPr>
        <p:graphicFrame>
          <p:nvGraphicFramePr>
            <p:cNvPr id="20526" name="Object 54"/>
            <p:cNvGraphicFramePr>
              <a:graphicFrameLocks noChangeAspect="1"/>
            </p:cNvGraphicFramePr>
            <p:nvPr/>
          </p:nvGraphicFramePr>
          <p:xfrm>
            <a:off x="2606" y="3318"/>
            <a:ext cx="311" cy="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4" imgW="266065" imgH="165100" progId="Equation.DSMT4">
                    <p:embed/>
                  </p:oleObj>
                </mc:Choice>
                <mc:Fallback>
                  <p:oleObj name="" r:id="rId14" imgW="266065" imgH="1651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2606" y="3318"/>
                          <a:ext cx="311" cy="2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27" name="AutoShape 55"/>
            <p:cNvSpPr/>
            <p:nvPr/>
          </p:nvSpPr>
          <p:spPr>
            <a:xfrm>
              <a:off x="2965" y="3216"/>
              <a:ext cx="96" cy="528"/>
            </a:xfrm>
            <a:prstGeom prst="leftBrace">
              <a:avLst>
                <a:gd name="adj1" fmla="val 45782"/>
                <a:gd name="adj2" fmla="val 50000"/>
              </a:avLst>
            </a:prstGeom>
            <a:noFill/>
            <a:ln w="28575" cap="flat" cmpd="sng">
              <a:solidFill>
                <a:srgbClr val="33CC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>
                <a:solidFill>
                  <a:schemeClr val="tx1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6151" name="Group 87"/>
          <p:cNvGrpSpPr/>
          <p:nvPr/>
        </p:nvGrpSpPr>
        <p:grpSpPr>
          <a:xfrm>
            <a:off x="4787900" y="4835525"/>
            <a:ext cx="3944938" cy="555625"/>
            <a:chOff x="3117" y="3046"/>
            <a:chExt cx="2485" cy="350"/>
          </a:xfrm>
        </p:grpSpPr>
        <p:graphicFrame>
          <p:nvGraphicFramePr>
            <p:cNvPr id="20529" name="Object 57"/>
            <p:cNvGraphicFramePr>
              <a:graphicFrameLocks noChangeAspect="1"/>
            </p:cNvGraphicFramePr>
            <p:nvPr/>
          </p:nvGraphicFramePr>
          <p:xfrm>
            <a:off x="3117" y="3046"/>
            <a:ext cx="1613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16" imgW="1497965" imgH="317500" progId="Equation.DSMT4">
                    <p:embed/>
                  </p:oleObj>
                </mc:Choice>
                <mc:Fallback>
                  <p:oleObj name="" r:id="rId16" imgW="1497965" imgH="3175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117" y="3046"/>
                          <a:ext cx="1613" cy="3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30" name="Text Box 58"/>
            <p:cNvSpPr txBox="1"/>
            <p:nvPr/>
          </p:nvSpPr>
          <p:spPr>
            <a:xfrm>
              <a:off x="4786" y="3058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zh-CN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明</a:t>
              </a:r>
              <a:r>
                <a:rPr lang="zh-CN" altLang="en-US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条</a:t>
              </a:r>
              <a:r>
                <a:rPr lang="zh-CN" altLang="zh-CN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纹</a:t>
              </a:r>
              <a:endParaRPr lang="zh-CN" altLang="en-US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6152" name="Group 88"/>
          <p:cNvGrpSpPr/>
          <p:nvPr/>
        </p:nvGrpSpPr>
        <p:grpSpPr>
          <a:xfrm>
            <a:off x="4760913" y="5499100"/>
            <a:ext cx="4419600" cy="977900"/>
            <a:chOff x="2999" y="3464"/>
            <a:chExt cx="2784" cy="616"/>
          </a:xfrm>
        </p:grpSpPr>
        <p:graphicFrame>
          <p:nvGraphicFramePr>
            <p:cNvPr id="20532" name="Object 60"/>
            <p:cNvGraphicFramePr>
              <a:graphicFrameLocks noChangeAspect="1"/>
            </p:cNvGraphicFramePr>
            <p:nvPr/>
          </p:nvGraphicFramePr>
          <p:xfrm>
            <a:off x="2999" y="3464"/>
            <a:ext cx="1968" cy="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8" imgW="2628900" imgH="723900" progId="Equation.3">
                    <p:embed/>
                  </p:oleObj>
                </mc:Choice>
                <mc:Fallback>
                  <p:oleObj name="" r:id="rId18" imgW="2628900" imgH="723900" progId="Equation.3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2999" y="3464"/>
                          <a:ext cx="1968" cy="6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33" name="Text Box 61"/>
            <p:cNvSpPr txBox="1"/>
            <p:nvPr/>
          </p:nvSpPr>
          <p:spPr>
            <a:xfrm>
              <a:off x="4949" y="3612"/>
              <a:ext cx="83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暗条纹</a:t>
              </a:r>
              <a:endParaRPr lang="zh-CN" altLang="en-US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6126" name="Line 62"/>
          <p:cNvSpPr/>
          <p:nvPr/>
        </p:nvSpPr>
        <p:spPr>
          <a:xfrm>
            <a:off x="6248400" y="990600"/>
            <a:ext cx="0" cy="1371600"/>
          </a:xfrm>
          <a:prstGeom prst="line">
            <a:avLst/>
          </a:prstGeom>
          <a:ln w="28575" cap="flat" cmpd="sng">
            <a:solidFill>
              <a:srgbClr val="FF9900"/>
            </a:solidFill>
            <a:prstDash val="solid"/>
            <a:round/>
            <a:headEnd type="none" w="sm" len="lg"/>
            <a:tailEnd type="triangle" w="sm" len="lg"/>
          </a:ln>
        </p:spPr>
        <p:txBody>
          <a:bodyPr wrap="none" anchor="ctr"/>
          <a:p>
            <a:pPr eaLnBrk="0" hangingPunc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127" name="Line 63"/>
          <p:cNvSpPr/>
          <p:nvPr/>
        </p:nvSpPr>
        <p:spPr>
          <a:xfrm flipV="1">
            <a:off x="6400800" y="1066800"/>
            <a:ext cx="0" cy="1143000"/>
          </a:xfrm>
          <a:prstGeom prst="line">
            <a:avLst/>
          </a:prstGeom>
          <a:ln w="28575" cap="flat" cmpd="sng">
            <a:solidFill>
              <a:srgbClr val="FF9900"/>
            </a:solidFill>
            <a:prstDash val="solid"/>
            <a:round/>
            <a:headEnd type="none" w="sm" len="lg"/>
            <a:tailEnd type="triangle" w="sm" len="lg"/>
          </a:ln>
        </p:spPr>
        <p:txBody>
          <a:bodyPr wrap="none" anchor="ctr"/>
          <a:p>
            <a:pPr eaLnBrk="0" hangingPunc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128" name="Line 64"/>
          <p:cNvSpPr/>
          <p:nvPr/>
        </p:nvSpPr>
        <p:spPr>
          <a:xfrm flipV="1">
            <a:off x="6553200" y="1066800"/>
            <a:ext cx="0" cy="1295400"/>
          </a:xfrm>
          <a:prstGeom prst="line">
            <a:avLst/>
          </a:prstGeom>
          <a:ln w="28575" cap="flat" cmpd="sng">
            <a:solidFill>
              <a:srgbClr val="FF9900"/>
            </a:solidFill>
            <a:prstDash val="solid"/>
            <a:round/>
            <a:headEnd type="none" w="sm" len="lg"/>
            <a:tailEnd type="triangle" w="sm" len="lg"/>
          </a:ln>
        </p:spPr>
        <p:txBody>
          <a:bodyPr wrap="none" anchor="ctr"/>
          <a:p>
            <a:pPr eaLnBrk="0" hangingPunc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6129" name="Group 65"/>
          <p:cNvGrpSpPr/>
          <p:nvPr/>
        </p:nvGrpSpPr>
        <p:grpSpPr>
          <a:xfrm>
            <a:off x="1698625" y="4876800"/>
            <a:ext cx="1371600" cy="1066800"/>
            <a:chOff x="1104" y="3072"/>
            <a:chExt cx="864" cy="672"/>
          </a:xfrm>
        </p:grpSpPr>
        <p:sp>
          <p:nvSpPr>
            <p:cNvPr id="20538" name="Line 66"/>
            <p:cNvSpPr/>
            <p:nvPr/>
          </p:nvSpPr>
          <p:spPr>
            <a:xfrm>
              <a:off x="1392" y="3408"/>
              <a:ext cx="0" cy="33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39" name="Line 67"/>
            <p:cNvSpPr/>
            <p:nvPr/>
          </p:nvSpPr>
          <p:spPr>
            <a:xfrm>
              <a:off x="1488" y="3408"/>
              <a:ext cx="0" cy="33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0540" name="Group 68"/>
            <p:cNvGrpSpPr/>
            <p:nvPr/>
          </p:nvGrpSpPr>
          <p:grpSpPr>
            <a:xfrm>
              <a:off x="1104" y="3072"/>
              <a:ext cx="864" cy="432"/>
              <a:chOff x="3312" y="3408"/>
              <a:chExt cx="864" cy="432"/>
            </a:xfrm>
          </p:grpSpPr>
          <p:sp>
            <p:nvSpPr>
              <p:cNvPr id="20541" name="Rectangle 69"/>
              <p:cNvSpPr/>
              <p:nvPr/>
            </p:nvSpPr>
            <p:spPr>
              <a:xfrm>
                <a:off x="3312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2" name="Rectangle 70"/>
              <p:cNvSpPr/>
              <p:nvPr/>
            </p:nvSpPr>
            <p:spPr>
              <a:xfrm>
                <a:off x="3408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3" name="Rectangle 71"/>
              <p:cNvSpPr/>
              <p:nvPr/>
            </p:nvSpPr>
            <p:spPr>
              <a:xfrm>
                <a:off x="3504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4" name="Rectangle 72"/>
              <p:cNvSpPr/>
              <p:nvPr/>
            </p:nvSpPr>
            <p:spPr>
              <a:xfrm>
                <a:off x="3600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5" name="Rectangle 73"/>
              <p:cNvSpPr/>
              <p:nvPr/>
            </p:nvSpPr>
            <p:spPr>
              <a:xfrm>
                <a:off x="3696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6" name="Rectangle 74"/>
              <p:cNvSpPr/>
              <p:nvPr/>
            </p:nvSpPr>
            <p:spPr>
              <a:xfrm>
                <a:off x="3792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7" name="Rectangle 75"/>
              <p:cNvSpPr/>
              <p:nvPr/>
            </p:nvSpPr>
            <p:spPr>
              <a:xfrm>
                <a:off x="3888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8" name="Rectangle 76"/>
              <p:cNvSpPr/>
              <p:nvPr/>
            </p:nvSpPr>
            <p:spPr>
              <a:xfrm>
                <a:off x="3984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49" name="Rectangle 77"/>
              <p:cNvSpPr/>
              <p:nvPr/>
            </p:nvSpPr>
            <p:spPr>
              <a:xfrm>
                <a:off x="4080" y="3408"/>
                <a:ext cx="96" cy="432"/>
              </a:xfrm>
              <a:prstGeom prst="rect">
                <a:avLst/>
              </a:prstGeom>
              <a:gradFill rotWithShape="0">
                <a:gsLst>
                  <a:gs pos="0">
                    <a:srgbClr val="434328"/>
                  </a:gs>
                  <a:gs pos="50000">
                    <a:srgbClr val="FFFF99"/>
                  </a:gs>
                  <a:gs pos="100000">
                    <a:srgbClr val="434328"/>
                  </a:gs>
                </a:gsLst>
                <a:lin ang="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eaLnBrk="0" hangingPunct="0"/>
                <a:endParaRPr lang="zh-CN" altLang="en-US">
                  <a:solidFill>
                    <a:schemeClr val="tx1"/>
                  </a:solidFill>
                  <a:latin typeface="Bookman Old Style" panose="020506040505050202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50" name="Line 78"/>
            <p:cNvSpPr/>
            <p:nvPr/>
          </p:nvSpPr>
          <p:spPr>
            <a:xfrm>
              <a:off x="1152" y="3600"/>
              <a:ext cx="240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51" name="Line 79"/>
            <p:cNvSpPr/>
            <p:nvPr/>
          </p:nvSpPr>
          <p:spPr>
            <a:xfrm flipH="1">
              <a:off x="1488" y="3600"/>
              <a:ext cx="240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552" name="Object 80"/>
            <p:cNvGraphicFramePr>
              <a:graphicFrameLocks noChangeAspect="1"/>
            </p:cNvGraphicFramePr>
            <p:nvPr/>
          </p:nvGraphicFramePr>
          <p:xfrm>
            <a:off x="1720" y="3545"/>
            <a:ext cx="96" cy="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20" imgW="88900" imgH="177165" progId="Equation.DSMT4">
                    <p:embed/>
                  </p:oleObj>
                </mc:Choice>
                <mc:Fallback>
                  <p:oleObj name="" r:id="rId20" imgW="88900" imgH="177165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1720" y="3545"/>
                          <a:ext cx="96" cy="1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6145" name="Group 81"/>
          <p:cNvGrpSpPr/>
          <p:nvPr/>
        </p:nvGrpSpPr>
        <p:grpSpPr>
          <a:xfrm>
            <a:off x="6248400" y="1828800"/>
            <a:ext cx="1143000" cy="914400"/>
            <a:chOff x="3888" y="1248"/>
            <a:chExt cx="720" cy="576"/>
          </a:xfrm>
        </p:grpSpPr>
        <p:sp>
          <p:nvSpPr>
            <p:cNvPr id="20554" name="Line 82"/>
            <p:cNvSpPr/>
            <p:nvPr/>
          </p:nvSpPr>
          <p:spPr>
            <a:xfrm>
              <a:off x="3888" y="1488"/>
              <a:ext cx="720" cy="0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55" name="Line 83"/>
            <p:cNvSpPr/>
            <p:nvPr/>
          </p:nvSpPr>
          <p:spPr>
            <a:xfrm>
              <a:off x="4416" y="1248"/>
              <a:ext cx="0" cy="240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solid"/>
              <a:round/>
              <a:headEnd type="none" w="sm" len="lg"/>
              <a:tailEnd type="triangl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56" name="Line 84"/>
            <p:cNvSpPr/>
            <p:nvPr/>
          </p:nvSpPr>
          <p:spPr>
            <a:xfrm>
              <a:off x="4416" y="1584"/>
              <a:ext cx="0" cy="240"/>
            </a:xfrm>
            <a:prstGeom prst="line">
              <a:avLst/>
            </a:prstGeom>
            <a:ln w="19050" cap="flat" cmpd="sng">
              <a:solidFill>
                <a:srgbClr val="FF0066"/>
              </a:solidFill>
              <a:prstDash val="solid"/>
              <a:round/>
              <a:headEnd type="triangle" w="sm" len="lg"/>
              <a:tailEnd type="none" w="sm" len="lg"/>
            </a:ln>
          </p:spPr>
          <p:txBody>
            <a:bodyPr wrap="none" anchor="ctr"/>
            <a:p>
              <a:pPr eaLnBrk="0" hangingPunc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0557" name="Object 85"/>
            <p:cNvGraphicFramePr>
              <a:graphicFrameLocks noChangeAspect="1"/>
            </p:cNvGraphicFramePr>
            <p:nvPr/>
          </p:nvGraphicFramePr>
          <p:xfrm>
            <a:off x="4456" y="1597"/>
            <a:ext cx="123" cy="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22" imgW="114300" imgH="139700" progId="Equation.DSMT4">
                    <p:embed/>
                  </p:oleObj>
                </mc:Choice>
                <mc:Fallback>
                  <p:oleObj name="" r:id="rId22" imgW="114300" imgH="1397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456" y="1597"/>
                          <a:ext cx="123" cy="1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6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6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6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6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21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16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21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1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1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1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21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126" grpId="0" bldLvl="0" animBg="1"/>
      <p:bldP spid="216127" grpId="0" bldLvl="0" animBg="1"/>
      <p:bldP spid="2161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1490663" y="3001963"/>
            <a:ext cx="2819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条纹间距：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3405188" y="2778125"/>
          <a:ext cx="3257550" cy="102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244600" imgH="393700" progId="Equation.DSMT4">
                  <p:embed/>
                </p:oleObj>
              </mc:Choice>
              <mc:Fallback>
                <p:oleObj name="" r:id="rId1" imgW="1244600" imgH="3937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05188" y="2778125"/>
                        <a:ext cx="3257550" cy="1027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3879850" y="4806950"/>
          <a:ext cx="16033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3" imgW="533400" imgH="177165" progId="Equation.DSMT4">
                  <p:embed/>
                </p:oleObj>
              </mc:Choice>
              <mc:Fallback>
                <p:oleObj name="" r:id="rId3" imgW="533400" imgH="17716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79850" y="4806950"/>
                        <a:ext cx="1603375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5"/>
          <p:cNvGraphicFramePr>
            <a:graphicFrameLocks noChangeAspect="1"/>
          </p:cNvGraphicFramePr>
          <p:nvPr/>
        </p:nvGraphicFramePr>
        <p:xfrm>
          <a:off x="3405188" y="5540375"/>
          <a:ext cx="16256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698500" imgH="393700" progId="Equation.3">
                  <p:embed/>
                </p:oleObj>
              </mc:Choice>
              <mc:Fallback>
                <p:oleObj name="" r:id="rId5" imgW="698500" imgH="3937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05188" y="5540375"/>
                        <a:ext cx="1625600" cy="938213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rgbClr val="00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6"/>
          <p:cNvGraphicFramePr>
            <a:graphicFrameLocks noChangeAspect="1"/>
          </p:cNvGraphicFramePr>
          <p:nvPr/>
        </p:nvGraphicFramePr>
        <p:xfrm>
          <a:off x="5300663" y="5759450"/>
          <a:ext cx="16764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7" imgW="1180465" imgH="317500" progId="Equation.3">
                  <p:embed/>
                </p:oleObj>
              </mc:Choice>
              <mc:Fallback>
                <p:oleObj name="" r:id="rId7" imgW="1180465" imgH="3175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00663" y="5759450"/>
                        <a:ext cx="1676400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5" name="Text Box 7"/>
          <p:cNvSpPr txBox="1"/>
          <p:nvPr/>
        </p:nvSpPr>
        <p:spPr>
          <a:xfrm>
            <a:off x="1490663" y="56769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因此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76" name="Group 8"/>
          <p:cNvGrpSpPr/>
          <p:nvPr/>
        </p:nvGrpSpPr>
        <p:grpSpPr>
          <a:xfrm>
            <a:off x="2071688" y="588963"/>
            <a:ext cx="3962400" cy="2459037"/>
            <a:chOff x="1488" y="288"/>
            <a:chExt cx="2496" cy="1549"/>
          </a:xfrm>
        </p:grpSpPr>
        <p:grpSp>
          <p:nvGrpSpPr>
            <p:cNvPr id="21512" name="Group 9"/>
            <p:cNvGrpSpPr/>
            <p:nvPr/>
          </p:nvGrpSpPr>
          <p:grpSpPr>
            <a:xfrm>
              <a:off x="1488" y="288"/>
              <a:ext cx="2496" cy="1549"/>
              <a:chOff x="1488" y="108"/>
              <a:chExt cx="2496" cy="1549"/>
            </a:xfrm>
          </p:grpSpPr>
          <p:sp>
            <p:nvSpPr>
              <p:cNvPr id="21513" name="Line 10"/>
              <p:cNvSpPr/>
              <p:nvPr/>
            </p:nvSpPr>
            <p:spPr>
              <a:xfrm>
                <a:off x="3162" y="444"/>
                <a:ext cx="338" cy="52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4" name="Line 11"/>
              <p:cNvSpPr/>
              <p:nvPr/>
            </p:nvSpPr>
            <p:spPr>
              <a:xfrm>
                <a:off x="1488" y="765"/>
                <a:ext cx="338" cy="52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5" name="Line 12"/>
              <p:cNvSpPr/>
              <p:nvPr/>
            </p:nvSpPr>
            <p:spPr>
              <a:xfrm flipV="1">
                <a:off x="1802" y="950"/>
                <a:ext cx="1682" cy="336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6" name="Line 13"/>
              <p:cNvSpPr/>
              <p:nvPr/>
            </p:nvSpPr>
            <p:spPr>
              <a:xfrm flipV="1">
                <a:off x="1499" y="432"/>
                <a:ext cx="1665" cy="334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7" name="Line 14"/>
              <p:cNvSpPr/>
              <p:nvPr/>
            </p:nvSpPr>
            <p:spPr>
              <a:xfrm>
                <a:off x="3489" y="943"/>
                <a:ext cx="0" cy="349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8" name="Line 15"/>
              <p:cNvSpPr/>
              <p:nvPr/>
            </p:nvSpPr>
            <p:spPr>
              <a:xfrm>
                <a:off x="1825" y="1297"/>
                <a:ext cx="1664" cy="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9" name="Line 16"/>
              <p:cNvSpPr/>
              <p:nvPr/>
            </p:nvSpPr>
            <p:spPr>
              <a:xfrm>
                <a:off x="1825" y="702"/>
                <a:ext cx="326" cy="503"/>
              </a:xfrm>
              <a:prstGeom prst="line">
                <a:avLst/>
              </a:prstGeom>
              <a:ln w="76200" cap="flat" cmpd="sng">
                <a:solidFill>
                  <a:srgbClr val="0000FF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0" name="Line 17"/>
              <p:cNvSpPr/>
              <p:nvPr/>
            </p:nvSpPr>
            <p:spPr>
              <a:xfrm>
                <a:off x="2983" y="456"/>
                <a:ext cx="335" cy="511"/>
              </a:xfrm>
              <a:prstGeom prst="line">
                <a:avLst/>
              </a:prstGeom>
              <a:ln w="76200" cap="flat" cmpd="sng">
                <a:solidFill>
                  <a:srgbClr val="0000FF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1" name="Line 18"/>
              <p:cNvSpPr/>
              <p:nvPr/>
            </p:nvSpPr>
            <p:spPr>
              <a:xfrm>
                <a:off x="2409" y="579"/>
                <a:ext cx="336" cy="511"/>
              </a:xfrm>
              <a:prstGeom prst="line">
                <a:avLst/>
              </a:prstGeom>
              <a:ln w="76200" cap="flat" cmpd="sng">
                <a:solidFill>
                  <a:srgbClr val="0000FF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2" name="Line 19"/>
              <p:cNvSpPr/>
              <p:nvPr/>
            </p:nvSpPr>
            <p:spPr>
              <a:xfrm>
                <a:off x="1500" y="777"/>
                <a:ext cx="318" cy="492"/>
              </a:xfrm>
              <a:prstGeom prst="line">
                <a:avLst/>
              </a:prstGeom>
              <a:ln w="76200" cap="flat" cmpd="sng">
                <a:solidFill>
                  <a:srgbClr val="C0C0C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3" name="Line 20"/>
              <p:cNvSpPr/>
              <p:nvPr/>
            </p:nvSpPr>
            <p:spPr>
              <a:xfrm>
                <a:off x="2696" y="535"/>
                <a:ext cx="344" cy="503"/>
              </a:xfrm>
              <a:prstGeom prst="line">
                <a:avLst/>
              </a:prstGeom>
              <a:ln w="76200" cap="flat" cmpd="sng">
                <a:solidFill>
                  <a:srgbClr val="C0C0C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4" name="Line 21"/>
              <p:cNvSpPr/>
              <p:nvPr/>
            </p:nvSpPr>
            <p:spPr>
              <a:xfrm>
                <a:off x="2118" y="654"/>
                <a:ext cx="326" cy="482"/>
              </a:xfrm>
              <a:prstGeom prst="line">
                <a:avLst/>
              </a:prstGeom>
              <a:ln w="76200" cap="flat" cmpd="sng">
                <a:solidFill>
                  <a:srgbClr val="C0C0C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5" name="Arc 22"/>
              <p:cNvSpPr/>
              <p:nvPr/>
            </p:nvSpPr>
            <p:spPr>
              <a:xfrm>
                <a:off x="2342" y="1172"/>
                <a:ext cx="46" cy="1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6" y="124"/>
                  </a:cxn>
                  <a:cxn ang="0">
                    <a:pos x="0" y="124"/>
                  </a:cxn>
                </a:cxnLst>
                <a:pathLst>
                  <a:path w="21600" h="21600" fill="none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26" name="Rectangle 23"/>
              <p:cNvSpPr/>
              <p:nvPr/>
            </p:nvSpPr>
            <p:spPr>
              <a:xfrm>
                <a:off x="2432" y="1096"/>
                <a:ext cx="352" cy="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700" tIns="12700" rIns="12700" bIns="12700" anchor="t"/>
              <a:p>
                <a:pPr algn="just" eaLnBrk="0" hangingPunct="0"/>
                <a:r>
                  <a:rPr lang="en-US" altLang="zh-CN" sz="24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Symbol" panose="05050102010706020507" pitchFamily="18" charset="2"/>
                  </a:rPr>
                  <a:t>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27" name="Line 24"/>
              <p:cNvSpPr/>
              <p:nvPr/>
            </p:nvSpPr>
            <p:spPr>
              <a:xfrm>
                <a:off x="2286" y="356"/>
                <a:ext cx="158" cy="248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8" name="Line 25"/>
              <p:cNvSpPr/>
              <p:nvPr/>
            </p:nvSpPr>
            <p:spPr>
              <a:xfrm>
                <a:off x="2826" y="220"/>
                <a:ext cx="158" cy="247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9" name="Line 26"/>
              <p:cNvSpPr/>
              <p:nvPr/>
            </p:nvSpPr>
            <p:spPr>
              <a:xfrm flipV="1">
                <a:off x="2331" y="305"/>
                <a:ext cx="551" cy="112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triangle" w="sm" len="med"/>
                <a:tailEnd type="triangle" w="sm" len="med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30" name="Rectangle 27"/>
              <p:cNvSpPr/>
              <p:nvPr/>
            </p:nvSpPr>
            <p:spPr>
              <a:xfrm>
                <a:off x="2525" y="108"/>
                <a:ext cx="256" cy="2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700" tIns="12700" rIns="12700" bIns="12700" anchor="t"/>
              <a:p>
                <a:pPr algn="just" eaLnBrk="0" hangingPunct="0"/>
                <a:r>
                  <a:rPr lang="en-US" altLang="zh-CN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L</a:t>
                </a:r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31" name="Line 28"/>
              <p:cNvSpPr/>
              <p:nvPr/>
            </p:nvSpPr>
            <p:spPr>
              <a:xfrm>
                <a:off x="3322" y="982"/>
                <a:ext cx="0" cy="321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32" name="Line 29"/>
              <p:cNvSpPr/>
              <p:nvPr/>
            </p:nvSpPr>
            <p:spPr>
              <a:xfrm>
                <a:off x="2745" y="1093"/>
                <a:ext cx="0" cy="210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33" name="Line 30"/>
              <p:cNvSpPr/>
              <p:nvPr/>
            </p:nvSpPr>
            <p:spPr>
              <a:xfrm>
                <a:off x="3298" y="985"/>
                <a:ext cx="383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34" name="Line 31"/>
              <p:cNvSpPr/>
              <p:nvPr/>
            </p:nvSpPr>
            <p:spPr>
              <a:xfrm>
                <a:off x="2736" y="1096"/>
                <a:ext cx="945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35" name="Line 32"/>
              <p:cNvSpPr/>
              <p:nvPr/>
            </p:nvSpPr>
            <p:spPr>
              <a:xfrm>
                <a:off x="3612" y="806"/>
                <a:ext cx="0" cy="186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triangle" w="sm" len="med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36" name="Line 33"/>
              <p:cNvSpPr/>
              <p:nvPr/>
            </p:nvSpPr>
            <p:spPr>
              <a:xfrm flipV="1">
                <a:off x="3612" y="1095"/>
                <a:ext cx="0" cy="187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triangle" w="sm" len="med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37" name="Line 34"/>
              <p:cNvSpPr/>
              <p:nvPr/>
            </p:nvSpPr>
            <p:spPr>
              <a:xfrm>
                <a:off x="3612" y="984"/>
                <a:ext cx="0" cy="12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38" name="Rectangle 35"/>
              <p:cNvSpPr/>
              <p:nvPr/>
            </p:nvSpPr>
            <p:spPr>
              <a:xfrm>
                <a:off x="3669" y="875"/>
                <a:ext cx="315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700" tIns="12700" rIns="12700" bIns="12700" anchor="t"/>
              <a:p>
                <a:pPr algn="just" eaLnBrk="0" hangingPunct="0"/>
                <a:r>
                  <a:rPr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Symbol" panose="05050102010706020507" pitchFamily="18" charset="2"/>
                  </a:rPr>
                  <a:t>e</a:t>
                </a:r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39" name="Rectangle 36"/>
              <p:cNvSpPr/>
              <p:nvPr/>
            </p:nvSpPr>
            <p:spPr>
              <a:xfrm>
                <a:off x="2469" y="1304"/>
                <a:ext cx="315" cy="3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700" tIns="12700" rIns="12700" bIns="12700" anchor="t"/>
              <a:p>
                <a:pPr algn="just" eaLnBrk="0" hangingPunct="0"/>
                <a:r>
                  <a:rPr lang="en-US" altLang="zh-CN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e</a:t>
                </a:r>
                <a:r>
                  <a:rPr lang="en-US" altLang="zh-CN" i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k</a:t>
                </a:r>
                <a:endParaRPr lang="en-US" altLang="zh-CN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40" name="Rectangle 37"/>
              <p:cNvSpPr/>
              <p:nvPr/>
            </p:nvSpPr>
            <p:spPr>
              <a:xfrm>
                <a:off x="2974" y="1296"/>
                <a:ext cx="530" cy="3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700" tIns="12700" rIns="12700" bIns="12700" anchor="t"/>
              <a:p>
                <a:pPr algn="just" eaLnBrk="0" hangingPunct="0"/>
                <a:r>
                  <a:rPr lang="en-US" altLang="zh-CN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e</a:t>
                </a:r>
                <a:r>
                  <a:rPr lang="en-US" altLang="zh-CN" i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k</a:t>
                </a:r>
                <a:r>
                  <a:rPr lang="en-US" altLang="zh-CN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+1</a:t>
                </a:r>
                <a:endParaRPr lang="en-US" altLang="zh-CN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41" name="Rectangle 38"/>
              <p:cNvSpPr/>
              <p:nvPr/>
            </p:nvSpPr>
            <p:spPr>
              <a:xfrm>
                <a:off x="1682" y="217"/>
                <a:ext cx="334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700" tIns="12700" rIns="12700" bIns="12700" anchor="t"/>
              <a:p>
                <a:pPr algn="just" eaLnBrk="0" hangingPunct="0"/>
                <a:r>
                  <a:rPr lang="zh-CN" altLang="en-US" sz="240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明纹</a:t>
                </a:r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2" name="Rectangle 39"/>
              <p:cNvSpPr/>
              <p:nvPr/>
            </p:nvSpPr>
            <p:spPr>
              <a:xfrm>
                <a:off x="1979" y="169"/>
                <a:ext cx="253" cy="4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700" tIns="12700" rIns="12700" bIns="12700" anchor="t"/>
              <a:p>
                <a:pPr algn="just" eaLnBrk="0" hangingPunct="0"/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暗纹</a:t>
                </a:r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3" name="Line 40"/>
              <p:cNvSpPr/>
              <p:nvPr/>
            </p:nvSpPr>
            <p:spPr>
              <a:xfrm flipV="1">
                <a:off x="2594" y="1201"/>
                <a:ext cx="152" cy="167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44" name="Line 41"/>
              <p:cNvSpPr/>
              <p:nvPr/>
            </p:nvSpPr>
            <p:spPr>
              <a:xfrm flipV="1">
                <a:off x="3087" y="1172"/>
                <a:ext cx="236" cy="196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eaLnBrk="0" hangingPunc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545" name="Text Box 42"/>
            <p:cNvSpPr txBox="1"/>
            <p:nvPr/>
          </p:nvSpPr>
          <p:spPr>
            <a:xfrm>
              <a:off x="2928" y="1165"/>
              <a:ext cx="24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3200" i="1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endPara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211" name="Text Box 43"/>
          <p:cNvSpPr txBox="1"/>
          <p:nvPr/>
        </p:nvSpPr>
        <p:spPr>
          <a:xfrm>
            <a:off x="5900738" y="1770063"/>
            <a:ext cx="16002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= </a:t>
            </a:r>
            <a:r>
              <a:rPr lang="en-US" altLang="zh-CN" i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Symbol" panose="05050102010706020507" pitchFamily="18" charset="2"/>
              </a:rPr>
              <a:t>Lsin</a:t>
            </a:r>
            <a:endParaRPr lang="en-US" altLang="zh-CN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7213" name="Object 45"/>
          <p:cNvGraphicFramePr>
            <a:graphicFrameLocks noChangeAspect="1"/>
          </p:cNvGraphicFramePr>
          <p:nvPr/>
        </p:nvGraphicFramePr>
        <p:xfrm>
          <a:off x="2292350" y="3629025"/>
          <a:ext cx="1827213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9" imgW="736600" imgH="393700" progId="Equation.DSMT4">
                  <p:embed/>
                </p:oleObj>
              </mc:Choice>
              <mc:Fallback>
                <p:oleObj name="" r:id="rId9" imgW="7366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92350" y="3629025"/>
                        <a:ext cx="1827213" cy="1095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4" name="Object 46"/>
          <p:cNvGraphicFramePr>
            <a:graphicFrameLocks noChangeAspect="1"/>
          </p:cNvGraphicFramePr>
          <p:nvPr/>
        </p:nvGraphicFramePr>
        <p:xfrm>
          <a:off x="4713288" y="3952875"/>
          <a:ext cx="223520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1" imgW="876300" imgH="177165" progId="Equation.DSMT4">
                  <p:embed/>
                </p:oleObj>
              </mc:Choice>
              <mc:Fallback>
                <p:oleObj name="" r:id="rId11" imgW="876300" imgH="17716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13288" y="3952875"/>
                        <a:ext cx="2235200" cy="509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549" name="Group 75"/>
          <p:cNvGrpSpPr/>
          <p:nvPr/>
        </p:nvGrpSpPr>
        <p:grpSpPr>
          <a:xfrm>
            <a:off x="447675" y="765175"/>
            <a:ext cx="1676400" cy="838200"/>
            <a:chOff x="384" y="2352"/>
            <a:chExt cx="1056" cy="528"/>
          </a:xfrm>
        </p:grpSpPr>
        <p:sp>
          <p:nvSpPr>
            <p:cNvPr id="21550" name="AutoShape 76"/>
            <p:cNvSpPr/>
            <p:nvPr/>
          </p:nvSpPr>
          <p:spPr>
            <a:xfrm>
              <a:off x="384" y="2352"/>
              <a:ext cx="1056" cy="528"/>
            </a:xfrm>
            <a:prstGeom prst="ellipseRibbon">
              <a:avLst>
                <a:gd name="adj1" fmla="val 25000"/>
                <a:gd name="adj2" fmla="val 50000"/>
                <a:gd name="adj3" fmla="val 12500"/>
              </a:avLst>
            </a:prstGeom>
            <a:gradFill rotWithShape="0">
              <a:gsLst>
                <a:gs pos="0">
                  <a:srgbClr val="FFF3FF"/>
                </a:gs>
                <a:gs pos="50000">
                  <a:srgbClr val="FFFFFF"/>
                </a:gs>
                <a:gs pos="100000">
                  <a:srgbClr val="FFF3FF"/>
                </a:gs>
              </a:gsLst>
              <a:lin ang="5400000" scaled="1"/>
              <a:tileRect/>
            </a:gradFill>
            <a:ln w="19050" cap="flat" cmpd="sng">
              <a:solidFill>
                <a:srgbClr val="CC00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eaLnBrk="0" hangingPunct="0"/>
              <a:endParaRPr lang="zh-CN" altLang="en-US">
                <a:solidFill>
                  <a:schemeClr val="tx1"/>
                </a:solidFill>
                <a:latin typeface="Bookman Old Style" panose="020506040505050202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51" name="Text Box 77"/>
            <p:cNvSpPr txBox="1"/>
            <p:nvPr/>
          </p:nvSpPr>
          <p:spPr>
            <a:xfrm>
              <a:off x="624" y="2496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CC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讨论</a:t>
              </a:r>
              <a:endPara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5" grpId="0"/>
      <p:bldP spid="72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Group 69"/>
          <p:cNvGrpSpPr/>
          <p:nvPr/>
        </p:nvGrpSpPr>
        <p:grpSpPr>
          <a:xfrm>
            <a:off x="539750" y="1595438"/>
            <a:ext cx="6840538" cy="969962"/>
            <a:chOff x="567" y="981"/>
            <a:chExt cx="4309" cy="611"/>
          </a:xfrm>
        </p:grpSpPr>
        <p:sp>
          <p:nvSpPr>
            <p:cNvPr id="22530" name="Text Box 63"/>
            <p:cNvSpPr txBox="1"/>
            <p:nvPr/>
          </p:nvSpPr>
          <p:spPr>
            <a:xfrm>
              <a:off x="567" y="1126"/>
              <a:ext cx="25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）             时，</a:t>
              </a: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531" name="Object 64"/>
            <p:cNvGraphicFramePr>
              <a:graphicFrameLocks noChangeAspect="1"/>
            </p:cNvGraphicFramePr>
            <p:nvPr/>
          </p:nvGraphicFramePr>
          <p:xfrm>
            <a:off x="2381" y="981"/>
            <a:ext cx="707" cy="6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1" imgW="419100" imgH="393700" progId="Equation.DSMT4">
                    <p:embed/>
                  </p:oleObj>
                </mc:Choice>
                <mc:Fallback>
                  <p:oleObj name="" r:id="rId1" imgW="419100" imgH="3937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81" y="981"/>
                          <a:ext cx="707" cy="6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32" name="Object 65"/>
            <p:cNvGraphicFramePr>
              <a:graphicFrameLocks noChangeAspect="1"/>
            </p:cNvGraphicFramePr>
            <p:nvPr/>
          </p:nvGraphicFramePr>
          <p:xfrm>
            <a:off x="1165" y="1117"/>
            <a:ext cx="626" cy="3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3" imgW="342900" imgH="177800" progId="Equation.DSMT4">
                    <p:embed/>
                  </p:oleObj>
                </mc:Choice>
                <mc:Fallback>
                  <p:oleObj name="" r:id="rId3" imgW="342900" imgH="1778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65" y="1117"/>
                          <a:ext cx="626" cy="3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33" name="Rectangle 66"/>
            <p:cNvSpPr/>
            <p:nvPr/>
          </p:nvSpPr>
          <p:spPr>
            <a:xfrm>
              <a:off x="3107" y="1138"/>
              <a:ext cx="176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棱边处为</a:t>
              </a:r>
              <a:r>
                <a:rPr lang="zh-CN" altLang="en-US">
                  <a:solidFill>
                    <a:srgbClr val="CC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暗纹。</a:t>
              </a:r>
              <a:endParaRPr lang="zh-CN" altLang="en-US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7470" name="Group 78"/>
          <p:cNvGrpSpPr/>
          <p:nvPr/>
        </p:nvGrpSpPr>
        <p:grpSpPr>
          <a:xfrm>
            <a:off x="539750" y="2697163"/>
            <a:ext cx="5905500" cy="1019175"/>
            <a:chOff x="340" y="1699"/>
            <a:chExt cx="3720" cy="642"/>
          </a:xfrm>
        </p:grpSpPr>
        <p:sp>
          <p:nvSpPr>
            <p:cNvPr id="22535" name="Text Box 71"/>
            <p:cNvSpPr txBox="1"/>
            <p:nvPr/>
          </p:nvSpPr>
          <p:spPr>
            <a:xfrm>
              <a:off x="340" y="1835"/>
              <a:ext cx="113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）            </a:t>
              </a: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536" name="Object 73"/>
            <p:cNvGraphicFramePr>
              <a:graphicFrameLocks noChangeAspect="1"/>
            </p:cNvGraphicFramePr>
            <p:nvPr/>
          </p:nvGraphicFramePr>
          <p:xfrm>
            <a:off x="975" y="1699"/>
            <a:ext cx="3085" cy="6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5" imgW="1828800" imgH="393700" progId="Equation.DSMT4">
                    <p:embed/>
                  </p:oleObj>
                </mc:Choice>
                <mc:Fallback>
                  <p:oleObj name="" r:id="rId5" imgW="1828800" imgH="393700" progId="Equation.DSMT4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75" y="1699"/>
                          <a:ext cx="3085" cy="6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7466" name="Rectangle 74"/>
          <p:cNvSpPr/>
          <p:nvPr/>
        </p:nvSpPr>
        <p:spPr>
          <a:xfrm>
            <a:off x="1476375" y="3871913"/>
            <a:ext cx="6910388" cy="1210945"/>
          </a:xfrm>
          <a:prstGeom prst="rect">
            <a:avLst/>
          </a:prstGeom>
          <a:noFill/>
          <a:ln w="38100" cap="flat" cmpd="dbl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对一定波长的单色光入射，劈尖的干涉条纹间隔仅与角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θ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有关。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46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/>
          <p:nvPr/>
        </p:nvSpPr>
        <p:spPr>
          <a:xfrm>
            <a:off x="611188" y="1704975"/>
            <a:ext cx="2286000" cy="420370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  <a:tileRect/>
          </a:gra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eaLnBrk="0" hangingPunct="0">
              <a:lnSpc>
                <a:spcPct val="120000"/>
              </a:lnSpc>
            </a:pPr>
            <a:r>
              <a:rPr lang="zh-CN" altLang="en-US">
                <a:solidFill>
                  <a:srgbClr val="07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每一条</a:t>
            </a:r>
            <a:endParaRPr lang="zh-CN" altLang="en-US">
              <a:solidFill>
                <a:srgbClr val="07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>
                <a:solidFill>
                  <a:srgbClr val="07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纹对应劈尖</a:t>
            </a:r>
            <a:endParaRPr lang="zh-CN" altLang="en-US">
              <a:solidFill>
                <a:srgbClr val="07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>
                <a:solidFill>
                  <a:srgbClr val="07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内的一个厚</a:t>
            </a:r>
            <a:endParaRPr lang="zh-CN" altLang="en-US">
              <a:solidFill>
                <a:srgbClr val="07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>
                <a:solidFill>
                  <a:srgbClr val="07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度，当此厚</a:t>
            </a:r>
            <a:endParaRPr lang="zh-CN" altLang="en-US">
              <a:solidFill>
                <a:srgbClr val="07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>
                <a:solidFill>
                  <a:srgbClr val="07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度位置改变</a:t>
            </a:r>
            <a:endParaRPr lang="zh-CN" altLang="en-US">
              <a:solidFill>
                <a:srgbClr val="07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>
                <a:solidFill>
                  <a:srgbClr val="07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时，对应的</a:t>
            </a:r>
            <a:endParaRPr lang="zh-CN" altLang="en-US">
              <a:solidFill>
                <a:srgbClr val="07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>
                <a:solidFill>
                  <a:srgbClr val="07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条纹随之移</a:t>
            </a:r>
            <a:endParaRPr lang="zh-CN" altLang="en-US">
              <a:solidFill>
                <a:srgbClr val="07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>
                <a:solidFill>
                  <a:srgbClr val="07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动。</a:t>
            </a:r>
            <a:endParaRPr lang="zh-CN" altLang="en-US">
              <a:solidFill>
                <a:srgbClr val="07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Rectangle 4"/>
          <p:cNvSpPr/>
          <p:nvPr/>
        </p:nvSpPr>
        <p:spPr>
          <a:xfrm>
            <a:off x="395288" y="914400"/>
            <a:ext cx="4800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t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>
                <a:solidFill>
                  <a:srgbClr val="07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）干涉条纹的移动</a:t>
            </a:r>
            <a:endParaRPr lang="zh-CN" altLang="en-US">
              <a:solidFill>
                <a:srgbClr val="07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" r:id="rId1" imgW="5327650" imgH="4608512"/>
        </mc:Choice>
        <mc:Fallback>
          <p:control name="" r:id="rId1" imgW="5327650" imgH="4608512">
            <p:pic>
              <p:nvPicPr>
                <p:cNvPr id="0" name="Host Control  1026"/>
                <p:cNvPicPr preferRelativeResize="0"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276600" y="1557338"/>
                  <a:ext cx="5327650" cy="4608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4871" name="对象 34870"/>
          <p:cNvGraphicFramePr/>
          <p:nvPr/>
        </p:nvGraphicFramePr>
        <p:xfrm>
          <a:off x="2456656" y="1651477"/>
          <a:ext cx="2068195" cy="1061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" imgW="596900" imgH="393700" progId="Equation.DSMT4">
                  <p:embed/>
                </p:oleObj>
              </mc:Choice>
              <mc:Fallback>
                <p:oleObj name="" r:id="rId1" imgW="596900" imgH="393700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56656" y="1651477"/>
                        <a:ext cx="2068195" cy="1061720"/>
                      </a:xfrm>
                      <a:prstGeom prst="rect">
                        <a:avLst/>
                      </a:prstGeom>
                      <a:noFill/>
                      <a:ln w="1270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72" name="文本框 34871"/>
          <p:cNvSpPr txBox="1"/>
          <p:nvPr/>
        </p:nvSpPr>
        <p:spPr>
          <a:xfrm>
            <a:off x="684213" y="1877695"/>
            <a:ext cx="15287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依据公式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4873" name="文本框 34872"/>
          <p:cNvSpPr txBox="1"/>
          <p:nvPr/>
        </p:nvSpPr>
        <p:spPr>
          <a:xfrm>
            <a:off x="764858" y="3019743"/>
            <a:ext cx="6210300" cy="161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buClr>
                <a:schemeClr val="bg1"/>
              </a:buClr>
              <a:buChar char="•"/>
            </a:pPr>
            <a:r>
              <a:rPr lang="zh-CN" altLang="en-US" sz="2400" dirty="0">
                <a:latin typeface="Times New Roman" panose="02020603050405020304" pitchFamily="18" charset="0"/>
              </a:rPr>
              <a:t>测波长：已知</a:t>
            </a:r>
            <a:r>
              <a:rPr lang="en-US" altLang="zh-CN" sz="2400" i="1">
                <a:latin typeface="Times New Roman" panose="02020603050405020304" pitchFamily="18" charset="0"/>
              </a:rPr>
              <a:t>θ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 i="1">
                <a:latin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</a:rPr>
              <a:t>，测 </a:t>
            </a:r>
            <a:r>
              <a:rPr lang="en-US" altLang="zh-CN" sz="2400">
                <a:latin typeface="Times New Roman" panose="02020603050405020304" pitchFamily="18" charset="0"/>
              </a:rPr>
              <a:t>Δ</a:t>
            </a:r>
            <a:r>
              <a:rPr lang="en-US" altLang="zh-CN" sz="2400" i="1">
                <a:latin typeface="Times New Roman" panose="02020603050405020304" pitchFamily="18" charset="0"/>
              </a:rPr>
              <a:t>l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可得</a:t>
            </a:r>
            <a:r>
              <a:rPr lang="en-US" altLang="zh-CN" sz="24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</a:t>
            </a:r>
            <a:endParaRPr lang="en-US" altLang="zh-CN" sz="2400" i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algn="just">
              <a:buClr>
                <a:schemeClr val="bg1"/>
              </a:buClr>
              <a:buChar char="•"/>
            </a:pPr>
            <a:r>
              <a:rPr lang="zh-CN" altLang="en-US" sz="2400" dirty="0">
                <a:latin typeface="Times New Roman" panose="02020603050405020304" pitchFamily="18" charset="0"/>
              </a:rPr>
              <a:t>测折射率：已知</a:t>
            </a:r>
            <a:r>
              <a:rPr lang="en-US" altLang="zh-CN" sz="2400" i="1">
                <a:latin typeface="Times New Roman" panose="02020603050405020304" pitchFamily="18" charset="0"/>
              </a:rPr>
              <a:t>θ</a:t>
            </a:r>
            <a:r>
              <a:rPr lang="zh-CN" altLang="en-US" sz="2400" dirty="0">
                <a:latin typeface="Times New Roman" panose="02020603050405020304" pitchFamily="18" charset="0"/>
              </a:rPr>
              <a:t>、 </a:t>
            </a:r>
            <a:r>
              <a:rPr lang="en-US" altLang="zh-CN" sz="24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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，测</a:t>
            </a:r>
            <a:r>
              <a:rPr lang="en-US" altLang="zh-CN">
                <a:latin typeface="Times New Roman" panose="02020603050405020304" pitchFamily="18" charset="0"/>
              </a:rPr>
              <a:t>Δ</a:t>
            </a:r>
            <a:r>
              <a:rPr lang="en-US" altLang="zh-CN" i="1">
                <a:latin typeface="Times New Roman" panose="02020603050405020304" pitchFamily="18" charset="0"/>
              </a:rPr>
              <a:t>l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可得 </a:t>
            </a:r>
            <a:r>
              <a:rPr lang="en-US" altLang="zh-CN" sz="2400" i="1">
                <a:latin typeface="Times New Roman" panose="02020603050405020304" pitchFamily="18" charset="0"/>
              </a:rPr>
              <a:t>n</a:t>
            </a:r>
            <a:endParaRPr lang="en-US" altLang="zh-CN" sz="2400" i="1">
              <a:latin typeface="Times New Roman" panose="02020603050405020304" pitchFamily="18" charset="0"/>
            </a:endParaRPr>
          </a:p>
          <a:p>
            <a:pPr algn="just">
              <a:buClr>
                <a:schemeClr val="bg1"/>
              </a:buClr>
              <a:buChar char="•"/>
            </a:pPr>
            <a:r>
              <a:rPr lang="zh-CN" altLang="en-US" sz="2400" dirty="0">
                <a:latin typeface="Times New Roman" panose="02020603050405020304" pitchFamily="18" charset="0"/>
              </a:rPr>
              <a:t>测细小直径、厚度、微小变化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algn="just">
              <a:buClr>
                <a:schemeClr val="bg1"/>
              </a:buClr>
              <a:buChar char="•"/>
            </a:pPr>
            <a:r>
              <a:rPr lang="zh-CN" altLang="en-US" sz="2400" dirty="0">
                <a:latin typeface="Times New Roman" panose="02020603050405020304" pitchFamily="18" charset="0"/>
              </a:rPr>
              <a:t>测表面不平度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34905" name="组合 34904"/>
          <p:cNvGrpSpPr/>
          <p:nvPr/>
        </p:nvGrpSpPr>
        <p:grpSpPr>
          <a:xfrm>
            <a:off x="1036955" y="4949190"/>
            <a:ext cx="1600200" cy="609600"/>
            <a:chOff x="192" y="2522"/>
            <a:chExt cx="1008" cy="384"/>
          </a:xfrm>
        </p:grpSpPr>
        <p:sp>
          <p:nvSpPr>
            <p:cNvPr id="34906" name="矩形 34905"/>
            <p:cNvSpPr/>
            <p:nvPr/>
          </p:nvSpPr>
          <p:spPr>
            <a:xfrm>
              <a:off x="216" y="2754"/>
              <a:ext cx="944" cy="152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4907" name="组合 34906"/>
            <p:cNvGrpSpPr/>
            <p:nvPr/>
          </p:nvGrpSpPr>
          <p:grpSpPr>
            <a:xfrm>
              <a:off x="192" y="2522"/>
              <a:ext cx="960" cy="216"/>
              <a:chOff x="2627" y="13811"/>
              <a:chExt cx="2401" cy="541"/>
            </a:xfrm>
          </p:grpSpPr>
          <p:sp>
            <p:nvSpPr>
              <p:cNvPr id="34908" name="直接连接符 34907"/>
              <p:cNvSpPr/>
              <p:nvPr/>
            </p:nvSpPr>
            <p:spPr>
              <a:xfrm flipV="1">
                <a:off x="2707" y="14091"/>
                <a:ext cx="2321" cy="261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sm"/>
                <a:tailEnd type="none" w="med" len="sm"/>
              </a:ln>
            </p:spPr>
          </p:sp>
          <p:sp>
            <p:nvSpPr>
              <p:cNvPr id="34909" name="直接连接符 34908"/>
              <p:cNvSpPr/>
              <p:nvPr/>
            </p:nvSpPr>
            <p:spPr>
              <a:xfrm flipV="1">
                <a:off x="2627" y="13811"/>
                <a:ext cx="2321" cy="261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sm"/>
                <a:tailEnd type="none" w="med" len="sm"/>
              </a:ln>
            </p:spPr>
          </p:sp>
          <p:sp>
            <p:nvSpPr>
              <p:cNvPr id="34910" name="直接连接符 34909"/>
              <p:cNvSpPr/>
              <p:nvPr/>
            </p:nvSpPr>
            <p:spPr>
              <a:xfrm>
                <a:off x="4987" y="13811"/>
                <a:ext cx="21" cy="281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sm"/>
                <a:tailEnd type="none" w="med" len="sm"/>
              </a:ln>
            </p:spPr>
          </p:sp>
          <p:sp>
            <p:nvSpPr>
              <p:cNvPr id="34911" name="直接连接符 34910"/>
              <p:cNvSpPr/>
              <p:nvPr/>
            </p:nvSpPr>
            <p:spPr>
              <a:xfrm>
                <a:off x="2667" y="14070"/>
                <a:ext cx="41" cy="281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sm"/>
                <a:tailEnd type="none" w="med" len="sm"/>
              </a:ln>
            </p:spPr>
          </p:sp>
        </p:grpSp>
        <p:sp>
          <p:nvSpPr>
            <p:cNvPr id="34912" name="直接连接符 34911"/>
            <p:cNvSpPr/>
            <p:nvPr/>
          </p:nvSpPr>
          <p:spPr>
            <a:xfrm flipH="1">
              <a:off x="952" y="2794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13" name="直接连接符 34912"/>
            <p:cNvSpPr/>
            <p:nvPr/>
          </p:nvSpPr>
          <p:spPr>
            <a:xfrm flipH="1">
              <a:off x="1008" y="2826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14" name="直接连接符 34913"/>
            <p:cNvSpPr/>
            <p:nvPr/>
          </p:nvSpPr>
          <p:spPr>
            <a:xfrm flipH="1">
              <a:off x="960" y="2786"/>
              <a:ext cx="80" cy="8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15" name="直接连接符 34914"/>
            <p:cNvSpPr/>
            <p:nvPr/>
          </p:nvSpPr>
          <p:spPr>
            <a:xfrm flipH="1">
              <a:off x="320" y="2802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16" name="直接连接符 34915"/>
            <p:cNvSpPr/>
            <p:nvPr/>
          </p:nvSpPr>
          <p:spPr>
            <a:xfrm flipH="1">
              <a:off x="376" y="2834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17" name="直接连接符 34916"/>
            <p:cNvSpPr/>
            <p:nvPr/>
          </p:nvSpPr>
          <p:spPr>
            <a:xfrm flipH="1">
              <a:off x="328" y="2794"/>
              <a:ext cx="80" cy="8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18" name="直接连接符 34917"/>
            <p:cNvSpPr/>
            <p:nvPr/>
          </p:nvSpPr>
          <p:spPr>
            <a:xfrm flipH="1">
              <a:off x="632" y="2802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19" name="直接连接符 34918"/>
            <p:cNvSpPr/>
            <p:nvPr/>
          </p:nvSpPr>
          <p:spPr>
            <a:xfrm flipH="1">
              <a:off x="688" y="2834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0" name="直接连接符 34919"/>
            <p:cNvSpPr/>
            <p:nvPr/>
          </p:nvSpPr>
          <p:spPr>
            <a:xfrm flipH="1">
              <a:off x="640" y="2794"/>
              <a:ext cx="80" cy="8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1" name="直接连接符 34920"/>
            <p:cNvSpPr/>
            <p:nvPr/>
          </p:nvSpPr>
          <p:spPr>
            <a:xfrm flipH="1">
              <a:off x="320" y="2626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2" name="直接连接符 34921"/>
            <p:cNvSpPr/>
            <p:nvPr/>
          </p:nvSpPr>
          <p:spPr>
            <a:xfrm flipH="1">
              <a:off x="376" y="2658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3" name="直接连接符 34922"/>
            <p:cNvSpPr/>
            <p:nvPr/>
          </p:nvSpPr>
          <p:spPr>
            <a:xfrm flipH="1">
              <a:off x="328" y="2618"/>
              <a:ext cx="80" cy="8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4" name="直接连接符 34923"/>
            <p:cNvSpPr/>
            <p:nvPr/>
          </p:nvSpPr>
          <p:spPr>
            <a:xfrm flipH="1">
              <a:off x="616" y="2602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5" name="直接连接符 34924"/>
            <p:cNvSpPr/>
            <p:nvPr/>
          </p:nvSpPr>
          <p:spPr>
            <a:xfrm flipH="1">
              <a:off x="672" y="2634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6" name="直接连接符 34925"/>
            <p:cNvSpPr/>
            <p:nvPr/>
          </p:nvSpPr>
          <p:spPr>
            <a:xfrm flipH="1">
              <a:off x="624" y="2594"/>
              <a:ext cx="80" cy="8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7" name="直接连接符 34926"/>
            <p:cNvSpPr/>
            <p:nvPr/>
          </p:nvSpPr>
          <p:spPr>
            <a:xfrm flipH="1">
              <a:off x="936" y="2570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8" name="直接连接符 34927"/>
            <p:cNvSpPr/>
            <p:nvPr/>
          </p:nvSpPr>
          <p:spPr>
            <a:xfrm flipH="1">
              <a:off x="992" y="2602"/>
              <a:ext cx="32" cy="32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29" name="直接连接符 34928"/>
            <p:cNvSpPr/>
            <p:nvPr/>
          </p:nvSpPr>
          <p:spPr>
            <a:xfrm flipH="1">
              <a:off x="944" y="2562"/>
              <a:ext cx="80" cy="80"/>
            </a:xfrm>
            <a:prstGeom prst="line">
              <a:avLst/>
            </a:prstGeom>
            <a:ln w="12700" cap="flat" cmpd="sng">
              <a:solidFill>
                <a:srgbClr val="80008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30" name="椭圆 34929"/>
            <p:cNvSpPr/>
            <p:nvPr/>
          </p:nvSpPr>
          <p:spPr>
            <a:xfrm>
              <a:off x="1096" y="2645"/>
              <a:ext cx="104" cy="104"/>
            </a:xfrm>
            <a:prstGeom prst="ellipse">
              <a:avLst/>
            </a:prstGeom>
            <a:solidFill>
              <a:srgbClr val="FFFF00"/>
            </a:solidFill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4932" name="组合 34931"/>
          <p:cNvGrpSpPr/>
          <p:nvPr/>
        </p:nvGrpSpPr>
        <p:grpSpPr>
          <a:xfrm>
            <a:off x="2863533" y="4668520"/>
            <a:ext cx="3057525" cy="1277938"/>
            <a:chOff x="2496" y="3240"/>
            <a:chExt cx="2124" cy="888"/>
          </a:xfrm>
        </p:grpSpPr>
        <p:sp>
          <p:nvSpPr>
            <p:cNvPr id="34933" name="直接连接符 34932"/>
            <p:cNvSpPr/>
            <p:nvPr/>
          </p:nvSpPr>
          <p:spPr>
            <a:xfrm flipV="1">
              <a:off x="4043" y="3755"/>
              <a:ext cx="156" cy="24"/>
            </a:xfrm>
            <a:prstGeom prst="line">
              <a:avLst/>
            </a:prstGeom>
            <a:ln w="28575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34" name="直接连接符 34933"/>
            <p:cNvSpPr/>
            <p:nvPr/>
          </p:nvSpPr>
          <p:spPr>
            <a:xfrm flipH="1">
              <a:off x="4322" y="3609"/>
              <a:ext cx="6" cy="128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35" name="直接连接符 34934"/>
            <p:cNvSpPr/>
            <p:nvPr/>
          </p:nvSpPr>
          <p:spPr>
            <a:xfrm>
              <a:off x="3866" y="3440"/>
              <a:ext cx="444" cy="16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36" name="直接连接符 34935"/>
            <p:cNvSpPr/>
            <p:nvPr/>
          </p:nvSpPr>
          <p:spPr>
            <a:xfrm>
              <a:off x="2824" y="3627"/>
              <a:ext cx="0" cy="24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37" name="直接连接符 34936"/>
            <p:cNvSpPr/>
            <p:nvPr/>
          </p:nvSpPr>
          <p:spPr>
            <a:xfrm>
              <a:off x="3280" y="3761"/>
              <a:ext cx="0" cy="233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38" name="直接连接符 34937"/>
            <p:cNvSpPr/>
            <p:nvPr/>
          </p:nvSpPr>
          <p:spPr>
            <a:xfrm>
              <a:off x="2824" y="3625"/>
              <a:ext cx="456" cy="145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39" name="直接连接符 34938"/>
            <p:cNvSpPr/>
            <p:nvPr/>
          </p:nvSpPr>
          <p:spPr>
            <a:xfrm>
              <a:off x="2824" y="3745"/>
              <a:ext cx="456" cy="14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0" name="直接连接符 34939"/>
            <p:cNvSpPr/>
            <p:nvPr/>
          </p:nvSpPr>
          <p:spPr>
            <a:xfrm>
              <a:off x="2824" y="3857"/>
              <a:ext cx="456" cy="14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1" name="直接连接符 34940"/>
            <p:cNvSpPr/>
            <p:nvPr/>
          </p:nvSpPr>
          <p:spPr>
            <a:xfrm>
              <a:off x="3274" y="3880"/>
              <a:ext cx="1078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2" name="直接连接符 34941"/>
            <p:cNvSpPr/>
            <p:nvPr/>
          </p:nvSpPr>
          <p:spPr>
            <a:xfrm>
              <a:off x="3272" y="4000"/>
              <a:ext cx="109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3" name="直接连接符 34942"/>
            <p:cNvSpPr/>
            <p:nvPr/>
          </p:nvSpPr>
          <p:spPr>
            <a:xfrm flipH="1">
              <a:off x="4352" y="3880"/>
              <a:ext cx="6" cy="12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4" name="直接连接符 34943"/>
            <p:cNvSpPr/>
            <p:nvPr/>
          </p:nvSpPr>
          <p:spPr>
            <a:xfrm flipV="1">
              <a:off x="2832" y="3442"/>
              <a:ext cx="1042" cy="19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5" name="直接连接符 34944"/>
            <p:cNvSpPr/>
            <p:nvPr/>
          </p:nvSpPr>
          <p:spPr>
            <a:xfrm flipV="1">
              <a:off x="3274" y="3608"/>
              <a:ext cx="1054" cy="15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6" name="直接连接符 34945"/>
            <p:cNvSpPr/>
            <p:nvPr/>
          </p:nvSpPr>
          <p:spPr>
            <a:xfrm>
              <a:off x="3016" y="3592"/>
              <a:ext cx="160" cy="4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7" name="直接连接符 34946"/>
            <p:cNvSpPr/>
            <p:nvPr/>
          </p:nvSpPr>
          <p:spPr>
            <a:xfrm>
              <a:off x="3254" y="3686"/>
              <a:ext cx="160" cy="4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8" name="直接连接符 34947"/>
            <p:cNvSpPr/>
            <p:nvPr/>
          </p:nvSpPr>
          <p:spPr>
            <a:xfrm flipV="1">
              <a:off x="3168" y="3632"/>
              <a:ext cx="96" cy="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49" name="直接连接符 34948"/>
            <p:cNvSpPr/>
            <p:nvPr/>
          </p:nvSpPr>
          <p:spPr>
            <a:xfrm flipH="1">
              <a:off x="3248" y="3639"/>
              <a:ext cx="8" cy="49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50" name="直接连接符 34949"/>
            <p:cNvSpPr/>
            <p:nvPr/>
          </p:nvSpPr>
          <p:spPr>
            <a:xfrm>
              <a:off x="3392" y="3536"/>
              <a:ext cx="160" cy="4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51" name="直接连接符 34950"/>
            <p:cNvSpPr/>
            <p:nvPr/>
          </p:nvSpPr>
          <p:spPr>
            <a:xfrm>
              <a:off x="3624" y="3624"/>
              <a:ext cx="160" cy="66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52" name="直接连接符 34951"/>
            <p:cNvSpPr/>
            <p:nvPr/>
          </p:nvSpPr>
          <p:spPr>
            <a:xfrm flipV="1">
              <a:off x="3544" y="3576"/>
              <a:ext cx="96" cy="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53" name="直接连接符 34952"/>
            <p:cNvSpPr/>
            <p:nvPr/>
          </p:nvSpPr>
          <p:spPr>
            <a:xfrm flipH="1">
              <a:off x="3624" y="3583"/>
              <a:ext cx="8" cy="49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54" name="矩形 34953"/>
            <p:cNvSpPr/>
            <p:nvPr/>
          </p:nvSpPr>
          <p:spPr>
            <a:xfrm>
              <a:off x="2496" y="3311"/>
              <a:ext cx="1186" cy="289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2700" tIns="12700" rIns="12700" bIns="12700"/>
            <a:p>
              <a:pPr algn="just">
                <a:buClr>
                  <a:schemeClr val="bg1"/>
                </a:buClr>
              </a:pPr>
              <a:r>
                <a:rPr lang="zh-CN" altLang="en-US" sz="2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等厚条纹</a:t>
              </a:r>
              <a:endParaRPr lang="zh-CN" altLang="en-US" sz="20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34955" name="文本框 34954"/>
            <p:cNvSpPr txBox="1"/>
            <p:nvPr/>
          </p:nvSpPr>
          <p:spPr>
            <a:xfrm>
              <a:off x="3311" y="4014"/>
              <a:ext cx="1009" cy="114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>
                <a:buClr>
                  <a:schemeClr val="bg1"/>
                </a:buClr>
              </a:pPr>
              <a:r>
                <a:rPr lang="zh-CN" altLang="en-US" sz="2000" dirty="0">
                  <a:latin typeface="Times New Roman" panose="02020603050405020304" pitchFamily="18" charset="0"/>
                </a:rPr>
                <a:t>待测工件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  <p:sp>
          <p:nvSpPr>
            <p:cNvPr id="34956" name="直接连接符 34955"/>
            <p:cNvSpPr/>
            <p:nvPr/>
          </p:nvSpPr>
          <p:spPr>
            <a:xfrm flipV="1">
              <a:off x="3623" y="3954"/>
              <a:ext cx="96" cy="96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57" name="文本框 34956"/>
            <p:cNvSpPr txBox="1"/>
            <p:nvPr/>
          </p:nvSpPr>
          <p:spPr>
            <a:xfrm>
              <a:off x="3989" y="3240"/>
              <a:ext cx="631" cy="22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>
                <a:buClr>
                  <a:schemeClr val="bg1"/>
                </a:buClr>
              </a:pPr>
              <a:r>
                <a:rPr lang="zh-CN" altLang="en-US" sz="2000" dirty="0">
                  <a:latin typeface="Times New Roman" panose="02020603050405020304" pitchFamily="18" charset="0"/>
                </a:rPr>
                <a:t>平晶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  <p:sp>
          <p:nvSpPr>
            <p:cNvPr id="34958" name="直接连接符 34957"/>
            <p:cNvSpPr/>
            <p:nvPr/>
          </p:nvSpPr>
          <p:spPr>
            <a:xfrm flipH="1" flipV="1">
              <a:off x="4001" y="3778"/>
              <a:ext cx="186" cy="78"/>
            </a:xfrm>
            <a:prstGeom prst="line">
              <a:avLst/>
            </a:prstGeom>
            <a:ln w="57150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59" name="直接连接符 34958"/>
            <p:cNvSpPr/>
            <p:nvPr/>
          </p:nvSpPr>
          <p:spPr>
            <a:xfrm>
              <a:off x="4055" y="3772"/>
              <a:ext cx="96" cy="4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60" name="直接连接符 34959"/>
            <p:cNvSpPr/>
            <p:nvPr/>
          </p:nvSpPr>
          <p:spPr>
            <a:xfrm>
              <a:off x="4055" y="3772"/>
              <a:ext cx="96" cy="42"/>
            </a:xfrm>
            <a:prstGeom prst="line">
              <a:avLst/>
            </a:prstGeom>
            <a:ln w="57150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61" name="直接连接符 34960"/>
            <p:cNvSpPr/>
            <p:nvPr/>
          </p:nvSpPr>
          <p:spPr>
            <a:xfrm>
              <a:off x="4115" y="3760"/>
              <a:ext cx="48" cy="30"/>
            </a:xfrm>
            <a:prstGeom prst="line">
              <a:avLst/>
            </a:prstGeom>
            <a:ln w="76200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62" name="直接连接符 34961"/>
            <p:cNvSpPr/>
            <p:nvPr/>
          </p:nvSpPr>
          <p:spPr>
            <a:xfrm flipV="1">
              <a:off x="3280" y="3728"/>
              <a:ext cx="1048" cy="144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63" name="流程图: 联系 34962"/>
            <p:cNvSpPr/>
            <p:nvPr/>
          </p:nvSpPr>
          <p:spPr>
            <a:xfrm>
              <a:off x="4157" y="3762"/>
              <a:ext cx="108" cy="114"/>
            </a:xfrm>
            <a:prstGeom prst="flowChartConnector">
              <a:avLst/>
            </a:prstGeom>
            <a:solidFill>
              <a:srgbClr val="FFCC00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964" name="直接连接符 34963"/>
            <p:cNvSpPr/>
            <p:nvPr/>
          </p:nvSpPr>
          <p:spPr>
            <a:xfrm>
              <a:off x="3977" y="3784"/>
              <a:ext cx="204" cy="84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65" name="直接连接符 34964"/>
            <p:cNvSpPr/>
            <p:nvPr/>
          </p:nvSpPr>
          <p:spPr>
            <a:xfrm>
              <a:off x="4265" y="3832"/>
              <a:ext cx="90" cy="4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66" name="直接连接符 34965"/>
            <p:cNvSpPr/>
            <p:nvPr/>
          </p:nvSpPr>
          <p:spPr>
            <a:xfrm>
              <a:off x="3224" y="3566"/>
              <a:ext cx="160" cy="4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67" name="直接连接符 34966"/>
            <p:cNvSpPr/>
            <p:nvPr/>
          </p:nvSpPr>
          <p:spPr>
            <a:xfrm>
              <a:off x="3456" y="3654"/>
              <a:ext cx="160" cy="66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68" name="直接连接符 34967"/>
            <p:cNvSpPr/>
            <p:nvPr/>
          </p:nvSpPr>
          <p:spPr>
            <a:xfrm flipV="1">
              <a:off x="3376" y="3606"/>
              <a:ext cx="96" cy="8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sp>
          <p:nvSpPr>
            <p:cNvPr id="34969" name="直接连接符 34968"/>
            <p:cNvSpPr/>
            <p:nvPr/>
          </p:nvSpPr>
          <p:spPr>
            <a:xfrm flipH="1">
              <a:off x="3456" y="3613"/>
              <a:ext cx="8" cy="49"/>
            </a:xfrm>
            <a:prstGeom prst="line">
              <a:avLst/>
            </a:prstGeom>
            <a:ln w="25400" cap="flat" cmpd="sng">
              <a:solidFill>
                <a:srgbClr val="0000FF"/>
              </a:solidFill>
              <a:prstDash val="solid"/>
              <a:headEnd type="none" w="med" len="sm"/>
              <a:tailEnd type="none" w="med" len="sm"/>
            </a:ln>
          </p:spPr>
        </p:sp>
        <p:grpSp>
          <p:nvGrpSpPr>
            <p:cNvPr id="34970" name="组合 34969"/>
            <p:cNvGrpSpPr/>
            <p:nvPr/>
          </p:nvGrpSpPr>
          <p:grpSpPr>
            <a:xfrm>
              <a:off x="3554" y="3500"/>
              <a:ext cx="392" cy="154"/>
              <a:chOff x="3847" y="2439"/>
              <a:chExt cx="981" cy="386"/>
            </a:xfrm>
          </p:grpSpPr>
          <p:sp>
            <p:nvSpPr>
              <p:cNvPr id="34971" name="直接连接符 34970"/>
              <p:cNvSpPr/>
              <p:nvPr/>
            </p:nvSpPr>
            <p:spPr>
              <a:xfrm>
                <a:off x="3847" y="2439"/>
                <a:ext cx="401" cy="121"/>
              </a:xfrm>
              <a:prstGeom prst="line">
                <a:avLst/>
              </a:prstGeom>
              <a:ln w="25400" cap="flat" cmpd="sng">
                <a:solidFill>
                  <a:srgbClr val="0000FF"/>
                </a:solidFill>
                <a:prstDash val="solid"/>
                <a:headEnd type="none" w="med" len="sm"/>
                <a:tailEnd type="none" w="med" len="sm"/>
              </a:ln>
            </p:spPr>
          </p:sp>
          <p:sp>
            <p:nvSpPr>
              <p:cNvPr id="34972" name="直接连接符 34971"/>
              <p:cNvSpPr/>
              <p:nvPr/>
            </p:nvSpPr>
            <p:spPr>
              <a:xfrm>
                <a:off x="4427" y="2659"/>
                <a:ext cx="401" cy="166"/>
              </a:xfrm>
              <a:prstGeom prst="line">
                <a:avLst/>
              </a:prstGeom>
              <a:ln w="25400" cap="flat" cmpd="sng">
                <a:solidFill>
                  <a:srgbClr val="0000FF"/>
                </a:solidFill>
                <a:prstDash val="solid"/>
                <a:headEnd type="none" w="med" len="sm"/>
                <a:tailEnd type="none" w="med" len="sm"/>
              </a:ln>
            </p:spPr>
          </p:sp>
          <p:sp>
            <p:nvSpPr>
              <p:cNvPr id="34973" name="直接连接符 34972"/>
              <p:cNvSpPr/>
              <p:nvPr/>
            </p:nvSpPr>
            <p:spPr>
              <a:xfrm flipV="1">
                <a:off x="4227" y="2539"/>
                <a:ext cx="241" cy="21"/>
              </a:xfrm>
              <a:prstGeom prst="line">
                <a:avLst/>
              </a:prstGeom>
              <a:ln w="25400" cap="flat" cmpd="sng">
                <a:solidFill>
                  <a:srgbClr val="0000FF"/>
                </a:solidFill>
                <a:prstDash val="solid"/>
                <a:headEnd type="none" w="med" len="sm"/>
                <a:tailEnd type="none" w="med" len="sm"/>
              </a:ln>
            </p:spPr>
          </p:sp>
          <p:sp>
            <p:nvSpPr>
              <p:cNvPr id="34974" name="直接连接符 34973"/>
              <p:cNvSpPr/>
              <p:nvPr/>
            </p:nvSpPr>
            <p:spPr>
              <a:xfrm flipH="1">
                <a:off x="4427" y="2558"/>
                <a:ext cx="21" cy="121"/>
              </a:xfrm>
              <a:prstGeom prst="line">
                <a:avLst/>
              </a:prstGeom>
              <a:ln w="25400" cap="flat" cmpd="sng">
                <a:solidFill>
                  <a:srgbClr val="0000FF"/>
                </a:solidFill>
                <a:prstDash val="solid"/>
                <a:headEnd type="none" w="med" len="sm"/>
                <a:tailEnd type="none" w="med" len="sm"/>
              </a:ln>
            </p:spPr>
          </p:sp>
        </p:grpSp>
        <p:sp>
          <p:nvSpPr>
            <p:cNvPr id="34975" name="直接连接符 34974"/>
            <p:cNvSpPr/>
            <p:nvPr/>
          </p:nvSpPr>
          <p:spPr>
            <a:xfrm flipH="1">
              <a:off x="3995" y="3437"/>
              <a:ext cx="66" cy="12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4976" name="组合 34975"/>
          <p:cNvGrpSpPr/>
          <p:nvPr/>
        </p:nvGrpSpPr>
        <p:grpSpPr>
          <a:xfrm>
            <a:off x="5920740" y="4002088"/>
            <a:ext cx="2281238" cy="2532062"/>
            <a:chOff x="4224" y="1806"/>
            <a:chExt cx="1584" cy="1758"/>
          </a:xfrm>
        </p:grpSpPr>
        <p:sp>
          <p:nvSpPr>
            <p:cNvPr id="34977" name="文本框 34976"/>
            <p:cNvSpPr txBox="1"/>
            <p:nvPr/>
          </p:nvSpPr>
          <p:spPr>
            <a:xfrm>
              <a:off x="4524" y="2106"/>
              <a:ext cx="1056" cy="132"/>
            </a:xfrm>
            <a:prstGeom prst="rect">
              <a:avLst/>
            </a:prstGeom>
            <a:solidFill>
              <a:srgbClr val="00FFFF"/>
            </a:solidFill>
            <a:ln w="190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>
                <a:buClr>
                  <a:schemeClr val="bg1"/>
                </a:buClr>
              </a:pPr>
              <a:endParaRPr sz="20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34978" name="文本框 34977"/>
            <p:cNvSpPr txBox="1"/>
            <p:nvPr/>
          </p:nvSpPr>
          <p:spPr>
            <a:xfrm>
              <a:off x="4458" y="3096"/>
              <a:ext cx="1200" cy="62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>
                <a:buClr>
                  <a:schemeClr val="bg1"/>
                </a:buClr>
              </a:pPr>
              <a:endParaRPr sz="20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34979" name="文本框 34978"/>
            <p:cNvSpPr txBox="1"/>
            <p:nvPr/>
          </p:nvSpPr>
          <p:spPr>
            <a:xfrm>
              <a:off x="4620" y="2238"/>
              <a:ext cx="90" cy="852"/>
            </a:xfrm>
            <a:prstGeom prst="rect">
              <a:avLst/>
            </a:prstGeom>
            <a:solidFill>
              <a:srgbClr val="FF99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>
                <a:buClr>
                  <a:schemeClr val="bg1"/>
                </a:buClr>
              </a:pPr>
              <a:endParaRPr sz="20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34980" name="文本框 34979"/>
            <p:cNvSpPr txBox="1"/>
            <p:nvPr/>
          </p:nvSpPr>
          <p:spPr>
            <a:xfrm>
              <a:off x="5400" y="2238"/>
              <a:ext cx="90" cy="852"/>
            </a:xfrm>
            <a:prstGeom prst="rect">
              <a:avLst/>
            </a:prstGeom>
            <a:solidFill>
              <a:srgbClr val="FF99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>
                <a:buClr>
                  <a:schemeClr val="bg1"/>
                </a:buClr>
              </a:pPr>
              <a:endParaRPr sz="2000" b="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4981" name="组合 34980"/>
            <p:cNvGrpSpPr/>
            <p:nvPr/>
          </p:nvGrpSpPr>
          <p:grpSpPr>
            <a:xfrm>
              <a:off x="4890" y="2322"/>
              <a:ext cx="342" cy="774"/>
              <a:chOff x="7215" y="13123"/>
              <a:chExt cx="855" cy="1935"/>
            </a:xfrm>
          </p:grpSpPr>
          <p:sp>
            <p:nvSpPr>
              <p:cNvPr id="34982" name="直接连接符 34981"/>
              <p:cNvSpPr/>
              <p:nvPr/>
            </p:nvSpPr>
            <p:spPr>
              <a:xfrm>
                <a:off x="7215" y="13123"/>
                <a:ext cx="0" cy="192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83" name="直接连接符 34982"/>
              <p:cNvSpPr/>
              <p:nvPr/>
            </p:nvSpPr>
            <p:spPr>
              <a:xfrm>
                <a:off x="8055" y="13288"/>
                <a:ext cx="0" cy="177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84" name="直接连接符 34983"/>
              <p:cNvSpPr/>
              <p:nvPr/>
            </p:nvSpPr>
            <p:spPr>
              <a:xfrm>
                <a:off x="7215" y="13123"/>
                <a:ext cx="855" cy="15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4985" name="组合 34984"/>
            <p:cNvGrpSpPr/>
            <p:nvPr/>
          </p:nvGrpSpPr>
          <p:grpSpPr>
            <a:xfrm>
              <a:off x="4590" y="2124"/>
              <a:ext cx="918" cy="90"/>
              <a:chOff x="6465" y="1665"/>
              <a:chExt cx="2295" cy="225"/>
            </a:xfrm>
          </p:grpSpPr>
          <p:grpSp>
            <p:nvGrpSpPr>
              <p:cNvPr id="34986" name="组合 34985"/>
              <p:cNvGrpSpPr/>
              <p:nvPr/>
            </p:nvGrpSpPr>
            <p:grpSpPr>
              <a:xfrm>
                <a:off x="6465" y="1665"/>
                <a:ext cx="255" cy="225"/>
                <a:chOff x="6465" y="1665"/>
                <a:chExt cx="255" cy="225"/>
              </a:xfrm>
            </p:grpSpPr>
            <p:sp>
              <p:nvSpPr>
                <p:cNvPr id="34987" name="直接连接符 34986"/>
                <p:cNvSpPr/>
                <p:nvPr/>
              </p:nvSpPr>
              <p:spPr>
                <a:xfrm flipV="1">
                  <a:off x="6480" y="1665"/>
                  <a:ext cx="225" cy="22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988" name="直接连接符 34987"/>
                <p:cNvSpPr/>
                <p:nvPr/>
              </p:nvSpPr>
              <p:spPr>
                <a:xfrm flipV="1">
                  <a:off x="6465" y="169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989" name="直接连接符 34988"/>
                <p:cNvSpPr/>
                <p:nvPr/>
              </p:nvSpPr>
              <p:spPr>
                <a:xfrm flipV="1">
                  <a:off x="6615" y="175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4990" name="组合 34989"/>
              <p:cNvGrpSpPr/>
              <p:nvPr/>
            </p:nvGrpSpPr>
            <p:grpSpPr>
              <a:xfrm>
                <a:off x="6990" y="1665"/>
                <a:ext cx="255" cy="225"/>
                <a:chOff x="6465" y="1665"/>
                <a:chExt cx="255" cy="225"/>
              </a:xfrm>
            </p:grpSpPr>
            <p:sp>
              <p:nvSpPr>
                <p:cNvPr id="34991" name="直接连接符 34990"/>
                <p:cNvSpPr/>
                <p:nvPr/>
              </p:nvSpPr>
              <p:spPr>
                <a:xfrm flipV="1">
                  <a:off x="6480" y="1665"/>
                  <a:ext cx="225" cy="22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992" name="直接连接符 34991"/>
                <p:cNvSpPr/>
                <p:nvPr/>
              </p:nvSpPr>
              <p:spPr>
                <a:xfrm flipV="1">
                  <a:off x="6465" y="169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993" name="直接连接符 34992"/>
                <p:cNvSpPr/>
                <p:nvPr/>
              </p:nvSpPr>
              <p:spPr>
                <a:xfrm flipV="1">
                  <a:off x="6615" y="175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4994" name="组合 34993"/>
              <p:cNvGrpSpPr/>
              <p:nvPr/>
            </p:nvGrpSpPr>
            <p:grpSpPr>
              <a:xfrm>
                <a:off x="7530" y="1665"/>
                <a:ext cx="255" cy="225"/>
                <a:chOff x="6465" y="1665"/>
                <a:chExt cx="255" cy="225"/>
              </a:xfrm>
            </p:grpSpPr>
            <p:sp>
              <p:nvSpPr>
                <p:cNvPr id="34995" name="直接连接符 34994"/>
                <p:cNvSpPr/>
                <p:nvPr/>
              </p:nvSpPr>
              <p:spPr>
                <a:xfrm flipV="1">
                  <a:off x="6480" y="1665"/>
                  <a:ext cx="225" cy="22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996" name="直接连接符 34995"/>
                <p:cNvSpPr/>
                <p:nvPr/>
              </p:nvSpPr>
              <p:spPr>
                <a:xfrm flipV="1">
                  <a:off x="6465" y="169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997" name="直接连接符 34996"/>
                <p:cNvSpPr/>
                <p:nvPr/>
              </p:nvSpPr>
              <p:spPr>
                <a:xfrm flipV="1">
                  <a:off x="6615" y="175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4998" name="组合 34997"/>
              <p:cNvGrpSpPr/>
              <p:nvPr/>
            </p:nvGrpSpPr>
            <p:grpSpPr>
              <a:xfrm>
                <a:off x="8055" y="1665"/>
                <a:ext cx="255" cy="225"/>
                <a:chOff x="6465" y="1665"/>
                <a:chExt cx="255" cy="225"/>
              </a:xfrm>
            </p:grpSpPr>
            <p:sp>
              <p:nvSpPr>
                <p:cNvPr id="34999" name="直接连接符 34998"/>
                <p:cNvSpPr/>
                <p:nvPr/>
              </p:nvSpPr>
              <p:spPr>
                <a:xfrm flipV="1">
                  <a:off x="6480" y="1665"/>
                  <a:ext cx="225" cy="22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5000" name="直接连接符 34999"/>
                <p:cNvSpPr/>
                <p:nvPr/>
              </p:nvSpPr>
              <p:spPr>
                <a:xfrm flipV="1">
                  <a:off x="6465" y="169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5001" name="直接连接符 35000"/>
                <p:cNvSpPr/>
                <p:nvPr/>
              </p:nvSpPr>
              <p:spPr>
                <a:xfrm flipV="1">
                  <a:off x="6615" y="175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5002" name="组合 35001"/>
              <p:cNvGrpSpPr/>
              <p:nvPr/>
            </p:nvGrpSpPr>
            <p:grpSpPr>
              <a:xfrm>
                <a:off x="8505" y="1665"/>
                <a:ext cx="255" cy="225"/>
                <a:chOff x="6465" y="1665"/>
                <a:chExt cx="255" cy="225"/>
              </a:xfrm>
            </p:grpSpPr>
            <p:sp>
              <p:nvSpPr>
                <p:cNvPr id="35003" name="直接连接符 35002"/>
                <p:cNvSpPr/>
                <p:nvPr/>
              </p:nvSpPr>
              <p:spPr>
                <a:xfrm flipV="1">
                  <a:off x="6480" y="1665"/>
                  <a:ext cx="225" cy="22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5004" name="直接连接符 35003"/>
                <p:cNvSpPr/>
                <p:nvPr/>
              </p:nvSpPr>
              <p:spPr>
                <a:xfrm flipV="1">
                  <a:off x="6465" y="169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5005" name="直接连接符 35004"/>
                <p:cNvSpPr/>
                <p:nvPr/>
              </p:nvSpPr>
              <p:spPr>
                <a:xfrm flipV="1">
                  <a:off x="6615" y="1755"/>
                  <a:ext cx="105" cy="105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5006" name="文本框 35005"/>
            <p:cNvSpPr txBox="1"/>
            <p:nvPr/>
          </p:nvSpPr>
          <p:spPr>
            <a:xfrm>
              <a:off x="4914" y="2400"/>
              <a:ext cx="3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/>
            <a:p>
              <a:pPr algn="just">
                <a:buClr>
                  <a:schemeClr val="bg1"/>
                </a:buClr>
              </a:pPr>
              <a:r>
                <a:rPr lang="zh-CN" altLang="en-US" sz="2000" dirty="0">
                  <a:latin typeface="Times New Roman" panose="02020603050405020304" pitchFamily="18" charset="0"/>
                </a:rPr>
                <a:t>待测样品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  <p:sp>
          <p:nvSpPr>
            <p:cNvPr id="35007" name="文本框 35006"/>
            <p:cNvSpPr txBox="1"/>
            <p:nvPr/>
          </p:nvSpPr>
          <p:spPr>
            <a:xfrm>
              <a:off x="5322" y="2418"/>
              <a:ext cx="486" cy="79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/>
            <a:p>
              <a:pPr algn="just">
                <a:buClr>
                  <a:schemeClr val="bg1"/>
                </a:buClr>
              </a:pPr>
              <a:r>
                <a: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石英环</a:t>
              </a:r>
              <a:endPara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008" name="直接连接符 35007"/>
            <p:cNvSpPr/>
            <p:nvPr/>
          </p:nvSpPr>
          <p:spPr>
            <a:xfrm>
              <a:off x="4686" y="1860"/>
              <a:ext cx="0" cy="234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35009" name="直接连接符 35008"/>
            <p:cNvSpPr/>
            <p:nvPr/>
          </p:nvSpPr>
          <p:spPr>
            <a:xfrm>
              <a:off x="5046" y="1860"/>
              <a:ext cx="0" cy="234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35010" name="直接连接符 35009"/>
            <p:cNvSpPr/>
            <p:nvPr/>
          </p:nvSpPr>
          <p:spPr>
            <a:xfrm>
              <a:off x="5382" y="1860"/>
              <a:ext cx="0" cy="234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stealth" w="med" len="lg"/>
            </a:ln>
          </p:spPr>
        </p:sp>
        <p:sp>
          <p:nvSpPr>
            <p:cNvPr id="35011" name="文本框 35010"/>
            <p:cNvSpPr txBox="1"/>
            <p:nvPr/>
          </p:nvSpPr>
          <p:spPr>
            <a:xfrm>
              <a:off x="4692" y="1806"/>
              <a:ext cx="264" cy="22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>
                <a:buClr>
                  <a:schemeClr val="bg1"/>
                </a:buClr>
              </a:pPr>
              <a:r>
                <a:rPr lang="en-US" altLang="zh-CN" sz="2000" i="1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</a:t>
              </a:r>
              <a:endPara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012" name="文本框 35011"/>
            <p:cNvSpPr txBox="1"/>
            <p:nvPr/>
          </p:nvSpPr>
          <p:spPr>
            <a:xfrm>
              <a:off x="4224" y="1926"/>
              <a:ext cx="414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>
                <a:buClr>
                  <a:schemeClr val="bg1"/>
                </a:buClr>
              </a:pPr>
              <a:r>
                <a:rPr lang="zh-CN" altLang="en-US" sz="2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平晶</a:t>
              </a:r>
              <a:endPara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013" name="文本框 35012"/>
            <p:cNvSpPr txBox="1"/>
            <p:nvPr/>
          </p:nvSpPr>
          <p:spPr>
            <a:xfrm>
              <a:off x="4512" y="3192"/>
              <a:ext cx="1152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>
                <a:buClr>
                  <a:schemeClr val="bg1"/>
                </a:buClr>
              </a:pPr>
              <a:r>
                <a:rPr lang="zh-CN" altLang="en-US" sz="2000" dirty="0">
                  <a:latin typeface="Times New Roman" panose="02020603050405020304" pitchFamily="18" charset="0"/>
                </a:rPr>
                <a:t>干涉膨胀仪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015" name="矩形 35014"/>
          <p:cNvSpPr/>
          <p:nvPr/>
        </p:nvSpPr>
        <p:spPr>
          <a:xfrm>
            <a:off x="701358" y="748665"/>
            <a:ext cx="36671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劈尖干涉的应用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72" grpId="0"/>
      <p:bldP spid="34873" grpId="0"/>
      <p:bldP spid="35015" grpId="0"/>
    </p:bld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WPS 演示</Application>
  <PresentationFormat>在屏幕上显示</PresentationFormat>
  <Paragraphs>86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23</vt:i4>
      </vt:variant>
      <vt:variant>
        <vt:lpstr>幻灯片标题</vt:lpstr>
      </vt:variant>
      <vt:variant>
        <vt:i4>7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Bookman Old Style</vt:lpstr>
      <vt:lpstr>黑体</vt:lpstr>
      <vt:lpstr>Symbol</vt:lpstr>
      <vt:lpstr>微软雅黑</vt:lpstr>
      <vt:lpstr>Arial Unicode MS</vt:lpstr>
      <vt:lpstr>1_默认设计模板</vt:lpstr>
      <vt:lpstr>2_默认设计模板</vt:lpstr>
      <vt:lpstr>MSPhotoEd.3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60</cp:revision>
  <dcterms:created xsi:type="dcterms:W3CDTF">2007-12-25T14:52:00Z</dcterms:created>
  <dcterms:modified xsi:type="dcterms:W3CDTF">2018-09-07T04:51:44Z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