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443" r:id="rId3"/>
    <p:sldId id="444" r:id="rId4"/>
    <p:sldId id="445" r:id="rId5"/>
    <p:sldId id="446" r:id="rId6"/>
    <p:sldId id="447" r:id="rId7"/>
    <p:sldId id="448" r:id="rId8"/>
    <p:sldId id="449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99"/>
    <a:srgbClr val="FFFFCC"/>
    <a:srgbClr val="FF00FF"/>
    <a:srgbClr val="A500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6"/>
    <p:restoredTop sz="94660"/>
  </p:normalViewPr>
  <p:slideViewPr>
    <p:cSldViewPr showGuides="1">
      <p:cViewPr>
        <p:scale>
          <a:sx n="75" d="100"/>
          <a:sy n="75" d="100"/>
        </p:scale>
        <p:origin x="-1056" y="132"/>
      </p:cViewPr>
      <p:guideLst>
        <p:guide orient="horz" pos="2160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image" Target="../media/image17.wmf"/><Relationship Id="rId7" Type="http://schemas.openxmlformats.org/officeDocument/2006/relationships/image" Target="../media/image16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7" Type="http://schemas.openxmlformats.org/officeDocument/2006/relationships/image" Target="../media/image35.wmf"/><Relationship Id="rId16" Type="http://schemas.openxmlformats.org/officeDocument/2006/relationships/image" Target="../media/image34.wmf"/><Relationship Id="rId15" Type="http://schemas.openxmlformats.org/officeDocument/2006/relationships/image" Target="../media/image33.wmf"/><Relationship Id="rId14" Type="http://schemas.openxmlformats.org/officeDocument/2006/relationships/image" Target="../media/image32.wmf"/><Relationship Id="rId13" Type="http://schemas.openxmlformats.org/officeDocument/2006/relationships/image" Target="../media/image31.wmf"/><Relationship Id="rId12" Type="http://schemas.openxmlformats.org/officeDocument/2006/relationships/image" Target="../media/image30.wmf"/><Relationship Id="rId11" Type="http://schemas.openxmlformats.org/officeDocument/2006/relationships/image" Target="../media/image29.wmf"/><Relationship Id="rId10" Type="http://schemas.openxmlformats.org/officeDocument/2006/relationships/image" Target="../media/image28.wmf"/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50179" name="日期占位符 501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50180" name="幻灯片图像占位符 501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181" name="文本占位符 501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2" name="页脚占位符 501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50183" name="灯片编号占位符 501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958013" y="63738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wmf"/><Relationship Id="rId1" Type="http://schemas.openxmlformats.org/officeDocument/2006/relationships/control" Target="../activeX/activeX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wmf"/><Relationship Id="rId1" Type="http://schemas.openxmlformats.org/officeDocument/2006/relationships/control" Target="../activeX/activeX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7.bin"/><Relationship Id="rId20" Type="http://schemas.openxmlformats.org/officeDocument/2006/relationships/vmlDrawing" Target="../drawings/vmlDrawing4.vml"/><Relationship Id="rId2" Type="http://schemas.openxmlformats.org/officeDocument/2006/relationships/image" Target="../media/image10.wmf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8.wmf"/><Relationship Id="rId17" Type="http://schemas.openxmlformats.org/officeDocument/2006/relationships/oleObject" Target="../embeddings/oleObject14.bin"/><Relationship Id="rId16" Type="http://schemas.openxmlformats.org/officeDocument/2006/relationships/image" Target="../media/image17.wmf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16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Relationship Id="rId36" Type="http://schemas.openxmlformats.org/officeDocument/2006/relationships/vmlDrawing" Target="../drawings/vmlDrawing5.vml"/><Relationship Id="rId35" Type="http://schemas.openxmlformats.org/officeDocument/2006/relationships/slideLayout" Target="../slideLayouts/slideLayout1.xml"/><Relationship Id="rId34" Type="http://schemas.openxmlformats.org/officeDocument/2006/relationships/image" Target="../media/image35.wmf"/><Relationship Id="rId33" Type="http://schemas.openxmlformats.org/officeDocument/2006/relationships/oleObject" Target="../embeddings/oleObject31.bin"/><Relationship Id="rId32" Type="http://schemas.openxmlformats.org/officeDocument/2006/relationships/image" Target="../media/image34.wmf"/><Relationship Id="rId31" Type="http://schemas.openxmlformats.org/officeDocument/2006/relationships/oleObject" Target="../embeddings/oleObject30.bin"/><Relationship Id="rId30" Type="http://schemas.openxmlformats.org/officeDocument/2006/relationships/image" Target="../media/image33.wmf"/><Relationship Id="rId3" Type="http://schemas.openxmlformats.org/officeDocument/2006/relationships/oleObject" Target="../embeddings/oleObject16.bin"/><Relationship Id="rId29" Type="http://schemas.openxmlformats.org/officeDocument/2006/relationships/oleObject" Target="../embeddings/oleObject29.bin"/><Relationship Id="rId28" Type="http://schemas.openxmlformats.org/officeDocument/2006/relationships/image" Target="../media/image32.wmf"/><Relationship Id="rId27" Type="http://schemas.openxmlformats.org/officeDocument/2006/relationships/oleObject" Target="../embeddings/oleObject28.bin"/><Relationship Id="rId26" Type="http://schemas.openxmlformats.org/officeDocument/2006/relationships/image" Target="../media/image31.wmf"/><Relationship Id="rId25" Type="http://schemas.openxmlformats.org/officeDocument/2006/relationships/oleObject" Target="../embeddings/oleObject27.bin"/><Relationship Id="rId24" Type="http://schemas.openxmlformats.org/officeDocument/2006/relationships/image" Target="../media/image30.wmf"/><Relationship Id="rId23" Type="http://schemas.openxmlformats.org/officeDocument/2006/relationships/oleObject" Target="../embeddings/oleObject26.bin"/><Relationship Id="rId22" Type="http://schemas.openxmlformats.org/officeDocument/2006/relationships/image" Target="../media/image29.wmf"/><Relationship Id="rId21" Type="http://schemas.openxmlformats.org/officeDocument/2006/relationships/oleObject" Target="../embeddings/oleObject25.bin"/><Relationship Id="rId20" Type="http://schemas.openxmlformats.org/officeDocument/2006/relationships/image" Target="../media/image28.wmf"/><Relationship Id="rId2" Type="http://schemas.openxmlformats.org/officeDocument/2006/relationships/image" Target="../media/image19.emf"/><Relationship Id="rId19" Type="http://schemas.openxmlformats.org/officeDocument/2006/relationships/oleObject" Target="../embeddings/oleObject24.bin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2566670" y="465455"/>
            <a:ext cx="328676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驻波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49750" y="1654810"/>
            <a:ext cx="2978785" cy="2809875"/>
            <a:chOff x="6850" y="2606"/>
            <a:chExt cx="4691" cy="4425"/>
          </a:xfrm>
        </p:grpSpPr>
        <p:sp>
          <p:nvSpPr>
            <p:cNvPr id="4100" name="文本框 3"/>
            <p:cNvSpPr txBox="1"/>
            <p:nvPr/>
          </p:nvSpPr>
          <p:spPr>
            <a:xfrm>
              <a:off x="7197" y="6015"/>
              <a:ext cx="434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>
                  <a:latin typeface="Times New Roman" panose="02020603050405020304" pitchFamily="18" charset="0"/>
                  <a:ea typeface="宋体" panose="02010600030101010101" pitchFamily="2" charset="-122"/>
                </a:rPr>
                <a:t>声波的驻波</a:t>
              </a:r>
              <a:endParaRPr lang="zh-CN" altLang="en-US" sz="3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073744096" name="图片 107374409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50" y="2606"/>
              <a:ext cx="4351" cy="27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988695" y="1654810"/>
            <a:ext cx="3182620" cy="2809875"/>
            <a:chOff x="1557" y="2606"/>
            <a:chExt cx="5012" cy="4425"/>
          </a:xfrm>
        </p:grpSpPr>
        <p:pic>
          <p:nvPicPr>
            <p:cNvPr id="1073744095" name="图片 10737440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7" y="2606"/>
              <a:ext cx="5013" cy="28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3"/>
            <p:cNvSpPr txBox="1"/>
            <p:nvPr/>
          </p:nvSpPr>
          <p:spPr>
            <a:xfrm>
              <a:off x="1945" y="6015"/>
              <a:ext cx="434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3600">
                  <a:latin typeface="Times New Roman" panose="02020603050405020304" pitchFamily="18" charset="0"/>
                  <a:ea typeface="宋体" panose="02010600030101010101" pitchFamily="2" charset="-122"/>
                </a:rPr>
                <a:t>绳波的驻波</a:t>
              </a:r>
              <a:endParaRPr lang="zh-CN" altLang="en-US" sz="36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381000" y="762000"/>
            <a:ext cx="40433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</a:rPr>
              <a:t>驻波的产生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381000" y="1412875"/>
            <a:ext cx="8534400" cy="177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</a:rPr>
              <a:t>         </a:t>
            </a:r>
            <a:r>
              <a:rPr lang="zh-CN" altLang="en-US">
                <a:solidFill>
                  <a:schemeClr val="tx1"/>
                </a:solidFill>
              </a:rPr>
              <a:t>振幅、频率、传播速度都相同的两列相干波，在同一直线上沿</a:t>
            </a:r>
            <a:r>
              <a:rPr lang="zh-CN" altLang="en-US">
                <a:solidFill>
                  <a:srgbClr val="CC0000"/>
                </a:solidFill>
              </a:rPr>
              <a:t>相反</a:t>
            </a:r>
            <a:r>
              <a:rPr lang="zh-CN" altLang="en-US">
                <a:solidFill>
                  <a:schemeClr val="tx1"/>
                </a:solidFill>
              </a:rPr>
              <a:t>方向传播时叠加而形成的一种特殊的干涉现象。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30" name="Rectangle 41"/>
          <p:cNvSpPr>
            <a:spLocks noChangeArrowheads="1"/>
          </p:cNvSpPr>
          <p:nvPr/>
        </p:nvSpPr>
        <p:spPr bwMode="auto">
          <a:xfrm>
            <a:off x="839788" y="3322638"/>
            <a:ext cx="7045325" cy="295275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" r:id="rId1" imgW="6842125" imgH="2879725"/>
        </mc:Choice>
        <mc:Fallback>
          <p:control name="" r:id="rId1" imgW="6842125" imgH="2879725">
            <p:pic>
              <p:nvPicPr>
                <p:cNvPr id="0" name="Host Control  1026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938213" y="3362325"/>
                  <a:ext cx="6842125" cy="2879725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3" name="Rectangle 3"/>
          <p:cNvSpPr>
            <a:spLocks noChangeArrowheads="1"/>
          </p:cNvSpPr>
          <p:nvPr/>
        </p:nvSpPr>
        <p:spPr bwMode="auto">
          <a:xfrm>
            <a:off x="2438400" y="838200"/>
            <a:ext cx="4038600" cy="5921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1"/>
                </a:solidFill>
              </a:rPr>
              <a:t>驻 波 的 形 成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1" name="" r:id="rId1" imgW="7343775" imgH="4822825"/>
        </mc:Choice>
        <mc:Fallback>
          <p:control name="" r:id="rId1" imgW="7343775" imgH="4822825">
            <p:pic>
              <p:nvPicPr>
                <p:cNvPr id="0" name="Host Control  2050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973138" y="1630363"/>
                  <a:ext cx="7343775" cy="4822825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316" name="Group 60"/>
          <p:cNvGrpSpPr/>
          <p:nvPr/>
        </p:nvGrpSpPr>
        <p:grpSpPr bwMode="auto">
          <a:xfrm>
            <a:off x="1219200" y="4038600"/>
            <a:ext cx="3208338" cy="2438400"/>
            <a:chOff x="768" y="2544"/>
            <a:chExt cx="2021" cy="1536"/>
          </a:xfrm>
        </p:grpSpPr>
        <p:sp>
          <p:nvSpPr>
            <p:cNvPr id="352313" name="Rectangle 57"/>
            <p:cNvSpPr>
              <a:spLocks noChangeArrowheads="1"/>
            </p:cNvSpPr>
            <p:nvPr/>
          </p:nvSpPr>
          <p:spPr bwMode="auto">
            <a:xfrm>
              <a:off x="1065" y="2544"/>
              <a:ext cx="1724" cy="614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50000">
                  <a:srgbClr val="FFFFFF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rgbClr val="CC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186" name="AutoShape 25"/>
            <p:cNvSpPr>
              <a:spLocks noChangeArrowheads="1"/>
            </p:cNvSpPr>
            <p:nvPr/>
          </p:nvSpPr>
          <p:spPr bwMode="auto">
            <a:xfrm>
              <a:off x="768" y="3504"/>
              <a:ext cx="1440" cy="576"/>
            </a:xfrm>
            <a:prstGeom prst="wedgeRectCallout">
              <a:avLst>
                <a:gd name="adj1" fmla="val 28750"/>
                <a:gd name="adj2" fmla="val -121009"/>
              </a:avLst>
            </a:prstGeom>
            <a:gradFill rotWithShape="0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rgbClr val="CC00CC"/>
              </a:solidFill>
              <a:miter lim="800000"/>
            </a:ln>
            <a:effectLst/>
          </p:spPr>
          <p:txBody>
            <a:bodyPr anchor="ctr"/>
            <a:lstStyle/>
            <a:p>
              <a:r>
                <a:rPr kumimoji="1" lang="zh-CN" altLang="en-US">
                  <a:solidFill>
                    <a:schemeClr val="tx1"/>
                  </a:solidFill>
                </a:rPr>
                <a:t>驻波的振幅与位置有关</a:t>
              </a:r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52294" name="Object 38"/>
          <p:cNvGraphicFramePr>
            <a:graphicFrameLocks noChangeAspect="1"/>
          </p:cNvGraphicFramePr>
          <p:nvPr/>
        </p:nvGraphicFramePr>
        <p:xfrm>
          <a:off x="1619250" y="3933825"/>
          <a:ext cx="4113213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9" name="Equation" r:id="rId1" imgW="1269365" imgH="393700" progId="Equation.DSMT4">
                  <p:embed/>
                </p:oleObj>
              </mc:Choice>
              <mc:Fallback>
                <p:oleObj name="Equation" r:id="rId1" imgW="1269365" imgH="3937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933825"/>
                        <a:ext cx="4113213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04800" y="623888"/>
            <a:ext cx="3200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</a:rPr>
              <a:t>一   驻波方程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352309" name="Group 53"/>
          <p:cNvGrpSpPr/>
          <p:nvPr/>
        </p:nvGrpSpPr>
        <p:grpSpPr bwMode="auto">
          <a:xfrm>
            <a:off x="1612900" y="879475"/>
            <a:ext cx="5265738" cy="1025525"/>
            <a:chOff x="1016" y="458"/>
            <a:chExt cx="3317" cy="646"/>
          </a:xfrm>
        </p:grpSpPr>
        <p:graphicFrame>
          <p:nvGraphicFramePr>
            <p:cNvPr id="7183" name="Object 9"/>
            <p:cNvGraphicFramePr>
              <a:graphicFrameLocks noChangeAspect="1"/>
            </p:cNvGraphicFramePr>
            <p:nvPr/>
          </p:nvGraphicFramePr>
          <p:xfrm>
            <a:off x="1764" y="458"/>
            <a:ext cx="2569" cy="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0" name="Equation" r:id="rId3" imgW="1320165" imgH="393700" progId="Equation.DSMT4">
                    <p:embed/>
                  </p:oleObj>
                </mc:Choice>
                <mc:Fallback>
                  <p:oleObj name="Equation" r:id="rId3" imgW="1320165" imgH="3937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4" y="458"/>
                          <a:ext cx="2569" cy="6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4" name="Text Box 13"/>
            <p:cNvSpPr txBox="1">
              <a:spLocks noChangeArrowheads="1"/>
            </p:cNvSpPr>
            <p:nvPr/>
          </p:nvSpPr>
          <p:spPr bwMode="auto">
            <a:xfrm>
              <a:off x="1016" y="604"/>
              <a:ext cx="1096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zh-CN" altLang="en-US"/>
                <a:t>正向</a:t>
              </a:r>
              <a:endParaRPr lang="zh-CN" altLang="en-US"/>
            </a:p>
          </p:txBody>
        </p:sp>
      </p:grpSp>
      <p:grpSp>
        <p:nvGrpSpPr>
          <p:cNvPr id="352310" name="Group 54"/>
          <p:cNvGrpSpPr/>
          <p:nvPr/>
        </p:nvGrpSpPr>
        <p:grpSpPr bwMode="auto">
          <a:xfrm>
            <a:off x="1600200" y="1754188"/>
            <a:ext cx="5297488" cy="989012"/>
            <a:chOff x="1008" y="960"/>
            <a:chExt cx="3337" cy="623"/>
          </a:xfrm>
        </p:grpSpPr>
        <p:graphicFrame>
          <p:nvGraphicFramePr>
            <p:cNvPr id="7181" name="Object 10"/>
            <p:cNvGraphicFramePr>
              <a:graphicFrameLocks noChangeAspect="1"/>
            </p:cNvGraphicFramePr>
            <p:nvPr/>
          </p:nvGraphicFramePr>
          <p:xfrm>
            <a:off x="1752" y="960"/>
            <a:ext cx="2593" cy="6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1" name="Equation" r:id="rId5" imgW="1345565" imgH="393700" progId="Equation.DSMT4">
                    <p:embed/>
                  </p:oleObj>
                </mc:Choice>
                <mc:Fallback>
                  <p:oleObj name="Equation" r:id="rId5" imgW="1345565" imgH="3937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2" y="960"/>
                          <a:ext cx="2593" cy="62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1008" y="1113"/>
              <a:ext cx="1056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zh-CN" altLang="en-US"/>
                <a:t>负向</a:t>
              </a:r>
              <a:endParaRPr lang="zh-CN" altLang="en-US"/>
            </a:p>
          </p:txBody>
        </p:sp>
      </p:grpSp>
      <p:graphicFrame>
        <p:nvGraphicFramePr>
          <p:cNvPr id="352261" name="Object 5"/>
          <p:cNvGraphicFramePr>
            <a:graphicFrameLocks noChangeAspect="1"/>
          </p:cNvGraphicFramePr>
          <p:nvPr/>
        </p:nvGraphicFramePr>
        <p:xfrm>
          <a:off x="990600" y="2514600"/>
          <a:ext cx="2217738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2" name="Equation" r:id="rId7" imgW="685800" imgH="215900" progId="Equation.3">
                  <p:embed/>
                </p:oleObj>
              </mc:Choice>
              <mc:Fallback>
                <p:oleObj name="Equation" r:id="rId7" imgW="685800" imgH="215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2217738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2317" name="Group 61"/>
          <p:cNvGrpSpPr/>
          <p:nvPr/>
        </p:nvGrpSpPr>
        <p:grpSpPr bwMode="auto">
          <a:xfrm>
            <a:off x="4475163" y="4724400"/>
            <a:ext cx="3525837" cy="1635125"/>
            <a:chOff x="2819" y="2976"/>
            <a:chExt cx="2221" cy="1030"/>
          </a:xfrm>
        </p:grpSpPr>
        <p:sp>
          <p:nvSpPr>
            <p:cNvPr id="7179" name="Line 23"/>
            <p:cNvSpPr>
              <a:spLocks noChangeShapeType="1"/>
            </p:cNvSpPr>
            <p:nvPr/>
          </p:nvSpPr>
          <p:spPr bwMode="auto">
            <a:xfrm flipV="1">
              <a:off x="2819" y="2976"/>
              <a:ext cx="696" cy="5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0" name="AutoShape 27"/>
            <p:cNvSpPr>
              <a:spLocks noChangeArrowheads="1"/>
            </p:cNvSpPr>
            <p:nvPr/>
          </p:nvSpPr>
          <p:spPr bwMode="auto">
            <a:xfrm>
              <a:off x="3312" y="3430"/>
              <a:ext cx="1728" cy="576"/>
            </a:xfrm>
            <a:prstGeom prst="wedgeRectCallout">
              <a:avLst>
                <a:gd name="adj1" fmla="val -45426"/>
                <a:gd name="adj2" fmla="val -121181"/>
              </a:avLst>
            </a:prstGeom>
            <a:gradFill rotWithShape="0">
              <a:gsLst>
                <a:gs pos="0">
                  <a:srgbClr val="FAE2CE"/>
                </a:gs>
                <a:gs pos="50000">
                  <a:srgbClr val="FFFFFF"/>
                </a:gs>
                <a:gs pos="100000">
                  <a:srgbClr val="FAE2CE"/>
                </a:gs>
              </a:gsLst>
              <a:lin ang="5400000" scaled="1"/>
            </a:gradFill>
            <a:ln w="9525" algn="ctr">
              <a:solidFill>
                <a:srgbClr val="FF6600"/>
              </a:solidFill>
              <a:miter lim="800000"/>
            </a:ln>
            <a:effectLst/>
          </p:spPr>
          <p:txBody>
            <a:bodyPr/>
            <a:lstStyle/>
            <a:p>
              <a:pPr algn="l">
                <a:spcBef>
                  <a:spcPct val="50000"/>
                </a:spcBef>
              </a:pPr>
              <a:r>
                <a:rPr kumimoji="1" lang="zh-CN" altLang="en-US">
                  <a:solidFill>
                    <a:schemeClr val="tx1"/>
                  </a:solidFill>
                </a:rPr>
                <a:t>各质点都在作同频率的简谐运动</a:t>
              </a:r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52291" name="Object 35"/>
          <p:cNvGraphicFramePr>
            <a:graphicFrameLocks noChangeAspect="1"/>
          </p:cNvGraphicFramePr>
          <p:nvPr/>
        </p:nvGraphicFramePr>
        <p:xfrm>
          <a:off x="1392238" y="3048000"/>
          <a:ext cx="728345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3" name="Equation" r:id="rId9" imgW="2298700" imgH="393700" progId="Equation.DSMT4">
                  <p:embed/>
                </p:oleObj>
              </mc:Choice>
              <mc:Fallback>
                <p:oleObj name="Equation" r:id="rId9" imgW="2298700" imgH="39370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3048000"/>
                        <a:ext cx="7283450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5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037" name="Group 69"/>
          <p:cNvGrpSpPr/>
          <p:nvPr/>
        </p:nvGrpSpPr>
        <p:grpSpPr bwMode="auto">
          <a:xfrm>
            <a:off x="930275" y="2133600"/>
            <a:ext cx="7467600" cy="1905000"/>
            <a:chOff x="586" y="1344"/>
            <a:chExt cx="4704" cy="1200"/>
          </a:xfrm>
        </p:grpSpPr>
        <p:graphicFrame>
          <p:nvGraphicFramePr>
            <p:cNvPr id="8213" name="Object 6"/>
            <p:cNvGraphicFramePr>
              <a:graphicFrameLocks noChangeAspect="1"/>
            </p:cNvGraphicFramePr>
            <p:nvPr/>
          </p:nvGraphicFramePr>
          <p:xfrm>
            <a:off x="586" y="1619"/>
            <a:ext cx="1157" cy="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1" name="Equation" r:id="rId1" imgW="723900" imgH="431800" progId="Equation.DSMT4">
                    <p:embed/>
                  </p:oleObj>
                </mc:Choice>
                <mc:Fallback>
                  <p:oleObj name="Equation" r:id="rId1" imgW="723900" imgH="4318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" y="1619"/>
                          <a:ext cx="1157" cy="6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14" name="Object 7"/>
            <p:cNvGraphicFramePr>
              <a:graphicFrameLocks noChangeAspect="1"/>
            </p:cNvGraphicFramePr>
            <p:nvPr/>
          </p:nvGraphicFramePr>
          <p:xfrm>
            <a:off x="2234" y="1344"/>
            <a:ext cx="3034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2" name="Equation" r:id="rId3" imgW="1637665" imgH="393700" progId="Equation.DSMT4">
                    <p:embed/>
                  </p:oleObj>
                </mc:Choice>
                <mc:Fallback>
                  <p:oleObj name="Equation" r:id="rId3" imgW="1637665" imgH="3937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4" y="1344"/>
                          <a:ext cx="3034" cy="6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15" name="Object 8"/>
            <p:cNvGraphicFramePr>
              <a:graphicFrameLocks noChangeAspect="1"/>
            </p:cNvGraphicFramePr>
            <p:nvPr/>
          </p:nvGraphicFramePr>
          <p:xfrm>
            <a:off x="2233" y="1936"/>
            <a:ext cx="3057" cy="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3" name="Equation" r:id="rId5" imgW="2005965" imgH="393700" progId="Equation.DSMT4">
                    <p:embed/>
                  </p:oleObj>
                </mc:Choice>
                <mc:Fallback>
                  <p:oleObj name="Equation" r:id="rId5" imgW="2005965" imgH="39370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3" y="1936"/>
                          <a:ext cx="3057" cy="6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6" name="AutoShape 9"/>
            <p:cNvSpPr/>
            <p:nvPr/>
          </p:nvSpPr>
          <p:spPr bwMode="auto">
            <a:xfrm>
              <a:off x="1753" y="1634"/>
              <a:ext cx="98" cy="607"/>
            </a:xfrm>
            <a:prstGeom prst="leftBrace">
              <a:avLst>
                <a:gd name="adj1" fmla="val 51616"/>
                <a:gd name="adj2" fmla="val 50000"/>
              </a:avLst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zh-CN">
                <a:solidFill>
                  <a:schemeClr val="tx1"/>
                </a:solidFill>
              </a:endParaRPr>
            </a:p>
          </p:txBody>
        </p:sp>
        <p:sp>
          <p:nvSpPr>
            <p:cNvPr id="8217" name="Text Box 31"/>
            <p:cNvSpPr txBox="1">
              <a:spLocks noChangeArrowheads="1"/>
            </p:cNvSpPr>
            <p:nvPr/>
          </p:nvSpPr>
          <p:spPr bwMode="auto">
            <a:xfrm>
              <a:off x="1865" y="1491"/>
              <a:ext cx="228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0"/>
                <a:t>1</a:t>
              </a:r>
              <a:endParaRPr lang="en-US" altLang="zh-CN" b="0"/>
            </a:p>
          </p:txBody>
        </p:sp>
        <p:sp>
          <p:nvSpPr>
            <p:cNvPr id="8218" name="Text Box 32"/>
            <p:cNvSpPr txBox="1">
              <a:spLocks noChangeArrowheads="1"/>
            </p:cNvSpPr>
            <p:nvPr/>
          </p:nvSpPr>
          <p:spPr bwMode="auto">
            <a:xfrm>
              <a:off x="1865" y="2038"/>
              <a:ext cx="228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0"/>
                <a:t>0</a:t>
              </a:r>
              <a:endParaRPr lang="en-US" altLang="zh-CN" b="0"/>
            </a:p>
          </p:txBody>
        </p:sp>
      </p:grpSp>
      <p:grpSp>
        <p:nvGrpSpPr>
          <p:cNvPr id="340010" name="Group 42"/>
          <p:cNvGrpSpPr/>
          <p:nvPr/>
        </p:nvGrpSpPr>
        <p:grpSpPr bwMode="auto">
          <a:xfrm>
            <a:off x="1524000" y="5483225"/>
            <a:ext cx="4521200" cy="547688"/>
            <a:chOff x="528" y="3456"/>
            <a:chExt cx="2848" cy="345"/>
          </a:xfrm>
        </p:grpSpPr>
        <p:sp>
          <p:nvSpPr>
            <p:cNvPr id="8211" name="Text Box 37"/>
            <p:cNvSpPr txBox="1">
              <a:spLocks noChangeArrowheads="1"/>
            </p:cNvSpPr>
            <p:nvPr/>
          </p:nvSpPr>
          <p:spPr bwMode="auto">
            <a:xfrm>
              <a:off x="528" y="3456"/>
              <a:ext cx="224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相邻</a:t>
              </a:r>
              <a:r>
                <a:rPr lang="zh-CN" altLang="en-US">
                  <a:solidFill>
                    <a:srgbClr val="CC0000"/>
                  </a:solidFill>
                </a:rPr>
                <a:t>波节（腹）</a:t>
              </a:r>
              <a:r>
                <a:rPr lang="zh-CN" altLang="en-US">
                  <a:solidFill>
                    <a:schemeClr val="tx1"/>
                  </a:solidFill>
                </a:rPr>
                <a:t>距离 </a:t>
              </a:r>
              <a:r>
                <a:rPr lang="zh-CN" altLang="en-US" sz="2400">
                  <a:solidFill>
                    <a:schemeClr val="tx1"/>
                  </a:solidFill>
                </a:rPr>
                <a:t> </a:t>
              </a:r>
              <a:endParaRPr lang="zh-CN" altLang="en-US" sz="2400">
                <a:solidFill>
                  <a:schemeClr val="tx1"/>
                </a:solidFill>
              </a:endParaRPr>
            </a:p>
          </p:txBody>
        </p:sp>
        <p:graphicFrame>
          <p:nvGraphicFramePr>
            <p:cNvPr id="8212" name="Object 38"/>
            <p:cNvGraphicFramePr>
              <a:graphicFrameLocks noChangeAspect="1"/>
            </p:cNvGraphicFramePr>
            <p:nvPr/>
          </p:nvGraphicFramePr>
          <p:xfrm>
            <a:off x="2640" y="3456"/>
            <a:ext cx="736" cy="3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4" name="公式" r:id="rId7" imgW="622300" imgH="317500" progId="Equation.3">
                    <p:embed/>
                  </p:oleObj>
                </mc:Choice>
                <mc:Fallback>
                  <p:oleObj name="公式" r:id="rId7" imgW="622300" imgH="317500" progId="Equation.3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0" y="3456"/>
                          <a:ext cx="736" cy="3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0011" name="Group 43"/>
          <p:cNvGrpSpPr/>
          <p:nvPr/>
        </p:nvGrpSpPr>
        <p:grpSpPr bwMode="auto">
          <a:xfrm>
            <a:off x="1509713" y="6016625"/>
            <a:ext cx="4530725" cy="536575"/>
            <a:chOff x="506" y="3838"/>
            <a:chExt cx="2854" cy="338"/>
          </a:xfrm>
        </p:grpSpPr>
        <p:graphicFrame>
          <p:nvGraphicFramePr>
            <p:cNvPr id="8209" name="Object 39"/>
            <p:cNvGraphicFramePr>
              <a:graphicFrameLocks noChangeAspect="1"/>
            </p:cNvGraphicFramePr>
            <p:nvPr/>
          </p:nvGraphicFramePr>
          <p:xfrm>
            <a:off x="2640" y="3838"/>
            <a:ext cx="720" cy="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5" name="公式" r:id="rId9" imgW="622300" imgH="317500" progId="Equation.3">
                    <p:embed/>
                  </p:oleObj>
                </mc:Choice>
                <mc:Fallback>
                  <p:oleObj name="公式" r:id="rId9" imgW="622300" imgH="31750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0" y="3838"/>
                          <a:ext cx="720" cy="3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0" name="Rectangle 41"/>
            <p:cNvSpPr>
              <a:spLocks noChangeArrowheads="1"/>
            </p:cNvSpPr>
            <p:nvPr/>
          </p:nvSpPr>
          <p:spPr bwMode="auto">
            <a:xfrm>
              <a:off x="506" y="3840"/>
              <a:ext cx="2141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</a:rPr>
                <a:t>相邻</a:t>
              </a:r>
              <a:r>
                <a:rPr lang="zh-CN" altLang="en-US">
                  <a:solidFill>
                    <a:srgbClr val="CC0000"/>
                  </a:solidFill>
                </a:rPr>
                <a:t>波节</a:t>
              </a:r>
              <a:r>
                <a:rPr lang="zh-CN" altLang="en-US">
                  <a:solidFill>
                    <a:schemeClr val="tx1"/>
                  </a:solidFill>
                </a:rPr>
                <a:t>和</a:t>
              </a:r>
              <a:r>
                <a:rPr lang="zh-CN" altLang="en-US">
                  <a:solidFill>
                    <a:srgbClr val="CC0000"/>
                  </a:solidFill>
                </a:rPr>
                <a:t>波腹</a:t>
              </a:r>
              <a:r>
                <a:rPr lang="zh-CN" altLang="en-US">
                  <a:solidFill>
                    <a:schemeClr val="tx1"/>
                  </a:solidFill>
                </a:rPr>
                <a:t>距离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0024" name="Group 56"/>
          <p:cNvGrpSpPr/>
          <p:nvPr/>
        </p:nvGrpSpPr>
        <p:grpSpPr bwMode="auto">
          <a:xfrm>
            <a:off x="457200" y="1271588"/>
            <a:ext cx="7926388" cy="1014412"/>
            <a:chOff x="288" y="801"/>
            <a:chExt cx="4993" cy="639"/>
          </a:xfrm>
        </p:grpSpPr>
        <p:sp>
          <p:nvSpPr>
            <p:cNvPr id="8207" name="Text Box 45"/>
            <p:cNvSpPr txBox="1">
              <a:spLocks noChangeArrowheads="1"/>
            </p:cNvSpPr>
            <p:nvPr/>
          </p:nvSpPr>
          <p:spPr bwMode="auto">
            <a:xfrm>
              <a:off x="288" y="920"/>
              <a:ext cx="4993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solidFill>
                    <a:srgbClr val="CC0000"/>
                  </a:solidFill>
                </a:rPr>
                <a:t> </a:t>
              </a:r>
              <a:r>
                <a:rPr lang="en-US" altLang="zh-CN">
                  <a:solidFill>
                    <a:srgbClr val="CC0000"/>
                  </a:solidFill>
                </a:rPr>
                <a:t>1   </a:t>
              </a:r>
              <a:r>
                <a:rPr lang="zh-CN" altLang="en-US">
                  <a:solidFill>
                    <a:schemeClr val="tx1"/>
                  </a:solidFill>
                </a:rPr>
                <a:t>振幅</a:t>
              </a:r>
              <a:r>
                <a:rPr lang="zh-CN" altLang="en-US">
                  <a:solidFill>
                    <a:srgbClr val="CC0000"/>
                  </a:solidFill>
                </a:rPr>
                <a:t> </a:t>
              </a:r>
              <a:r>
                <a:rPr lang="zh-CN" altLang="en-US">
                  <a:solidFill>
                    <a:schemeClr val="tx1"/>
                  </a:solidFill>
                </a:rPr>
                <a:t>                              随 </a:t>
              </a:r>
              <a:r>
                <a:rPr lang="en-US" altLang="zh-CN" sz="3200" b="0" i="1">
                  <a:solidFill>
                    <a:schemeClr val="tx1"/>
                  </a:solidFill>
                </a:rPr>
                <a:t>x</a:t>
              </a:r>
              <a:r>
                <a:rPr lang="en-US" altLang="zh-CN" b="0" i="1">
                  <a:solidFill>
                    <a:schemeClr val="tx1"/>
                  </a:solidFill>
                </a:rPr>
                <a:t> </a:t>
              </a:r>
              <a:r>
                <a:rPr lang="zh-CN" altLang="en-US">
                  <a:solidFill>
                    <a:schemeClr val="tx1"/>
                  </a:solidFill>
                </a:rPr>
                <a:t>而异， 与时间无关</a:t>
              </a:r>
              <a:r>
                <a:rPr lang="en-US" altLang="zh-CN">
                  <a:solidFill>
                    <a:schemeClr val="tx1"/>
                  </a:solidFill>
                </a:rPr>
                <a:t>.</a:t>
              </a:r>
              <a:endParaRPr lang="en-US" altLang="zh-CN">
                <a:solidFill>
                  <a:schemeClr val="tx1"/>
                </a:solidFill>
              </a:endParaRPr>
            </a:p>
          </p:txBody>
        </p:sp>
        <p:graphicFrame>
          <p:nvGraphicFramePr>
            <p:cNvPr id="8208" name="Object 46"/>
            <p:cNvGraphicFramePr>
              <a:graphicFrameLocks noChangeAspect="1"/>
            </p:cNvGraphicFramePr>
            <p:nvPr/>
          </p:nvGraphicFramePr>
          <p:xfrm>
            <a:off x="1270" y="801"/>
            <a:ext cx="1512" cy="6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6" name="Equation" r:id="rId11" imgW="812165" imgH="431800" progId="Equation.DSMT4">
                    <p:embed/>
                  </p:oleObj>
                </mc:Choice>
                <mc:Fallback>
                  <p:oleObj name="Equation" r:id="rId11" imgW="812165" imgH="431800" progId="Equation.DSMT4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0" y="801"/>
                          <a:ext cx="1512" cy="6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199" name="Text Box 66"/>
          <p:cNvSpPr txBox="1">
            <a:spLocks noChangeArrowheads="1"/>
          </p:cNvSpPr>
          <p:nvPr/>
        </p:nvSpPr>
        <p:spPr bwMode="auto">
          <a:xfrm>
            <a:off x="304800" y="677863"/>
            <a:ext cx="3200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</a:rPr>
              <a:t>二   驻波的特点</a:t>
            </a:r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40036" name="Group 68"/>
          <p:cNvGrpSpPr/>
          <p:nvPr/>
        </p:nvGrpSpPr>
        <p:grpSpPr bwMode="auto">
          <a:xfrm>
            <a:off x="762000" y="3736975"/>
            <a:ext cx="7986713" cy="1858963"/>
            <a:chOff x="480" y="2354"/>
            <a:chExt cx="5031" cy="1171"/>
          </a:xfrm>
        </p:grpSpPr>
        <p:sp>
          <p:nvSpPr>
            <p:cNvPr id="8201" name="AutoShape 12"/>
            <p:cNvSpPr/>
            <p:nvPr/>
          </p:nvSpPr>
          <p:spPr bwMode="auto">
            <a:xfrm>
              <a:off x="912" y="2646"/>
              <a:ext cx="144" cy="570"/>
            </a:xfrm>
            <a:prstGeom prst="leftBrace">
              <a:avLst>
                <a:gd name="adj1" fmla="val 32986"/>
                <a:gd name="adj2" fmla="val 50000"/>
              </a:avLst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8202" name="Object 11"/>
            <p:cNvGraphicFramePr>
              <a:graphicFrameLocks noChangeAspect="1"/>
            </p:cNvGraphicFramePr>
            <p:nvPr/>
          </p:nvGraphicFramePr>
          <p:xfrm>
            <a:off x="480" y="2784"/>
            <a:ext cx="414" cy="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7" name="Equation" r:id="rId13" imgW="241300" imgH="139700" progId="Equation.3">
                    <p:embed/>
                  </p:oleObj>
                </mc:Choice>
                <mc:Fallback>
                  <p:oleObj name="Equation" r:id="rId13" imgW="241300" imgH="1397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2784"/>
                          <a:ext cx="414" cy="31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3" name="Text Box 15"/>
            <p:cNvSpPr txBox="1">
              <a:spLocks noChangeArrowheads="1"/>
            </p:cNvSpPr>
            <p:nvPr/>
          </p:nvSpPr>
          <p:spPr bwMode="auto">
            <a:xfrm>
              <a:off x="4695" y="2507"/>
              <a:ext cx="816" cy="333"/>
            </a:xfrm>
            <a:prstGeom prst="rect">
              <a:avLst/>
            </a:prstGeom>
            <a:gradFill rotWithShape="0">
              <a:gsLst>
                <a:gs pos="0">
                  <a:srgbClr val="FFE1FF"/>
                </a:gs>
                <a:gs pos="50000">
                  <a:srgbClr val="FFFFFF"/>
                </a:gs>
                <a:gs pos="100000">
                  <a:srgbClr val="FFE1FF"/>
                </a:gs>
              </a:gsLst>
              <a:lin ang="5400000" scaled="1"/>
            </a:gradFill>
            <a:ln w="9525">
              <a:solidFill>
                <a:srgbClr val="CC00CC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CC0000"/>
                  </a:solidFill>
                </a:rPr>
                <a:t>波腹</a:t>
              </a:r>
              <a:endParaRPr lang="zh-CN" altLang="en-US">
                <a:solidFill>
                  <a:srgbClr val="CC0000"/>
                </a:solidFill>
              </a:endParaRPr>
            </a:p>
          </p:txBody>
        </p:sp>
        <p:sp>
          <p:nvSpPr>
            <p:cNvPr id="339986" name="Text Box 18"/>
            <p:cNvSpPr txBox="1">
              <a:spLocks noChangeArrowheads="1"/>
            </p:cNvSpPr>
            <p:nvPr/>
          </p:nvSpPr>
          <p:spPr bwMode="auto">
            <a:xfrm>
              <a:off x="4695" y="3024"/>
              <a:ext cx="816" cy="33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>
                  <a:solidFill>
                    <a:srgbClr val="CC0000"/>
                  </a:solidFill>
                </a:rPr>
                <a:t>波节</a:t>
              </a:r>
              <a:endParaRPr lang="zh-CN" altLang="en-US">
                <a:solidFill>
                  <a:srgbClr val="CC0000"/>
                </a:solidFill>
              </a:endParaRPr>
            </a:p>
          </p:txBody>
        </p:sp>
        <p:graphicFrame>
          <p:nvGraphicFramePr>
            <p:cNvPr id="8205" name="Object 34"/>
            <p:cNvGraphicFramePr>
              <a:graphicFrameLocks noChangeAspect="1"/>
            </p:cNvGraphicFramePr>
            <p:nvPr/>
          </p:nvGraphicFramePr>
          <p:xfrm>
            <a:off x="1056" y="2354"/>
            <a:ext cx="3216" cy="6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8" name="Equation" r:id="rId15" imgW="1841500" imgH="393700" progId="Equation.3">
                    <p:embed/>
                  </p:oleObj>
                </mc:Choice>
                <mc:Fallback>
                  <p:oleObj name="Equation" r:id="rId15" imgW="1841500" imgH="393700" progId="Equation.3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354"/>
                          <a:ext cx="3216" cy="6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6" name="Object 67"/>
            <p:cNvGraphicFramePr>
              <a:graphicFrameLocks noChangeAspect="1"/>
            </p:cNvGraphicFramePr>
            <p:nvPr/>
          </p:nvGraphicFramePr>
          <p:xfrm>
            <a:off x="1079" y="2886"/>
            <a:ext cx="3592" cy="6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9" name="Equation" r:id="rId17" imgW="2057400" imgH="393700" progId="Equation.DSMT4">
                    <p:embed/>
                  </p:oleObj>
                </mc:Choice>
                <mc:Fallback>
                  <p:oleObj name="Equation" r:id="rId17" imgW="2057400" imgH="393700" progId="Equation.DSMT4">
                    <p:embed/>
                    <p:pic>
                      <p:nvPicPr>
                        <p:cNvPr id="0" name="Object 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9" y="2886"/>
                          <a:ext cx="3592" cy="6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0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0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0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0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0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Group 92"/>
          <p:cNvGrpSpPr/>
          <p:nvPr/>
        </p:nvGrpSpPr>
        <p:grpSpPr bwMode="auto">
          <a:xfrm>
            <a:off x="381000" y="533400"/>
            <a:ext cx="8458200" cy="1512888"/>
            <a:chOff x="240" y="336"/>
            <a:chExt cx="5328" cy="953"/>
          </a:xfrm>
        </p:grpSpPr>
        <p:sp>
          <p:nvSpPr>
            <p:cNvPr id="9271" name="Text Box 3"/>
            <p:cNvSpPr txBox="1">
              <a:spLocks noChangeArrowheads="1"/>
            </p:cNvSpPr>
            <p:nvPr/>
          </p:nvSpPr>
          <p:spPr bwMode="auto">
            <a:xfrm>
              <a:off x="240" y="336"/>
              <a:ext cx="5328" cy="953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>
                  <a:solidFill>
                    <a:srgbClr val="CC0000"/>
                  </a:solidFill>
                </a:rPr>
                <a:t>         2   </a:t>
              </a:r>
              <a:r>
                <a:rPr lang="zh-CN" altLang="en-US"/>
                <a:t>同一段上的各质点振动位相相同，相邻两段中各质点的振动位相相反</a:t>
              </a:r>
              <a:r>
                <a:rPr lang="zh-CN" altLang="en-US">
                  <a:solidFill>
                    <a:schemeClr val="tx1"/>
                  </a:solidFill>
                </a:rPr>
                <a:t>，在</a:t>
              </a:r>
              <a:r>
                <a:rPr lang="zh-CN" altLang="en-US">
                  <a:solidFill>
                    <a:srgbClr val="CC0000"/>
                  </a:solidFill>
                </a:rPr>
                <a:t>波节</a:t>
              </a:r>
              <a:r>
                <a:rPr lang="zh-CN" altLang="en-US">
                  <a:solidFill>
                    <a:schemeClr val="tx1"/>
                  </a:solidFill>
                </a:rPr>
                <a:t>处产生</a:t>
              </a:r>
              <a:r>
                <a:rPr lang="zh-CN" altLang="en-US">
                  <a:solidFill>
                    <a:srgbClr val="EF6E17"/>
                  </a:solidFill>
                </a:rPr>
                <a:t>       </a:t>
              </a:r>
              <a:r>
                <a:rPr lang="zh-CN" altLang="en-US">
                  <a:solidFill>
                    <a:schemeClr val="tx1"/>
                  </a:solidFill>
                </a:rPr>
                <a:t>的</a:t>
              </a:r>
              <a:r>
                <a:rPr lang="zh-CN" altLang="en-US">
                  <a:solidFill>
                    <a:srgbClr val="CC0000"/>
                  </a:solidFill>
                </a:rPr>
                <a:t>相位跃变 </a:t>
              </a:r>
              <a:r>
                <a:rPr lang="en-US" altLang="zh-CN">
                  <a:solidFill>
                    <a:schemeClr val="tx1"/>
                  </a:solidFill>
                </a:rPr>
                <a:t>.</a:t>
              </a:r>
              <a:r>
                <a:rPr lang="zh-CN" altLang="en-US">
                  <a:solidFill>
                    <a:schemeClr val="tx1"/>
                  </a:solidFill>
                </a:rPr>
                <a:t>（与行波不同，无相位的传播）。</a:t>
              </a:r>
              <a:endParaRPr lang="en-US" altLang="zh-CN">
                <a:solidFill>
                  <a:schemeClr val="tx1"/>
                </a:solidFill>
              </a:endParaRPr>
            </a:p>
          </p:txBody>
        </p:sp>
        <p:graphicFrame>
          <p:nvGraphicFramePr>
            <p:cNvPr id="9272" name="Object 4"/>
            <p:cNvGraphicFramePr>
              <a:graphicFrameLocks noChangeAspect="1"/>
            </p:cNvGraphicFramePr>
            <p:nvPr/>
          </p:nvGraphicFramePr>
          <p:xfrm>
            <a:off x="4422" y="620"/>
            <a:ext cx="280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8" name="Equation" r:id="rId1" imgW="190500" imgH="241300" progId="Equation.3">
                    <p:embed/>
                  </p:oleObj>
                </mc:Choice>
                <mc:Fallback>
                  <p:oleObj name="Equation" r:id="rId1" imgW="190500" imgH="2413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2" y="620"/>
                          <a:ext cx="280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20" name="Object 5"/>
          <p:cNvGraphicFramePr>
            <a:graphicFrameLocks noChangeAspect="1"/>
          </p:cNvGraphicFramePr>
          <p:nvPr/>
        </p:nvGraphicFramePr>
        <p:xfrm>
          <a:off x="612775" y="2133600"/>
          <a:ext cx="3598863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" name="Equation" r:id="rId3" imgW="1422400" imgH="393700" progId="Equation.DSMT4">
                  <p:embed/>
                </p:oleObj>
              </mc:Choice>
              <mc:Fallback>
                <p:oleObj name="Equation" r:id="rId3" imgW="14224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2133600"/>
                        <a:ext cx="3598863" cy="1065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56" name="Group 56"/>
          <p:cNvGrpSpPr/>
          <p:nvPr/>
        </p:nvGrpSpPr>
        <p:grpSpPr bwMode="auto">
          <a:xfrm>
            <a:off x="381000" y="4419600"/>
            <a:ext cx="3962400" cy="1066800"/>
            <a:chOff x="240" y="2784"/>
            <a:chExt cx="2496" cy="672"/>
          </a:xfrm>
        </p:grpSpPr>
        <p:sp>
          <p:nvSpPr>
            <p:cNvPr id="9267" name="Rectangle 55"/>
            <p:cNvSpPr>
              <a:spLocks noChangeArrowheads="1"/>
            </p:cNvSpPr>
            <p:nvPr/>
          </p:nvSpPr>
          <p:spPr bwMode="auto">
            <a:xfrm>
              <a:off x="240" y="2784"/>
              <a:ext cx="1296" cy="672"/>
            </a:xfrm>
            <a:prstGeom prst="rect">
              <a:avLst/>
            </a:prstGeom>
            <a:gradFill rotWithShape="0">
              <a:gsLst>
                <a:gs pos="0">
                  <a:srgbClr val="FEE8FA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CC00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68" name="Group 49"/>
            <p:cNvGrpSpPr/>
            <p:nvPr/>
          </p:nvGrpSpPr>
          <p:grpSpPr bwMode="auto">
            <a:xfrm>
              <a:off x="324" y="2803"/>
              <a:ext cx="2412" cy="653"/>
              <a:chOff x="324" y="2803"/>
              <a:chExt cx="2412" cy="653"/>
            </a:xfrm>
          </p:grpSpPr>
          <p:graphicFrame>
            <p:nvGraphicFramePr>
              <p:cNvPr id="9269" name="Object 7"/>
              <p:cNvGraphicFramePr>
                <a:graphicFrameLocks noChangeAspect="1"/>
              </p:cNvGraphicFramePr>
              <p:nvPr/>
            </p:nvGraphicFramePr>
            <p:xfrm>
              <a:off x="324" y="2803"/>
              <a:ext cx="791" cy="6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0" name="Equation" r:id="rId5" imgW="546100" imgH="393700" progId="Equation.DSMT4">
                      <p:embed/>
                    </p:oleObj>
                  </mc:Choice>
                  <mc:Fallback>
                    <p:oleObj name="Equation" r:id="rId5" imgW="546100" imgH="393700" progId="Equation.DSMT4">
                      <p:embed/>
                      <p:pic>
                        <p:nvPicPr>
                          <p:cNvPr id="0" name="Object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4" y="2803"/>
                            <a:ext cx="791" cy="65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270" name="Object 8"/>
              <p:cNvGraphicFramePr>
                <a:graphicFrameLocks noChangeAspect="1"/>
              </p:cNvGraphicFramePr>
              <p:nvPr/>
            </p:nvGraphicFramePr>
            <p:xfrm>
              <a:off x="1152" y="2834"/>
              <a:ext cx="1584" cy="5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1" name="公式" r:id="rId7" imgW="1739900" imgH="609600" progId="Equation.3">
                      <p:embed/>
                    </p:oleObj>
                  </mc:Choice>
                  <mc:Fallback>
                    <p:oleObj name="公式" r:id="rId7" imgW="1739900" imgH="609600" progId="Equation.3">
                      <p:embed/>
                      <p:pic>
                        <p:nvPicPr>
                          <p:cNvPr id="0" name="Object 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52" y="2834"/>
                            <a:ext cx="1584" cy="57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58409" name="Object 9"/>
          <p:cNvGraphicFramePr>
            <a:graphicFrameLocks noChangeAspect="1"/>
          </p:cNvGraphicFramePr>
          <p:nvPr/>
        </p:nvGraphicFramePr>
        <p:xfrm>
          <a:off x="4716463" y="4508500"/>
          <a:ext cx="360045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" name="Equation" r:id="rId9" imgW="1422400" imgH="393700" progId="Equation.DSMT4">
                  <p:embed/>
                </p:oleObj>
              </mc:Choice>
              <mc:Fallback>
                <p:oleObj name="Equation" r:id="rId9" imgW="1422400" imgH="393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508500"/>
                        <a:ext cx="3600450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11" name="Object 11"/>
          <p:cNvGraphicFramePr>
            <a:graphicFrameLocks noChangeAspect="1"/>
          </p:cNvGraphicFramePr>
          <p:nvPr/>
        </p:nvGraphicFramePr>
        <p:xfrm>
          <a:off x="4643438" y="5516563"/>
          <a:ext cx="40322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3" name="Equation" r:id="rId11" imgW="1765300" imgH="431800" progId="Equation.DSMT4">
                  <p:embed/>
                </p:oleObj>
              </mc:Choice>
              <mc:Fallback>
                <p:oleObj name="Equation" r:id="rId11" imgW="1765300" imgH="431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5516563"/>
                        <a:ext cx="4032250" cy="1085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57" name="Group 57"/>
          <p:cNvGrpSpPr/>
          <p:nvPr/>
        </p:nvGrpSpPr>
        <p:grpSpPr bwMode="auto">
          <a:xfrm>
            <a:off x="381000" y="5410200"/>
            <a:ext cx="3733800" cy="1066800"/>
            <a:chOff x="240" y="3408"/>
            <a:chExt cx="2352" cy="672"/>
          </a:xfrm>
        </p:grpSpPr>
        <p:sp>
          <p:nvSpPr>
            <p:cNvPr id="9263" name="Rectangle 54"/>
            <p:cNvSpPr>
              <a:spLocks noChangeArrowheads="1"/>
            </p:cNvSpPr>
            <p:nvPr/>
          </p:nvSpPr>
          <p:spPr bwMode="auto">
            <a:xfrm>
              <a:off x="240" y="3456"/>
              <a:ext cx="1296" cy="62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12700">
              <a:solidFill>
                <a:schemeClr val="tx2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64" name="Group 50"/>
            <p:cNvGrpSpPr/>
            <p:nvPr/>
          </p:nvGrpSpPr>
          <p:grpSpPr bwMode="auto">
            <a:xfrm>
              <a:off x="324" y="3408"/>
              <a:ext cx="2268" cy="653"/>
              <a:chOff x="324" y="3408"/>
              <a:chExt cx="2268" cy="653"/>
            </a:xfrm>
          </p:grpSpPr>
          <p:graphicFrame>
            <p:nvGraphicFramePr>
              <p:cNvPr id="9265" name="Object 10"/>
              <p:cNvGraphicFramePr>
                <a:graphicFrameLocks noChangeAspect="1"/>
              </p:cNvGraphicFramePr>
              <p:nvPr/>
            </p:nvGraphicFramePr>
            <p:xfrm>
              <a:off x="1152" y="3456"/>
              <a:ext cx="1440" cy="57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4" name="公式" r:id="rId13" imgW="1663700" imgH="609600" progId="Equation.3">
                      <p:embed/>
                    </p:oleObj>
                  </mc:Choice>
                  <mc:Fallback>
                    <p:oleObj name="公式" r:id="rId13" imgW="1663700" imgH="609600" progId="Equation.3">
                      <p:embed/>
                      <p:pic>
                        <p:nvPicPr>
                          <p:cNvPr id="0" name="Object 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52" y="3456"/>
                            <a:ext cx="1440" cy="57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266" name="Object 16"/>
              <p:cNvGraphicFramePr>
                <a:graphicFrameLocks noChangeAspect="1"/>
              </p:cNvGraphicFramePr>
              <p:nvPr/>
            </p:nvGraphicFramePr>
            <p:xfrm>
              <a:off x="324" y="3408"/>
              <a:ext cx="791" cy="6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5" name="Equation" r:id="rId15" imgW="546100" imgH="393700" progId="Equation.DSMT4">
                      <p:embed/>
                    </p:oleObj>
                  </mc:Choice>
                  <mc:Fallback>
                    <p:oleObj name="Equation" r:id="rId15" imgW="546100" imgH="393700" progId="Equation.DSMT4">
                      <p:embed/>
                      <p:pic>
                        <p:nvPicPr>
                          <p:cNvPr id="0" name="Object 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4" y="3408"/>
                            <a:ext cx="791" cy="65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58452" name="Group 52"/>
          <p:cNvGrpSpPr/>
          <p:nvPr/>
        </p:nvGrpSpPr>
        <p:grpSpPr bwMode="auto">
          <a:xfrm>
            <a:off x="762000" y="3276600"/>
            <a:ext cx="3124200" cy="1022350"/>
            <a:chOff x="288" y="2064"/>
            <a:chExt cx="1968" cy="644"/>
          </a:xfrm>
        </p:grpSpPr>
        <p:grpSp>
          <p:nvGrpSpPr>
            <p:cNvPr id="9259" name="Group 13"/>
            <p:cNvGrpSpPr/>
            <p:nvPr/>
          </p:nvGrpSpPr>
          <p:grpSpPr bwMode="auto">
            <a:xfrm>
              <a:off x="624" y="2064"/>
              <a:ext cx="1632" cy="644"/>
              <a:chOff x="3744" y="2246"/>
              <a:chExt cx="1632" cy="644"/>
            </a:xfrm>
          </p:grpSpPr>
          <p:graphicFrame>
            <p:nvGraphicFramePr>
              <p:cNvPr id="9261" name="Object 14"/>
              <p:cNvGraphicFramePr>
                <a:graphicFrameLocks noChangeAspect="1"/>
              </p:cNvGraphicFramePr>
              <p:nvPr/>
            </p:nvGraphicFramePr>
            <p:xfrm>
              <a:off x="3744" y="2246"/>
              <a:ext cx="816" cy="6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36" name="公式" r:id="rId17" imgW="774065" imgH="609600" progId="Equation.3">
                      <p:embed/>
                    </p:oleObj>
                  </mc:Choice>
                  <mc:Fallback>
                    <p:oleObj name="公式" r:id="rId17" imgW="774065" imgH="609600" progId="Equation.3">
                      <p:embed/>
                      <p:pic>
                        <p:nvPicPr>
                          <p:cNvPr id="0" name="Object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44" y="2246"/>
                            <a:ext cx="816" cy="64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262" name="Text Box 15"/>
              <p:cNvSpPr txBox="1">
                <a:spLocks noChangeArrowheads="1"/>
              </p:cNvSpPr>
              <p:nvPr/>
            </p:nvSpPr>
            <p:spPr bwMode="auto">
              <a:xfrm>
                <a:off x="4560" y="2400"/>
                <a:ext cx="81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>
                    <a:solidFill>
                      <a:schemeClr val="tx1"/>
                    </a:solidFill>
                  </a:rPr>
                  <a:t>为</a:t>
                </a:r>
                <a:r>
                  <a:rPr lang="zh-CN" altLang="en-US">
                    <a:solidFill>
                      <a:srgbClr val="CC0000"/>
                    </a:solidFill>
                  </a:rPr>
                  <a:t>波节</a:t>
                </a: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60" name="Text Box 51"/>
            <p:cNvSpPr txBox="1">
              <a:spLocks noChangeArrowheads="1"/>
            </p:cNvSpPr>
            <p:nvPr/>
          </p:nvSpPr>
          <p:spPr bwMode="auto">
            <a:xfrm>
              <a:off x="288" y="2217"/>
              <a:ext cx="432" cy="327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/>
                <a:t>例</a:t>
              </a:r>
              <a:endParaRPr lang="zh-CN" altLang="en-US"/>
            </a:p>
          </p:txBody>
        </p:sp>
      </p:grpSp>
      <p:grpSp>
        <p:nvGrpSpPr>
          <p:cNvPr id="9226" name="Group 59"/>
          <p:cNvGrpSpPr/>
          <p:nvPr/>
        </p:nvGrpSpPr>
        <p:grpSpPr bwMode="auto">
          <a:xfrm>
            <a:off x="4495800" y="2012315"/>
            <a:ext cx="4419600" cy="2438400"/>
            <a:chOff x="2832" y="1296"/>
            <a:chExt cx="2784" cy="1536"/>
          </a:xfrm>
        </p:grpSpPr>
        <p:sp>
          <p:nvSpPr>
            <p:cNvPr id="9227" name="Rectangle 60"/>
            <p:cNvSpPr>
              <a:spLocks noChangeArrowheads="1"/>
            </p:cNvSpPr>
            <p:nvPr/>
          </p:nvSpPr>
          <p:spPr bwMode="auto">
            <a:xfrm>
              <a:off x="2832" y="1296"/>
              <a:ext cx="2784" cy="15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8" name="Line 61"/>
            <p:cNvSpPr>
              <a:spLocks noChangeShapeType="1"/>
            </p:cNvSpPr>
            <p:nvPr/>
          </p:nvSpPr>
          <p:spPr bwMode="auto">
            <a:xfrm>
              <a:off x="2844" y="2134"/>
              <a:ext cx="270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9" name="Line 62"/>
            <p:cNvSpPr>
              <a:spLocks noChangeShapeType="1"/>
            </p:cNvSpPr>
            <p:nvPr/>
          </p:nvSpPr>
          <p:spPr bwMode="auto">
            <a:xfrm>
              <a:off x="4112" y="1389"/>
              <a:ext cx="0" cy="13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0" name="Line 63"/>
            <p:cNvSpPr>
              <a:spLocks noChangeShapeType="1"/>
            </p:cNvSpPr>
            <p:nvPr/>
          </p:nvSpPr>
          <p:spPr bwMode="auto">
            <a:xfrm>
              <a:off x="4809" y="1420"/>
              <a:ext cx="0" cy="1319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1" name="Line 64"/>
            <p:cNvSpPr>
              <a:spLocks noChangeShapeType="1"/>
            </p:cNvSpPr>
            <p:nvPr/>
          </p:nvSpPr>
          <p:spPr bwMode="auto">
            <a:xfrm>
              <a:off x="5147" y="1420"/>
              <a:ext cx="0" cy="1319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2" name="Line 65"/>
            <p:cNvSpPr>
              <a:spLocks noChangeShapeType="1"/>
            </p:cNvSpPr>
            <p:nvPr/>
          </p:nvSpPr>
          <p:spPr bwMode="auto">
            <a:xfrm>
              <a:off x="4472" y="1420"/>
              <a:ext cx="0" cy="1319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3" name="Line 66"/>
            <p:cNvSpPr>
              <a:spLocks noChangeShapeType="1"/>
            </p:cNvSpPr>
            <p:nvPr/>
          </p:nvSpPr>
          <p:spPr bwMode="auto">
            <a:xfrm>
              <a:off x="3798" y="1420"/>
              <a:ext cx="0" cy="1319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4" name="Freeform 67"/>
            <p:cNvSpPr/>
            <p:nvPr/>
          </p:nvSpPr>
          <p:spPr bwMode="auto">
            <a:xfrm>
              <a:off x="3798" y="1936"/>
              <a:ext cx="1349" cy="391"/>
            </a:xfrm>
            <a:custGeom>
              <a:avLst/>
              <a:gdLst>
                <a:gd name="T0" fmla="*/ 0 w 1152"/>
                <a:gd name="T1" fmla="*/ 89 h 864"/>
                <a:gd name="T2" fmla="*/ 395 w 1152"/>
                <a:gd name="T3" fmla="*/ 0 h 864"/>
                <a:gd name="T4" fmla="*/ 790 w 1152"/>
                <a:gd name="T5" fmla="*/ 89 h 864"/>
                <a:gd name="T6" fmla="*/ 1185 w 1152"/>
                <a:gd name="T7" fmla="*/ 177 h 864"/>
                <a:gd name="T8" fmla="*/ 1580 w 1152"/>
                <a:gd name="T9" fmla="*/ 89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2" h="864">
                  <a:moveTo>
                    <a:pt x="0" y="432"/>
                  </a:moveTo>
                  <a:cubicBezTo>
                    <a:pt x="96" y="216"/>
                    <a:pt x="192" y="0"/>
                    <a:pt x="288" y="0"/>
                  </a:cubicBezTo>
                  <a:cubicBezTo>
                    <a:pt x="384" y="0"/>
                    <a:pt x="480" y="288"/>
                    <a:pt x="576" y="432"/>
                  </a:cubicBezTo>
                  <a:cubicBezTo>
                    <a:pt x="672" y="576"/>
                    <a:pt x="768" y="864"/>
                    <a:pt x="864" y="864"/>
                  </a:cubicBezTo>
                  <a:cubicBezTo>
                    <a:pt x="960" y="864"/>
                    <a:pt x="1104" y="504"/>
                    <a:pt x="1152" y="432"/>
                  </a:cubicBezTo>
                </a:path>
              </a:pathLst>
            </a:custGeom>
            <a:noFill/>
            <a:ln w="28575" cmpd="sng">
              <a:solidFill>
                <a:srgbClr val="CC0099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5" name="Freeform 68"/>
            <p:cNvSpPr/>
            <p:nvPr/>
          </p:nvSpPr>
          <p:spPr bwMode="auto">
            <a:xfrm>
              <a:off x="3798" y="1985"/>
              <a:ext cx="1349" cy="390"/>
            </a:xfrm>
            <a:custGeom>
              <a:avLst/>
              <a:gdLst>
                <a:gd name="T0" fmla="*/ 0 w 1152"/>
                <a:gd name="T1" fmla="*/ 88 h 864"/>
                <a:gd name="T2" fmla="*/ 395 w 1152"/>
                <a:gd name="T3" fmla="*/ 0 h 864"/>
                <a:gd name="T4" fmla="*/ 790 w 1152"/>
                <a:gd name="T5" fmla="*/ 88 h 864"/>
                <a:gd name="T6" fmla="*/ 1185 w 1152"/>
                <a:gd name="T7" fmla="*/ 176 h 864"/>
                <a:gd name="T8" fmla="*/ 1580 w 1152"/>
                <a:gd name="T9" fmla="*/ 88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2" h="864">
                  <a:moveTo>
                    <a:pt x="0" y="432"/>
                  </a:moveTo>
                  <a:cubicBezTo>
                    <a:pt x="96" y="216"/>
                    <a:pt x="192" y="0"/>
                    <a:pt x="288" y="0"/>
                  </a:cubicBezTo>
                  <a:cubicBezTo>
                    <a:pt x="384" y="0"/>
                    <a:pt x="480" y="288"/>
                    <a:pt x="576" y="432"/>
                  </a:cubicBezTo>
                  <a:cubicBezTo>
                    <a:pt x="672" y="576"/>
                    <a:pt x="768" y="864"/>
                    <a:pt x="864" y="864"/>
                  </a:cubicBezTo>
                  <a:cubicBezTo>
                    <a:pt x="960" y="864"/>
                    <a:pt x="1104" y="504"/>
                    <a:pt x="1152" y="432"/>
                  </a:cubicBez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6" name="Freeform 69"/>
            <p:cNvSpPr/>
            <p:nvPr/>
          </p:nvSpPr>
          <p:spPr bwMode="auto">
            <a:xfrm>
              <a:off x="3798" y="1653"/>
              <a:ext cx="1349" cy="970"/>
            </a:xfrm>
            <a:custGeom>
              <a:avLst/>
              <a:gdLst>
                <a:gd name="T0" fmla="*/ 0 w 1152"/>
                <a:gd name="T1" fmla="*/ 545 h 864"/>
                <a:gd name="T2" fmla="*/ 395 w 1152"/>
                <a:gd name="T3" fmla="*/ 0 h 864"/>
                <a:gd name="T4" fmla="*/ 790 w 1152"/>
                <a:gd name="T5" fmla="*/ 545 h 864"/>
                <a:gd name="T6" fmla="*/ 1185 w 1152"/>
                <a:gd name="T7" fmla="*/ 1089 h 864"/>
                <a:gd name="T8" fmla="*/ 1580 w 1152"/>
                <a:gd name="T9" fmla="*/ 545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2" h="864">
                  <a:moveTo>
                    <a:pt x="0" y="432"/>
                  </a:moveTo>
                  <a:cubicBezTo>
                    <a:pt x="96" y="216"/>
                    <a:pt x="192" y="0"/>
                    <a:pt x="288" y="0"/>
                  </a:cubicBezTo>
                  <a:cubicBezTo>
                    <a:pt x="384" y="0"/>
                    <a:pt x="480" y="288"/>
                    <a:pt x="576" y="432"/>
                  </a:cubicBezTo>
                  <a:cubicBezTo>
                    <a:pt x="672" y="576"/>
                    <a:pt x="768" y="864"/>
                    <a:pt x="864" y="864"/>
                  </a:cubicBezTo>
                  <a:cubicBezTo>
                    <a:pt x="960" y="864"/>
                    <a:pt x="1104" y="504"/>
                    <a:pt x="1152" y="43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7" name="Oval 70"/>
            <p:cNvSpPr>
              <a:spLocks noChangeArrowheads="1"/>
            </p:cNvSpPr>
            <p:nvPr/>
          </p:nvSpPr>
          <p:spPr bwMode="auto">
            <a:xfrm>
              <a:off x="5090" y="2064"/>
              <a:ext cx="94" cy="93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C22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8" name="Oval 71"/>
            <p:cNvSpPr>
              <a:spLocks noChangeArrowheads="1"/>
            </p:cNvSpPr>
            <p:nvPr/>
          </p:nvSpPr>
          <p:spPr bwMode="auto">
            <a:xfrm>
              <a:off x="4415" y="2064"/>
              <a:ext cx="97" cy="93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C22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9" name="Oval 72"/>
            <p:cNvSpPr>
              <a:spLocks noChangeArrowheads="1"/>
            </p:cNvSpPr>
            <p:nvPr/>
          </p:nvSpPr>
          <p:spPr bwMode="auto">
            <a:xfrm>
              <a:off x="4078" y="1584"/>
              <a:ext cx="98" cy="9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100000">
                  <a:srgbClr val="C274C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0" name="Oval 73"/>
            <p:cNvSpPr>
              <a:spLocks noChangeArrowheads="1"/>
            </p:cNvSpPr>
            <p:nvPr/>
          </p:nvSpPr>
          <p:spPr bwMode="auto">
            <a:xfrm>
              <a:off x="4752" y="2592"/>
              <a:ext cx="96" cy="69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100000">
                  <a:srgbClr val="C274C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1" name="Line 74"/>
            <p:cNvSpPr>
              <a:spLocks noChangeShapeType="1"/>
            </p:cNvSpPr>
            <p:nvPr/>
          </p:nvSpPr>
          <p:spPr bwMode="auto">
            <a:xfrm>
              <a:off x="3460" y="1420"/>
              <a:ext cx="0" cy="1319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2" name="Line 75"/>
            <p:cNvSpPr>
              <a:spLocks noChangeShapeType="1"/>
            </p:cNvSpPr>
            <p:nvPr/>
          </p:nvSpPr>
          <p:spPr bwMode="auto">
            <a:xfrm>
              <a:off x="3123" y="1420"/>
              <a:ext cx="0" cy="1319"/>
            </a:xfrm>
            <a:prstGeom prst="line">
              <a:avLst/>
            </a:prstGeom>
            <a:noFill/>
            <a:ln w="12700">
              <a:solidFill>
                <a:srgbClr val="0066FF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3" name="Freeform 76"/>
            <p:cNvSpPr/>
            <p:nvPr/>
          </p:nvSpPr>
          <p:spPr bwMode="auto">
            <a:xfrm>
              <a:off x="3123" y="2157"/>
              <a:ext cx="675" cy="155"/>
            </a:xfrm>
            <a:custGeom>
              <a:avLst/>
              <a:gdLst>
                <a:gd name="T0" fmla="*/ 0 w 576"/>
                <a:gd name="T1" fmla="*/ 0 h 384"/>
                <a:gd name="T2" fmla="*/ 396 w 576"/>
                <a:gd name="T3" fmla="*/ 63 h 384"/>
                <a:gd name="T4" fmla="*/ 791 w 576"/>
                <a:gd name="T5" fmla="*/ 0 h 3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6" h="384">
                  <a:moveTo>
                    <a:pt x="0" y="0"/>
                  </a:moveTo>
                  <a:cubicBezTo>
                    <a:pt x="96" y="192"/>
                    <a:pt x="192" y="384"/>
                    <a:pt x="288" y="384"/>
                  </a:cubicBezTo>
                  <a:cubicBezTo>
                    <a:pt x="384" y="384"/>
                    <a:pt x="528" y="64"/>
                    <a:pt x="576" y="0"/>
                  </a:cubicBez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4" name="Freeform 77"/>
            <p:cNvSpPr/>
            <p:nvPr/>
          </p:nvSpPr>
          <p:spPr bwMode="auto">
            <a:xfrm>
              <a:off x="3123" y="2118"/>
              <a:ext cx="675" cy="155"/>
            </a:xfrm>
            <a:custGeom>
              <a:avLst/>
              <a:gdLst>
                <a:gd name="T0" fmla="*/ 0 w 576"/>
                <a:gd name="T1" fmla="*/ 0 h 384"/>
                <a:gd name="T2" fmla="*/ 396 w 576"/>
                <a:gd name="T3" fmla="*/ 63 h 384"/>
                <a:gd name="T4" fmla="*/ 791 w 576"/>
                <a:gd name="T5" fmla="*/ 0 h 3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6" h="384">
                  <a:moveTo>
                    <a:pt x="0" y="0"/>
                  </a:moveTo>
                  <a:cubicBezTo>
                    <a:pt x="96" y="192"/>
                    <a:pt x="192" y="384"/>
                    <a:pt x="288" y="384"/>
                  </a:cubicBezTo>
                  <a:cubicBezTo>
                    <a:pt x="384" y="384"/>
                    <a:pt x="528" y="64"/>
                    <a:pt x="576" y="0"/>
                  </a:cubicBezTo>
                </a:path>
              </a:pathLst>
            </a:custGeom>
            <a:noFill/>
            <a:ln w="28575" cmpd="sng">
              <a:solidFill>
                <a:srgbClr val="CC0099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5" name="Freeform 78"/>
            <p:cNvSpPr/>
            <p:nvPr/>
          </p:nvSpPr>
          <p:spPr bwMode="auto">
            <a:xfrm>
              <a:off x="3123" y="2118"/>
              <a:ext cx="675" cy="505"/>
            </a:xfrm>
            <a:custGeom>
              <a:avLst/>
              <a:gdLst>
                <a:gd name="T0" fmla="*/ 0 w 576"/>
                <a:gd name="T1" fmla="*/ 0 h 384"/>
                <a:gd name="T2" fmla="*/ 396 w 576"/>
                <a:gd name="T3" fmla="*/ 664 h 384"/>
                <a:gd name="T4" fmla="*/ 791 w 576"/>
                <a:gd name="T5" fmla="*/ 0 h 3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6" h="384">
                  <a:moveTo>
                    <a:pt x="0" y="0"/>
                  </a:moveTo>
                  <a:cubicBezTo>
                    <a:pt x="96" y="192"/>
                    <a:pt x="192" y="384"/>
                    <a:pt x="288" y="384"/>
                  </a:cubicBezTo>
                  <a:cubicBezTo>
                    <a:pt x="384" y="384"/>
                    <a:pt x="528" y="64"/>
                    <a:pt x="57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6" name="Oval 79"/>
            <p:cNvSpPr>
              <a:spLocks noChangeArrowheads="1"/>
            </p:cNvSpPr>
            <p:nvPr/>
          </p:nvSpPr>
          <p:spPr bwMode="auto">
            <a:xfrm>
              <a:off x="3408" y="2592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100000">
                  <a:srgbClr val="C274C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7" name="Oval 80"/>
            <p:cNvSpPr>
              <a:spLocks noChangeArrowheads="1"/>
            </p:cNvSpPr>
            <p:nvPr/>
          </p:nvSpPr>
          <p:spPr bwMode="auto">
            <a:xfrm>
              <a:off x="3072" y="2064"/>
              <a:ext cx="96" cy="93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C22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9248" name="Object 81"/>
            <p:cNvGraphicFramePr>
              <a:graphicFrameLocks noChangeAspect="1"/>
            </p:cNvGraphicFramePr>
            <p:nvPr/>
          </p:nvGraphicFramePr>
          <p:xfrm>
            <a:off x="5328" y="2160"/>
            <a:ext cx="266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7" name="公式" r:id="rId19" imgW="177800" imgH="190500" progId="Equation.3">
                    <p:embed/>
                  </p:oleObj>
                </mc:Choice>
                <mc:Fallback>
                  <p:oleObj name="公式" r:id="rId19" imgW="177800" imgH="190500" progId="Equation.3">
                    <p:embed/>
                    <p:pic>
                      <p:nvPicPr>
                        <p:cNvPr id="0" name="Object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8" y="2160"/>
                          <a:ext cx="266" cy="2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49" name="Object 82"/>
            <p:cNvGraphicFramePr>
              <a:graphicFrameLocks noChangeAspect="1"/>
            </p:cNvGraphicFramePr>
            <p:nvPr/>
          </p:nvGraphicFramePr>
          <p:xfrm>
            <a:off x="4169" y="1389"/>
            <a:ext cx="258" cy="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8" name="公式" r:id="rId21" imgW="190500" imgH="241300" progId="Equation.3">
                    <p:embed/>
                  </p:oleObj>
                </mc:Choice>
                <mc:Fallback>
                  <p:oleObj name="公式" r:id="rId21" imgW="190500" imgH="241300" progId="Equation.3">
                    <p:embed/>
                    <p:pic>
                      <p:nvPicPr>
                        <p:cNvPr id="0" name="Object 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9" y="1389"/>
                          <a:ext cx="258" cy="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50" name="Object 83"/>
            <p:cNvGraphicFramePr>
              <a:graphicFrameLocks noChangeAspect="1"/>
            </p:cNvGraphicFramePr>
            <p:nvPr/>
          </p:nvGraphicFramePr>
          <p:xfrm>
            <a:off x="4112" y="2134"/>
            <a:ext cx="198" cy="1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" name="公式" r:id="rId23" imgW="165100" imgH="190500" progId="Equation.3">
                    <p:embed/>
                  </p:oleObj>
                </mc:Choice>
                <mc:Fallback>
                  <p:oleObj name="公式" r:id="rId23" imgW="165100" imgH="190500" progId="Equation.3">
                    <p:embed/>
                    <p:pic>
                      <p:nvPicPr>
                        <p:cNvPr id="0" name="Object 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2" y="2134"/>
                          <a:ext cx="198" cy="1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51" name="Line 84"/>
            <p:cNvSpPr>
              <a:spLocks noChangeShapeType="1"/>
            </p:cNvSpPr>
            <p:nvPr/>
          </p:nvSpPr>
          <p:spPr bwMode="auto">
            <a:xfrm>
              <a:off x="4515" y="1482"/>
              <a:ext cx="404" cy="0"/>
            </a:xfrm>
            <a:prstGeom prst="line">
              <a:avLst/>
            </a:prstGeom>
            <a:noFill/>
            <a:ln w="38100">
              <a:solidFill>
                <a:srgbClr val="CC0099"/>
              </a:solidFill>
              <a:rou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2" name="Line 85"/>
            <p:cNvSpPr>
              <a:spLocks noChangeShapeType="1"/>
            </p:cNvSpPr>
            <p:nvPr/>
          </p:nvSpPr>
          <p:spPr bwMode="auto">
            <a:xfrm flipH="1" flipV="1">
              <a:off x="3363" y="1482"/>
              <a:ext cx="403" cy="1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9253" name="Object 86"/>
            <p:cNvGraphicFramePr>
              <a:graphicFrameLocks noChangeAspect="1"/>
            </p:cNvGraphicFramePr>
            <p:nvPr/>
          </p:nvGraphicFramePr>
          <p:xfrm>
            <a:off x="4688" y="1536"/>
            <a:ext cx="256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0" name="Equation" r:id="rId25" imgW="165100" imgH="393065" progId="Equation.3">
                    <p:embed/>
                  </p:oleObj>
                </mc:Choice>
                <mc:Fallback>
                  <p:oleObj name="Equation" r:id="rId25" imgW="165100" imgH="393065" progId="Equation.3">
                    <p:embed/>
                    <p:pic>
                      <p:nvPicPr>
                        <p:cNvPr id="0" name="Object 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88" y="1536"/>
                          <a:ext cx="256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54" name="Object 87"/>
            <p:cNvGraphicFramePr>
              <a:graphicFrameLocks noChangeAspect="1"/>
            </p:cNvGraphicFramePr>
            <p:nvPr/>
          </p:nvGraphicFramePr>
          <p:xfrm>
            <a:off x="3264" y="1536"/>
            <a:ext cx="403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1" name="Equation" r:id="rId27" imgW="279400" imgH="393700" progId="Equation.3">
                    <p:embed/>
                  </p:oleObj>
                </mc:Choice>
                <mc:Fallback>
                  <p:oleObj name="Equation" r:id="rId27" imgW="279400" imgH="393700" progId="Equation.3">
                    <p:embed/>
                    <p:pic>
                      <p:nvPicPr>
                        <p:cNvPr id="0" name="Object 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4" y="1536"/>
                          <a:ext cx="403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55" name="Object 88"/>
            <p:cNvGraphicFramePr>
              <a:graphicFrameLocks noChangeAspect="1"/>
            </p:cNvGraphicFramePr>
            <p:nvPr/>
          </p:nvGraphicFramePr>
          <p:xfrm>
            <a:off x="4320" y="2160"/>
            <a:ext cx="238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2" name="Equation" r:id="rId29" imgW="165100" imgH="393065" progId="Equation.3">
                    <p:embed/>
                  </p:oleObj>
                </mc:Choice>
                <mc:Fallback>
                  <p:oleObj name="Equation" r:id="rId29" imgW="165100" imgH="393065" progId="Equation.3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0" y="2160"/>
                          <a:ext cx="238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56" name="Object 89"/>
            <p:cNvGraphicFramePr>
              <a:graphicFrameLocks noChangeAspect="1"/>
            </p:cNvGraphicFramePr>
            <p:nvPr/>
          </p:nvGraphicFramePr>
          <p:xfrm>
            <a:off x="3552" y="2157"/>
            <a:ext cx="403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3" name="Equation" r:id="rId31" imgW="279400" imgH="393700" progId="Equation.3">
                    <p:embed/>
                  </p:oleObj>
                </mc:Choice>
                <mc:Fallback>
                  <p:oleObj name="Equation" r:id="rId31" imgW="279400" imgH="393700" progId="Equation.3">
                    <p:embed/>
                    <p:pic>
                      <p:nvPicPr>
                        <p:cNvPr id="0" name="Object 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52" y="2157"/>
                          <a:ext cx="403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57" name="Oval 90"/>
            <p:cNvSpPr>
              <a:spLocks noChangeArrowheads="1"/>
            </p:cNvSpPr>
            <p:nvPr/>
          </p:nvSpPr>
          <p:spPr bwMode="auto">
            <a:xfrm>
              <a:off x="3744" y="2064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C22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9258" name="Object 91"/>
            <p:cNvGraphicFramePr>
              <a:graphicFrameLocks noChangeAspect="1"/>
            </p:cNvGraphicFramePr>
            <p:nvPr/>
          </p:nvGraphicFramePr>
          <p:xfrm>
            <a:off x="4994" y="1488"/>
            <a:ext cx="330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4" name="Equation" r:id="rId33" imgW="228600" imgH="393700" progId="Equation.3">
                    <p:embed/>
                  </p:oleObj>
                </mc:Choice>
                <mc:Fallback>
                  <p:oleObj name="Equation" r:id="rId33" imgW="228600" imgH="393700" progId="Equation.3">
                    <p:embed/>
                    <p:pic>
                      <p:nvPicPr>
                        <p:cNvPr id="0" name="Object 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4" y="1488"/>
                          <a:ext cx="330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5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4" name="文本框 97283"/>
          <p:cNvSpPr txBox="1"/>
          <p:nvPr/>
        </p:nvSpPr>
        <p:spPr>
          <a:xfrm>
            <a:off x="206375" y="233363"/>
            <a:ext cx="2655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en-US" altLang="zh-CN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驻波能量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7292" name="组合 97291"/>
          <p:cNvGrpSpPr/>
          <p:nvPr/>
        </p:nvGrpSpPr>
        <p:grpSpPr>
          <a:xfrm>
            <a:off x="522288" y="2303463"/>
            <a:ext cx="8382000" cy="3892549"/>
            <a:chOff x="215" y="459"/>
            <a:chExt cx="5280" cy="2452"/>
          </a:xfrm>
        </p:grpSpPr>
        <p:sp>
          <p:nvSpPr>
            <p:cNvPr id="97285" name="文本框 97284"/>
            <p:cNvSpPr txBox="1"/>
            <p:nvPr/>
          </p:nvSpPr>
          <p:spPr>
            <a:xfrm>
              <a:off x="501" y="459"/>
              <a:ext cx="43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驻波振动中无位相传播，也无能量的传播</a:t>
              </a:r>
              <a:endParaRPr lang="zh-CN" altLang="en-US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7287" name="文本框 97286"/>
            <p:cNvSpPr txBox="1"/>
            <p:nvPr/>
          </p:nvSpPr>
          <p:spPr>
            <a:xfrm>
              <a:off x="499" y="799"/>
              <a:ext cx="18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能流密度为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97288" name="对象 97287"/>
            <p:cNvGraphicFramePr/>
            <p:nvPr/>
          </p:nvGraphicFramePr>
          <p:xfrm>
            <a:off x="2097" y="853"/>
            <a:ext cx="1834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9" name="" r:id="rId1" imgW="1306830" imgH="203200" progId="Equation.3">
                    <p:embed/>
                  </p:oleObj>
                </mc:Choice>
                <mc:Fallback>
                  <p:oleObj name="" r:id="rId1" imgW="1306830" imgH="203200" progId="Equation.3">
                    <p:embed/>
                    <p:pic>
                      <p:nvPicPr>
                        <p:cNvPr id="0" name="图片 318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97" y="853"/>
                          <a:ext cx="1834" cy="3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7289" name="矩形 97288"/>
            <p:cNvSpPr/>
            <p:nvPr/>
          </p:nvSpPr>
          <p:spPr>
            <a:xfrm>
              <a:off x="880" y="1175"/>
              <a:ext cx="330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平均说来没有能量的传播，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7290" name="矩形 97289"/>
            <p:cNvSpPr/>
            <p:nvPr/>
          </p:nvSpPr>
          <p:spPr>
            <a:xfrm>
              <a:off x="1207" y="1536"/>
              <a:ext cx="35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</a:rPr>
                <a:t>但各质元间仍有能量的交换。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7291" name="文本框 97290"/>
            <p:cNvSpPr txBox="1"/>
            <p:nvPr/>
          </p:nvSpPr>
          <p:spPr>
            <a:xfrm>
              <a:off x="215" y="1877"/>
              <a:ext cx="5280" cy="1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  <a:buClr>
                  <a:schemeClr val="bg1"/>
                </a:buClr>
              </a:pP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一个波段内不断地进行动能与势能的相互转换，</a:t>
              </a:r>
              <a:endParaRPr lang="zh-CN" altLang="en-US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  <a:buClr>
                  <a:schemeClr val="bg1"/>
                </a:buClr>
              </a:pP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并不断地分别集中在波腹和波节附近而不向外传播。</a:t>
              </a:r>
              <a:r>
                <a:rPr lang="zh-CN" altLang="en-US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故谓之驻波。</a:t>
              </a:r>
              <a:endParaRPr lang="en-US" altLang="zh-CN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7293" name="文本框 97292"/>
          <p:cNvSpPr txBox="1"/>
          <p:nvPr/>
        </p:nvSpPr>
        <p:spPr>
          <a:xfrm>
            <a:off x="701675" y="863600"/>
            <a:ext cx="7470775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思考：</a:t>
            </a:r>
            <a:r>
              <a:rPr lang="zh-CN" altLang="en-US" dirty="0">
                <a:latin typeface="Times New Roman" panose="02020603050405020304" pitchFamily="18" charset="0"/>
              </a:rPr>
              <a:t>驻波振动过程中，有没有能量的传播，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   为什么？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WPS 演示</Application>
  <PresentationFormat>在屏幕上显示</PresentationFormat>
  <Paragraphs>60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32</vt:i4>
      </vt:variant>
      <vt:variant>
        <vt:lpstr>幻灯片标题</vt:lpstr>
      </vt:variant>
      <vt:variant>
        <vt:i4>7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楷体_GB2312</vt:lpstr>
      <vt:lpstr>微软雅黑</vt:lpstr>
      <vt:lpstr>Arial Unicode MS</vt:lpstr>
      <vt:lpstr>新宋体</vt:lpstr>
      <vt:lpstr>默认设计模板</vt:lpstr>
      <vt:lpstr>Equation.DSMT4</vt:lpstr>
      <vt:lpstr>Equation.3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ylz</dc:creator>
  <cp:lastModifiedBy>Administrator</cp:lastModifiedBy>
  <cp:revision>356</cp:revision>
  <dcterms:created xsi:type="dcterms:W3CDTF">2008-01-04T13:19:00Z</dcterms:created>
  <dcterms:modified xsi:type="dcterms:W3CDTF">2018-09-07T04:33:28Z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