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43" r:id="rId3"/>
    <p:sldId id="450" r:id="rId4"/>
    <p:sldId id="452" r:id="rId5"/>
    <p:sldId id="453" r:id="rId6"/>
    <p:sldId id="454" r:id="rId7"/>
    <p:sldId id="455" r:id="rId8"/>
    <p:sldId id="456" r:id="rId9"/>
    <p:sldId id="457" r:id="rId10"/>
    <p:sldId id="459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FF0000"/>
    <a:srgbClr val="FF00FF"/>
    <a:srgbClr val="A500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6"/>
    <p:restoredTop sz="94660"/>
  </p:normalViewPr>
  <p:slideViewPr>
    <p:cSldViewPr showGuides="1">
      <p:cViewPr>
        <p:scale>
          <a:sx n="75" d="100"/>
          <a:sy n="75" d="100"/>
        </p:scale>
        <p:origin x="-1056" y="132"/>
      </p:cViewPr>
      <p:guideLst>
        <p:guide orient="horz" pos="2143"/>
        <p:guide pos="2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50180" name="幻灯片图像占位符 501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181" name="文本占位符 501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958013" y="63738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030095" y="473710"/>
            <a:ext cx="508317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多普勒效应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812165" y="4406900"/>
            <a:ext cx="72434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红移现象如何证明宇宙大爆炸理论？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3744099" name="图片 1073744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0755" y="1434465"/>
            <a:ext cx="4406265" cy="263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2" name="文本框 104451"/>
          <p:cNvSpPr txBox="1"/>
          <p:nvPr/>
        </p:nvSpPr>
        <p:spPr>
          <a:xfrm>
            <a:off x="2185988" y="142875"/>
            <a:ext cx="42306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§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6.6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　多普勒效应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455" name="矩形 104454"/>
          <p:cNvSpPr/>
          <p:nvPr/>
        </p:nvSpPr>
        <p:spPr>
          <a:xfrm>
            <a:off x="703263" y="841375"/>
            <a:ext cx="76946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</a:rPr>
              <a:t>奥地利物理学家，数学家和天文学家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多普勒</a:t>
            </a:r>
            <a:r>
              <a:rPr lang="zh-CN" altLang="en-US" sz="2400" dirty="0">
                <a:latin typeface="Times New Roman" panose="02020603050405020304" pitchFamily="18" charset="0"/>
              </a:rPr>
              <a:t>于</a:t>
            </a:r>
            <a:r>
              <a:rPr lang="en-US" altLang="zh-CN" sz="2400" dirty="0">
                <a:latin typeface="Times New Roman" panose="02020603050405020304" pitchFamily="18" charset="0"/>
              </a:rPr>
              <a:t>1842</a:t>
            </a:r>
            <a:r>
              <a:rPr lang="zh-CN" altLang="en-US" sz="2400" dirty="0">
                <a:latin typeface="Times New Roman" panose="02020603050405020304" pitchFamily="18" charset="0"/>
              </a:rPr>
              <a:t>年发现，当波源或观察者、或者两者同时相对于介质有相对运动时，观察者接收到的波的频率与波源的振动频率不同，这类现象称为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多普勒效应</a:t>
            </a:r>
            <a:r>
              <a:rPr lang="zh-CN" altLang="en-US" sz="2400" dirty="0">
                <a:latin typeface="Times New Roman" panose="02020603050405020304" pitchFamily="18" charset="0"/>
              </a:rPr>
              <a:t>或者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多普勒频移</a:t>
            </a:r>
            <a:r>
              <a:rPr lang="zh-CN" altLang="en-US" sz="2400" dirty="0">
                <a:latin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104461" name="组合 104460"/>
          <p:cNvGrpSpPr/>
          <p:nvPr/>
        </p:nvGrpSpPr>
        <p:grpSpPr>
          <a:xfrm>
            <a:off x="1893888" y="2619375"/>
            <a:ext cx="5378450" cy="3471863"/>
            <a:chOff x="1193" y="1650"/>
            <a:chExt cx="3388" cy="2187"/>
          </a:xfrm>
        </p:grpSpPr>
        <p:sp>
          <p:nvSpPr>
            <p:cNvPr id="104456" name="文本框 104455"/>
            <p:cNvSpPr txBox="1"/>
            <p:nvPr/>
          </p:nvSpPr>
          <p:spPr>
            <a:xfrm>
              <a:off x="1238" y="3549"/>
              <a:ext cx="334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水波的多普勒效应（波源向右运动）</a:t>
              </a:r>
              <a:endParaRPr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04457" name="组合 104456"/>
            <p:cNvGrpSpPr/>
            <p:nvPr/>
          </p:nvGrpSpPr>
          <p:grpSpPr>
            <a:xfrm>
              <a:off x="1193" y="1650"/>
              <a:ext cx="3275" cy="1878"/>
              <a:chOff x="923" y="1949"/>
              <a:chExt cx="3275" cy="1878"/>
            </a:xfrm>
          </p:grpSpPr>
          <p:pic>
            <p:nvPicPr>
              <p:cNvPr id="104458" name="图片 104457" descr="图片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58" y="2045"/>
                <a:ext cx="2562" cy="164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4459" name="直接连接符 104458"/>
              <p:cNvSpPr/>
              <p:nvPr/>
            </p:nvSpPr>
            <p:spPr>
              <a:xfrm>
                <a:off x="923" y="2817"/>
                <a:ext cx="3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60" name="直接连接符 104459"/>
              <p:cNvSpPr/>
              <p:nvPr/>
            </p:nvSpPr>
            <p:spPr>
              <a:xfrm>
                <a:off x="2762" y="1949"/>
                <a:ext cx="0" cy="187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/>
      <p:bldP spid="1044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8" name="文本框 105477"/>
          <p:cNvSpPr txBox="1"/>
          <p:nvPr/>
        </p:nvSpPr>
        <p:spPr>
          <a:xfrm>
            <a:off x="341313" y="233363"/>
            <a:ext cx="8370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简单地，选介质为参考系，以波源及观察者连线为</a:t>
            </a:r>
            <a:r>
              <a:rPr lang="en-US" altLang="zh-CN" i="1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轴，并规定波动向着观察者传播方向为正方向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5516" name="文本框 105515"/>
          <p:cNvSpPr txBox="1"/>
          <p:nvPr/>
        </p:nvSpPr>
        <p:spPr>
          <a:xfrm>
            <a:off x="431800" y="4194175"/>
            <a:ext cx="8193088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注意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altLang="zh-CN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波速</a:t>
            </a:r>
            <a:r>
              <a:rPr lang="en-US" altLang="zh-CN" i="1">
                <a:latin typeface="Times New Roman" panose="02020603050405020304" pitchFamily="18" charset="0"/>
              </a:rPr>
              <a:t>u</a:t>
            </a:r>
            <a:r>
              <a:rPr lang="zh-CN" altLang="en-US" dirty="0">
                <a:latin typeface="Times New Roman" panose="02020603050405020304" pitchFamily="18" charset="0"/>
              </a:rPr>
              <a:t>是波相对于介质的速度，它只决定于介质性质，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恒为正值。</a:t>
            </a:r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区分</a:t>
            </a:r>
            <a:r>
              <a:rPr lang="en-US" altLang="zh-CN" dirty="0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种频率</a:t>
            </a:r>
            <a:r>
              <a:rPr lang="en-US" altLang="zh-CN" dirty="0"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latin typeface="Times New Roman" panose="02020603050405020304" pitchFamily="18" charset="0"/>
              </a:rPr>
              <a:t>波动频率是以介质为参考系，接收频率是以接收者为参考系。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5522" name="组合 105521"/>
          <p:cNvGrpSpPr/>
          <p:nvPr/>
        </p:nvGrpSpPr>
        <p:grpSpPr>
          <a:xfrm>
            <a:off x="431800" y="1268413"/>
            <a:ext cx="7596188" cy="2859087"/>
            <a:chOff x="272" y="799"/>
            <a:chExt cx="4785" cy="1801"/>
          </a:xfrm>
        </p:grpSpPr>
        <p:grpSp>
          <p:nvGrpSpPr>
            <p:cNvPr id="105521" name="组合 105520"/>
            <p:cNvGrpSpPr/>
            <p:nvPr/>
          </p:nvGrpSpPr>
          <p:grpSpPr>
            <a:xfrm>
              <a:off x="810" y="799"/>
              <a:ext cx="4247" cy="1020"/>
              <a:chOff x="810" y="799"/>
              <a:chExt cx="4247" cy="1020"/>
            </a:xfrm>
          </p:grpSpPr>
          <p:grpSp>
            <p:nvGrpSpPr>
              <p:cNvPr id="105498" name="组合 105497"/>
              <p:cNvGrpSpPr/>
              <p:nvPr/>
            </p:nvGrpSpPr>
            <p:grpSpPr>
              <a:xfrm>
                <a:off x="810" y="1375"/>
                <a:ext cx="4045" cy="444"/>
                <a:chOff x="548" y="3712"/>
                <a:chExt cx="4045" cy="444"/>
              </a:xfrm>
            </p:grpSpPr>
            <p:sp>
              <p:nvSpPr>
                <p:cNvPr id="105499" name="文本框 105498"/>
                <p:cNvSpPr txBox="1"/>
                <p:nvPr/>
              </p:nvSpPr>
              <p:spPr>
                <a:xfrm>
                  <a:off x="1966" y="3712"/>
                  <a:ext cx="1217" cy="30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algn="just">
                    <a:buClr>
                      <a:schemeClr val="bg1"/>
                    </a:buClr>
                  </a:pPr>
                  <a:r>
                    <a:rPr lang="en-US" altLang="zh-CN" sz="2400" i="1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v </a:t>
                  </a:r>
                  <a:r>
                    <a:rPr lang="en-US" altLang="zh-CN" sz="2400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(</a:t>
                  </a:r>
                  <a:r>
                    <a:rPr lang="zh-CN" altLang="en-US" sz="2400" dirty="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波动频</a:t>
                  </a:r>
                  <a:r>
                    <a:rPr lang="zh-CN" altLang="en-US" sz="2400" dirty="0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率</a:t>
                  </a:r>
                  <a:r>
                    <a:rPr lang="en-US" altLang="zh-CN" sz="2400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)</a:t>
                  </a:r>
                  <a:endParaRPr lang="en-US" altLang="zh-CN" sz="2400">
                    <a:solidFill>
                      <a:srgbClr val="A5002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5500" name="矩形 105499"/>
                <p:cNvSpPr/>
                <p:nvPr/>
              </p:nvSpPr>
              <p:spPr>
                <a:xfrm>
                  <a:off x="548" y="3868"/>
                  <a:ext cx="123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>
                    <a:buClr>
                      <a:schemeClr val="bg1"/>
                    </a:buClr>
                  </a:pPr>
                  <a:r>
                    <a:rPr lang="en-US" altLang="zh-CN" sz="2400" i="1" err="1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v</a:t>
                  </a:r>
                  <a:r>
                    <a:rPr lang="en-US" altLang="zh-CN" sz="2400" baseline="-25000" err="1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s</a:t>
                  </a:r>
                  <a:r>
                    <a:rPr lang="en-US" altLang="zh-CN" sz="2400" dirty="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(</a:t>
                  </a:r>
                  <a:r>
                    <a:rPr lang="zh-CN" altLang="en-US" sz="2400" dirty="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波源频率</a:t>
                  </a:r>
                  <a:r>
                    <a:rPr lang="en-US" altLang="zh-CN" sz="240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)</a:t>
                  </a:r>
                  <a:endParaRPr lang="en-US" altLang="zh-CN" sz="2400">
                    <a:solidFill>
                      <a:srgbClr val="A50021"/>
                    </a:solidFill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105501" name="矩形 105500"/>
                <p:cNvSpPr/>
                <p:nvPr/>
              </p:nvSpPr>
              <p:spPr>
                <a:xfrm>
                  <a:off x="3361" y="3801"/>
                  <a:ext cx="123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buClr>
                      <a:schemeClr val="bg1"/>
                    </a:buClr>
                  </a:pPr>
                  <a:r>
                    <a:rPr lang="en-US" altLang="zh-CN" sz="2400" i="1" err="1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v</a:t>
                  </a:r>
                  <a:r>
                    <a:rPr lang="en-US" altLang="zh-CN" sz="2400" baseline="-25000" err="1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B</a:t>
                  </a:r>
                  <a:r>
                    <a:rPr lang="en-US" altLang="zh-CN" sz="240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(</a:t>
                  </a:r>
                  <a:r>
                    <a:rPr lang="zh-CN" altLang="en-US" sz="2400" dirty="0">
                      <a:solidFill>
                        <a:srgbClr val="A50021"/>
                      </a:solidFill>
                      <a:latin typeface="Times New Roman" panose="02020603050405020304" pitchFamily="18" charset="0"/>
                    </a:rPr>
                    <a:t>接收</a:t>
                  </a:r>
                  <a:r>
                    <a:rPr lang="zh-CN" altLang="en-US" sz="2400" dirty="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频率</a:t>
                  </a:r>
                  <a:r>
                    <a:rPr lang="en-US" altLang="zh-CN" sz="2400">
                      <a:solidFill>
                        <a:srgbClr val="A50021"/>
                      </a:solidFill>
                      <a:latin typeface="宋体" panose="02010600030101010101" pitchFamily="2" charset="-122"/>
                    </a:rPr>
                    <a:t>)</a:t>
                  </a:r>
                  <a:endParaRPr lang="en-US" altLang="zh-CN" sz="2400">
                    <a:solidFill>
                      <a:srgbClr val="A50021"/>
                    </a:solidFill>
                    <a:latin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5502" name="组合 105501"/>
              <p:cNvGrpSpPr/>
              <p:nvPr/>
            </p:nvGrpSpPr>
            <p:grpSpPr>
              <a:xfrm>
                <a:off x="810" y="799"/>
                <a:ext cx="4247" cy="694"/>
                <a:chOff x="548" y="3150"/>
                <a:chExt cx="4247" cy="694"/>
              </a:xfrm>
            </p:grpSpPr>
            <p:sp>
              <p:nvSpPr>
                <p:cNvPr id="105503" name="直接连接符 105502"/>
                <p:cNvSpPr/>
                <p:nvPr/>
              </p:nvSpPr>
              <p:spPr>
                <a:xfrm>
                  <a:off x="573" y="3668"/>
                  <a:ext cx="3948" cy="0"/>
                </a:xfrm>
                <a:prstGeom prst="line">
                  <a:avLst/>
                </a:prstGeom>
                <a:ln w="9525" cap="flat" cmpd="sng">
                  <a:solidFill>
                    <a:srgbClr val="CC00CC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105504" name="文本框 105503"/>
                <p:cNvSpPr txBox="1"/>
                <p:nvPr/>
              </p:nvSpPr>
              <p:spPr>
                <a:xfrm>
                  <a:off x="4551" y="3467"/>
                  <a:ext cx="244" cy="3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3200" i="1">
                      <a:latin typeface="Times New Roman" panose="02020603050405020304" pitchFamily="18" charset="0"/>
                    </a:rPr>
                    <a:t>x</a:t>
                  </a:r>
                  <a:endParaRPr lang="en-US" altLang="zh-CN" sz="3200" i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5505" name="Sound"/>
                <p:cNvSpPr>
                  <a:spLocks noEditPoints="1"/>
                </p:cNvSpPr>
                <p:nvPr/>
              </p:nvSpPr>
              <p:spPr>
                <a:xfrm>
                  <a:off x="747" y="3476"/>
                  <a:ext cx="368" cy="368"/>
                </a:xfrm>
                <a:custGeom>
                  <a:avLst/>
                  <a:gdLst>
                    <a:gd name="txL" fmla="*/ 761 w 21600"/>
                    <a:gd name="txT" fmla="*/ 22454 h 21600"/>
                    <a:gd name="txR" fmla="*/ 21069 w 21600"/>
                    <a:gd name="txB" fmla="*/ 28282 h 21600"/>
                  </a:gdLst>
                  <a:ahLst/>
                  <a:cxnLst>
                    <a:cxn ang="0">
                      <a:pos x="11164" y="21159"/>
                    </a:cxn>
                    <a:cxn ang="0">
                      <a:pos x="11164" y="0"/>
                    </a:cxn>
                    <a:cxn ang="0">
                      <a:pos x="0" y="10800"/>
                    </a:cxn>
                    <a:cxn ang="0">
                      <a:pos x="21600" y="10800"/>
                    </a:cxn>
                  </a:cxnLst>
                  <a:rect l="txL" t="txT" r="txR" b="txB"/>
                  <a:pathLst>
                    <a:path w="21600" h="21600">
                      <a:moveTo>
                        <a:pt x="0" y="7273"/>
                      </a:moveTo>
                      <a:lnTo>
                        <a:pt x="5824" y="7273"/>
                      </a:lnTo>
                      <a:lnTo>
                        <a:pt x="11164" y="0"/>
                      </a:lnTo>
                      <a:lnTo>
                        <a:pt x="11164" y="21159"/>
                      </a:lnTo>
                      <a:lnTo>
                        <a:pt x="5824" y="13885"/>
                      </a:lnTo>
                      <a:lnTo>
                        <a:pt x="0" y="13885"/>
                      </a:lnTo>
                      <a:lnTo>
                        <a:pt x="0" y="7273"/>
                      </a:lnTo>
                      <a:close/>
                    </a:path>
                    <a:path w="21600" h="21600">
                      <a:moveTo>
                        <a:pt x="13024" y="7273"/>
                      </a:moveTo>
                      <a:lnTo>
                        <a:pt x="13591" y="6722"/>
                      </a:lnTo>
                      <a:lnTo>
                        <a:pt x="13833" y="7548"/>
                      </a:lnTo>
                      <a:lnTo>
                        <a:pt x="14076" y="8485"/>
                      </a:lnTo>
                      <a:lnTo>
                        <a:pt x="14157" y="9367"/>
                      </a:lnTo>
                      <a:lnTo>
                        <a:pt x="14197" y="10524"/>
                      </a:lnTo>
                      <a:lnTo>
                        <a:pt x="14197" y="11406"/>
                      </a:lnTo>
                      <a:lnTo>
                        <a:pt x="14116" y="12012"/>
                      </a:lnTo>
                      <a:lnTo>
                        <a:pt x="13995" y="12728"/>
                      </a:lnTo>
                      <a:lnTo>
                        <a:pt x="13833" y="13444"/>
                      </a:lnTo>
                      <a:lnTo>
                        <a:pt x="13712" y="14106"/>
                      </a:lnTo>
                      <a:lnTo>
                        <a:pt x="13591" y="14546"/>
                      </a:lnTo>
                      <a:lnTo>
                        <a:pt x="13065" y="13885"/>
                      </a:lnTo>
                      <a:lnTo>
                        <a:pt x="13307" y="12893"/>
                      </a:lnTo>
                      <a:lnTo>
                        <a:pt x="13469" y="11791"/>
                      </a:lnTo>
                      <a:lnTo>
                        <a:pt x="13550" y="10910"/>
                      </a:lnTo>
                      <a:lnTo>
                        <a:pt x="13591" y="10138"/>
                      </a:lnTo>
                      <a:lnTo>
                        <a:pt x="13469" y="9367"/>
                      </a:lnTo>
                      <a:lnTo>
                        <a:pt x="13388" y="8595"/>
                      </a:lnTo>
                      <a:lnTo>
                        <a:pt x="13267" y="7934"/>
                      </a:lnTo>
                      <a:lnTo>
                        <a:pt x="13024" y="7273"/>
                      </a:lnTo>
                      <a:close/>
                    </a:path>
                    <a:path w="21600" h="21600">
                      <a:moveTo>
                        <a:pt x="16382" y="3967"/>
                      </a:moveTo>
                      <a:lnTo>
                        <a:pt x="16786" y="5179"/>
                      </a:lnTo>
                      <a:lnTo>
                        <a:pt x="17150" y="6612"/>
                      </a:lnTo>
                      <a:lnTo>
                        <a:pt x="17474" y="8651"/>
                      </a:lnTo>
                      <a:lnTo>
                        <a:pt x="17595" y="9753"/>
                      </a:lnTo>
                      <a:lnTo>
                        <a:pt x="17635" y="12012"/>
                      </a:lnTo>
                      <a:lnTo>
                        <a:pt x="17393" y="13665"/>
                      </a:lnTo>
                      <a:lnTo>
                        <a:pt x="17150" y="15208"/>
                      </a:lnTo>
                      <a:lnTo>
                        <a:pt x="16786" y="16310"/>
                      </a:lnTo>
                      <a:lnTo>
                        <a:pt x="16341" y="17687"/>
                      </a:lnTo>
                      <a:lnTo>
                        <a:pt x="15815" y="17081"/>
                      </a:lnTo>
                      <a:lnTo>
                        <a:pt x="16503" y="14602"/>
                      </a:lnTo>
                      <a:lnTo>
                        <a:pt x="16786" y="13169"/>
                      </a:lnTo>
                      <a:lnTo>
                        <a:pt x="16867" y="12012"/>
                      </a:lnTo>
                      <a:lnTo>
                        <a:pt x="16867" y="9642"/>
                      </a:lnTo>
                      <a:lnTo>
                        <a:pt x="16705" y="7989"/>
                      </a:lnTo>
                      <a:lnTo>
                        <a:pt x="16422" y="6612"/>
                      </a:lnTo>
                      <a:lnTo>
                        <a:pt x="16220" y="5675"/>
                      </a:lnTo>
                      <a:lnTo>
                        <a:pt x="15856" y="4518"/>
                      </a:lnTo>
                      <a:lnTo>
                        <a:pt x="16382" y="3967"/>
                      </a:lnTo>
                      <a:close/>
                    </a:path>
                    <a:path w="21600" h="21600">
                      <a:moveTo>
                        <a:pt x="18889" y="1377"/>
                      </a:moveTo>
                      <a:lnTo>
                        <a:pt x="19415" y="826"/>
                      </a:lnTo>
                      <a:lnTo>
                        <a:pt x="20194" y="2576"/>
                      </a:lnTo>
                      <a:lnTo>
                        <a:pt x="20831" y="4683"/>
                      </a:lnTo>
                      <a:lnTo>
                        <a:pt x="21357" y="7204"/>
                      </a:lnTo>
                      <a:lnTo>
                        <a:pt x="21650" y="9450"/>
                      </a:lnTo>
                      <a:lnTo>
                        <a:pt x="21600" y="12301"/>
                      </a:lnTo>
                      <a:lnTo>
                        <a:pt x="21215" y="15938"/>
                      </a:lnTo>
                      <a:lnTo>
                        <a:pt x="20629" y="18348"/>
                      </a:lnTo>
                      <a:lnTo>
                        <a:pt x="19415" y="21655"/>
                      </a:lnTo>
                      <a:lnTo>
                        <a:pt x="18889" y="21159"/>
                      </a:lnTo>
                      <a:lnTo>
                        <a:pt x="19901" y="18404"/>
                      </a:lnTo>
                      <a:lnTo>
                        <a:pt x="20467" y="15593"/>
                      </a:lnTo>
                      <a:lnTo>
                        <a:pt x="20791" y="12342"/>
                      </a:lnTo>
                      <a:lnTo>
                        <a:pt x="20871" y="9532"/>
                      </a:lnTo>
                      <a:lnTo>
                        <a:pt x="20629" y="7411"/>
                      </a:lnTo>
                      <a:lnTo>
                        <a:pt x="20062" y="4628"/>
                      </a:lnTo>
                      <a:lnTo>
                        <a:pt x="19415" y="2810"/>
                      </a:lnTo>
                      <a:lnTo>
                        <a:pt x="18889" y="1377"/>
                      </a:lnTo>
                      <a:close/>
                    </a:path>
                  </a:pathLst>
                </a:custGeom>
                <a:solidFill>
                  <a:srgbClr val="FFBE7D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effectLst>
                  <a:outerShdw dist="107763" dir="2699999" algn="ctr" rotWithShape="0">
                    <a:srgbClr val="808080"/>
                  </a:outerShdw>
                </a:effectLst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5506" name="文本框 105505"/>
                <p:cNvSpPr txBox="1"/>
                <p:nvPr/>
              </p:nvSpPr>
              <p:spPr>
                <a:xfrm>
                  <a:off x="3477" y="3467"/>
                  <a:ext cx="332" cy="36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3200" dirty="0">
                      <a:latin typeface="Times New Roman" panose="02020603050405020304" pitchFamily="18" charset="0"/>
                      <a:sym typeface="Wingdings" panose="05000000000000000000" pitchFamily="2" charset="2"/>
                    </a:rPr>
                    <a:t></a:t>
                  </a:r>
                  <a:endParaRPr lang="en-US" altLang="zh-CN" sz="3200" dirty="0">
                    <a:latin typeface="Times New Roman" panose="02020603050405020304" pitchFamily="18" charset="0"/>
                    <a:sym typeface="Wingdings" panose="05000000000000000000" pitchFamily="2" charset="2"/>
                  </a:endParaRPr>
                </a:p>
              </p:txBody>
            </p:sp>
            <p:sp>
              <p:nvSpPr>
                <p:cNvPr id="105507" name="矩形 105506"/>
                <p:cNvSpPr/>
                <p:nvPr/>
              </p:nvSpPr>
              <p:spPr>
                <a:xfrm>
                  <a:off x="548" y="3150"/>
                  <a:ext cx="117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2400" i="1">
                      <a:solidFill>
                        <a:srgbClr val="FF00FF"/>
                      </a:solidFill>
                      <a:latin typeface="Times New Roman" panose="02020603050405020304" pitchFamily="18" charset="0"/>
                      <a:sym typeface="Symbol" panose="05050102010706020507" pitchFamily="18" charset="2"/>
                    </a:rPr>
                    <a:t></a:t>
                  </a:r>
                  <a:r>
                    <a:rPr lang="en-US" altLang="zh-CN" sz="2400" baseline="-25000">
                      <a:solidFill>
                        <a:srgbClr val="FF00FF"/>
                      </a:solidFill>
                      <a:latin typeface="Times New Roman" panose="02020603050405020304" pitchFamily="18" charset="0"/>
                    </a:rPr>
                    <a:t>s</a:t>
                  </a:r>
                  <a:r>
                    <a:rPr lang="en-US" altLang="zh-CN" sz="2400" dirty="0">
                      <a:solidFill>
                        <a:srgbClr val="FF00FF"/>
                      </a:solidFill>
                      <a:latin typeface="Times New Roman" panose="02020603050405020304" pitchFamily="18" charset="0"/>
                    </a:rPr>
                    <a:t>(</a:t>
                  </a:r>
                  <a:r>
                    <a:rPr lang="zh-CN" altLang="en-US" sz="2400" dirty="0">
                      <a:solidFill>
                        <a:srgbClr val="FF00FF"/>
                      </a:solidFill>
                      <a:latin typeface="Times New Roman" panose="02020603050405020304" pitchFamily="18" charset="0"/>
                    </a:rPr>
                    <a:t>相对介质</a:t>
                  </a:r>
                  <a:r>
                    <a:rPr lang="en-US" altLang="zh-CN" sz="2400">
                      <a:solidFill>
                        <a:srgbClr val="FF00FF"/>
                      </a:solidFill>
                      <a:latin typeface="Times New Roman" panose="02020603050405020304" pitchFamily="18" charset="0"/>
                    </a:rPr>
                    <a:t>)</a:t>
                  </a:r>
                  <a:endParaRPr lang="en-US" altLang="zh-CN" sz="2400" baseline="-25000">
                    <a:solidFill>
                      <a:srgbClr val="FF00FF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5508" name="矩形 105507"/>
                <p:cNvSpPr/>
                <p:nvPr/>
              </p:nvSpPr>
              <p:spPr>
                <a:xfrm>
                  <a:off x="3347" y="3184"/>
                  <a:ext cx="121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2400" i="1">
                      <a:solidFill>
                        <a:srgbClr val="FF0000"/>
                      </a:solidFill>
                      <a:latin typeface="Times New Roman" panose="02020603050405020304" pitchFamily="18" charset="0"/>
                      <a:sym typeface="Symbol" panose="05050102010706020507" pitchFamily="18" charset="2"/>
                    </a:rPr>
                    <a:t></a:t>
                  </a:r>
                  <a:r>
                    <a:rPr lang="en-US" altLang="zh-CN" sz="2400" baseline="-25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B</a:t>
                  </a:r>
                  <a:r>
                    <a:rPr lang="en-US" altLang="zh-CN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(</a:t>
                  </a:r>
                  <a:r>
                    <a:rPr lang="zh-CN" altLang="en-US" sz="2400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相对介质</a:t>
                  </a:r>
                  <a:r>
                    <a:rPr lang="en-US" altLang="zh-CN" sz="24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)</a:t>
                  </a:r>
                  <a:endParaRPr lang="en-US" altLang="zh-CN" sz="2400" baseline="-25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105509" name="组合 105508"/>
                <p:cNvGrpSpPr/>
                <p:nvPr/>
              </p:nvGrpSpPr>
              <p:grpSpPr>
                <a:xfrm>
                  <a:off x="2077" y="3207"/>
                  <a:ext cx="644" cy="365"/>
                  <a:chOff x="2255" y="381"/>
                  <a:chExt cx="644" cy="365"/>
                </a:xfrm>
              </p:grpSpPr>
              <p:sp>
                <p:nvSpPr>
                  <p:cNvPr id="105510" name="矩形 105509"/>
                  <p:cNvSpPr/>
                  <p:nvPr/>
                </p:nvSpPr>
                <p:spPr>
                  <a:xfrm>
                    <a:off x="2255" y="381"/>
                    <a:ext cx="644" cy="3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>
                    <a:spAutoFit/>
                  </a:bodyPr>
                  <a:p>
                    <a:pPr algn="ctr">
                      <a:buClr>
                        <a:schemeClr val="bg1"/>
                      </a:buClr>
                    </a:pPr>
                    <a:r>
                      <a:rPr lang="en-US" altLang="zh-CN" sz="3200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u</a:t>
                    </a:r>
                    <a:r>
                      <a:rPr lang="zh-CN" altLang="en-US" sz="24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波速</a:t>
                    </a:r>
                    <a:endParaRPr lang="zh-CN" altLang="en-US" sz="24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5511" name="直接连接符 105510"/>
                  <p:cNvSpPr/>
                  <p:nvPr/>
                </p:nvSpPr>
                <p:spPr>
                  <a:xfrm>
                    <a:off x="2331" y="721"/>
                    <a:ext cx="50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</p:grpSp>
          </p:grpSp>
        </p:grpSp>
        <p:sp>
          <p:nvSpPr>
            <p:cNvPr id="105517" name="矩形 105516"/>
            <p:cNvSpPr/>
            <p:nvPr/>
          </p:nvSpPr>
          <p:spPr>
            <a:xfrm>
              <a:off x="272" y="1933"/>
              <a:ext cx="309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宋体" panose="02010600030101010101" pitchFamily="2" charset="-122"/>
                </a:rPr>
                <a:t>观察者与波源相互靠近时</a:t>
              </a:r>
              <a:endParaRPr lang="zh-CN" altLang="en-US" dirty="0">
                <a:latin typeface="宋体" panose="02010600030101010101" pitchFamily="2" charset="-122"/>
              </a:endParaRPr>
            </a:p>
          </p:txBody>
        </p:sp>
        <p:sp>
          <p:nvSpPr>
            <p:cNvPr id="105518" name="文本框 105517"/>
            <p:cNvSpPr txBox="1"/>
            <p:nvPr/>
          </p:nvSpPr>
          <p:spPr>
            <a:xfrm>
              <a:off x="2880" y="1933"/>
              <a:ext cx="16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i="1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取正</a:t>
              </a:r>
              <a:endPara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5519" name="矩形 105518"/>
            <p:cNvSpPr/>
            <p:nvPr/>
          </p:nvSpPr>
          <p:spPr>
            <a:xfrm>
              <a:off x="1604" y="2273"/>
              <a:ext cx="15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宋体" panose="02010600030101010101" pitchFamily="2" charset="-122"/>
                </a:rPr>
                <a:t>相互远离</a:t>
              </a:r>
              <a:r>
                <a:rPr lang="zh-CN" altLang="en-US" dirty="0">
                  <a:latin typeface="Times New Roman" panose="02020603050405020304" pitchFamily="18" charset="0"/>
                </a:rPr>
                <a:t>时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520" name="文本框 105519"/>
            <p:cNvSpPr txBox="1"/>
            <p:nvPr/>
          </p:nvSpPr>
          <p:spPr>
            <a:xfrm>
              <a:off x="2880" y="2245"/>
              <a:ext cx="165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altLang="zh-CN" i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i="1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取负</a:t>
              </a:r>
              <a:endPara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71" name="矩形 62470"/>
          <p:cNvSpPr/>
          <p:nvPr/>
        </p:nvSpPr>
        <p:spPr>
          <a:xfrm>
            <a:off x="296863" y="368300"/>
            <a:ext cx="85963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波源不动，观察者相对于介质运动， 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=0, 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0</a:t>
            </a:r>
            <a:endParaRPr lang="en-US" altLang="zh-CN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2472" name="组合 62471"/>
          <p:cNvGrpSpPr/>
          <p:nvPr/>
        </p:nvGrpSpPr>
        <p:grpSpPr>
          <a:xfrm>
            <a:off x="1016000" y="877888"/>
            <a:ext cx="6702425" cy="1516062"/>
            <a:chOff x="649" y="476"/>
            <a:chExt cx="4222" cy="955"/>
          </a:xfrm>
        </p:grpSpPr>
        <p:sp>
          <p:nvSpPr>
            <p:cNvPr id="62473" name="文本框 62472"/>
            <p:cNvSpPr txBox="1"/>
            <p:nvPr/>
          </p:nvSpPr>
          <p:spPr>
            <a:xfrm>
              <a:off x="2084" y="1021"/>
              <a:ext cx="412" cy="30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en-US" altLang="zh-CN" sz="24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74" name="矩形 62473"/>
            <p:cNvSpPr/>
            <p:nvPr/>
          </p:nvSpPr>
          <p:spPr>
            <a:xfrm>
              <a:off x="912" y="1143"/>
              <a:ext cx="26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chemeClr val="hlink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chemeClr val="hlink"/>
                  </a:solidFill>
                  <a:latin typeface="宋体" panose="02010600030101010101" pitchFamily="2" charset="-122"/>
                </a:rPr>
                <a:t>s</a:t>
              </a:r>
              <a:endParaRPr lang="en-US" altLang="zh-CN" sz="24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2475" name="矩形 62474"/>
            <p:cNvSpPr/>
            <p:nvPr/>
          </p:nvSpPr>
          <p:spPr>
            <a:xfrm>
              <a:off x="3581" y="1094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rgbClr val="FF3300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rgbClr val="FF3300"/>
                  </a:solidFill>
                  <a:latin typeface="宋体" panose="02010600030101010101" pitchFamily="2" charset="-122"/>
                </a:rPr>
                <a:t>B</a:t>
              </a:r>
              <a:endParaRPr lang="en-US" altLang="zh-CN" sz="240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2476" name="直接连接符 62475"/>
            <p:cNvSpPr/>
            <p:nvPr/>
          </p:nvSpPr>
          <p:spPr>
            <a:xfrm>
              <a:off x="649" y="994"/>
              <a:ext cx="3948" cy="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477" name="文本框 62476"/>
            <p:cNvSpPr txBox="1"/>
            <p:nvPr/>
          </p:nvSpPr>
          <p:spPr>
            <a:xfrm>
              <a:off x="4627" y="793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i="1">
                  <a:latin typeface="Times New Roman" panose="02020603050405020304" pitchFamily="18" charset="0"/>
                </a:rPr>
                <a:t>x</a:t>
              </a:r>
              <a:endParaRPr lang="en-US" altLang="zh-CN" sz="3200" i="1">
                <a:latin typeface="Times New Roman" panose="02020603050405020304" pitchFamily="18" charset="0"/>
              </a:endParaRPr>
            </a:p>
          </p:txBody>
        </p:sp>
        <p:sp>
          <p:nvSpPr>
            <p:cNvPr id="62478" name="Sound"/>
            <p:cNvSpPr>
              <a:spLocks noEditPoints="1"/>
            </p:cNvSpPr>
            <p:nvPr/>
          </p:nvSpPr>
          <p:spPr>
            <a:xfrm>
              <a:off x="823" y="802"/>
              <a:ext cx="368" cy="368"/>
            </a:xfrm>
            <a:custGeom>
              <a:avLst/>
              <a:gdLst>
                <a:gd name="txL" fmla="*/ 761 w 21600"/>
                <a:gd name="txT" fmla="*/ 22454 h 21600"/>
                <a:gd name="txR" fmla="*/ 21069 w 21600"/>
                <a:gd name="txB" fmla="*/ 28282 h 21600"/>
              </a:gdLst>
              <a:ahLst/>
              <a:cxnLst>
                <a:cxn ang="0">
                  <a:pos x="11164" y="21159"/>
                </a:cxn>
                <a:cxn ang="0">
                  <a:pos x="11164" y="0"/>
                </a:cxn>
                <a:cxn ang="0">
                  <a:pos x="0" y="10800"/>
                </a:cxn>
                <a:cxn ang="0">
                  <a:pos x="21600" y="10800"/>
                </a:cxn>
              </a:cxnLst>
              <a:rect l="txL" t="txT" r="txR" b="txB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FFBE7D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62479" name="文本框 62478"/>
            <p:cNvSpPr txBox="1"/>
            <p:nvPr/>
          </p:nvSpPr>
          <p:spPr>
            <a:xfrm>
              <a:off x="3553" y="793"/>
              <a:ext cx="332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dirty="0">
                  <a:latin typeface="Times New Roman" panose="02020603050405020304" pitchFamily="18" charset="0"/>
                  <a:sym typeface="Wingdings" panose="05000000000000000000" pitchFamily="2" charset="2"/>
                </a:rPr>
                <a:t></a:t>
              </a:r>
              <a:endPara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62480" name="矩形 62479"/>
            <p:cNvSpPr/>
            <p:nvPr/>
          </p:nvSpPr>
          <p:spPr>
            <a:xfrm>
              <a:off x="827" y="476"/>
              <a:ext cx="48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=0</a:t>
              </a:r>
              <a:endParaRPr lang="en-US" altLang="zh-CN" sz="2400" baseline="-250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81" name="矩形 62480"/>
            <p:cNvSpPr/>
            <p:nvPr/>
          </p:nvSpPr>
          <p:spPr>
            <a:xfrm>
              <a:off x="3110" y="671"/>
              <a:ext cx="3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2482" name="组合 62481"/>
            <p:cNvGrpSpPr/>
            <p:nvPr/>
          </p:nvGrpSpPr>
          <p:grpSpPr>
            <a:xfrm>
              <a:off x="2043" y="559"/>
              <a:ext cx="644" cy="365"/>
              <a:chOff x="2255" y="381"/>
              <a:chExt cx="644" cy="365"/>
            </a:xfrm>
          </p:grpSpPr>
          <p:sp>
            <p:nvSpPr>
              <p:cNvPr id="62483" name="矩形 62482"/>
              <p:cNvSpPr/>
              <p:nvPr/>
            </p:nvSpPr>
            <p:spPr>
              <a:xfrm>
                <a:off x="2255" y="381"/>
                <a:ext cx="6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>
                  <a:buClr>
                    <a:schemeClr val="bg1"/>
                  </a:buClr>
                </a:pPr>
                <a:r>
                  <a:rPr lang="en-US" altLang="zh-CN" sz="32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波速</a:t>
                </a:r>
                <a:endParaRPr lang="zh-CN" altLang="en-US" sz="2400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484" name="直接连接符 62483"/>
              <p:cNvSpPr/>
              <p:nvPr/>
            </p:nvSpPr>
            <p:spPr>
              <a:xfrm>
                <a:off x="2331" y="721"/>
                <a:ext cx="50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62485" name="直接连接符 62484"/>
            <p:cNvSpPr/>
            <p:nvPr/>
          </p:nvSpPr>
          <p:spPr>
            <a:xfrm flipH="1">
              <a:off x="3456" y="832"/>
              <a:ext cx="43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2498" name="组合 62497"/>
          <p:cNvGrpSpPr/>
          <p:nvPr/>
        </p:nvGrpSpPr>
        <p:grpSpPr>
          <a:xfrm>
            <a:off x="365125" y="2798763"/>
            <a:ext cx="3937000" cy="1055687"/>
            <a:chOff x="230" y="1935"/>
            <a:chExt cx="2480" cy="665"/>
          </a:xfrm>
        </p:grpSpPr>
        <p:sp>
          <p:nvSpPr>
            <p:cNvPr id="62488" name="文本框 62487"/>
            <p:cNvSpPr txBox="1"/>
            <p:nvPr/>
          </p:nvSpPr>
          <p:spPr>
            <a:xfrm>
              <a:off x="230" y="1935"/>
              <a:ext cx="205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CC0099"/>
                  </a:solidFill>
                  <a:latin typeface="Times New Roman" panose="02020603050405020304" pitchFamily="18" charset="0"/>
                </a:rPr>
                <a:t>观察者测得的波速</a:t>
              </a:r>
              <a:endParaRPr lang="zh-CN" altLang="en-US">
                <a:solidFill>
                  <a:srgbClr val="CC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89" name="矩形 62488"/>
            <p:cNvSpPr/>
            <p:nvPr/>
          </p:nvSpPr>
          <p:spPr>
            <a:xfrm>
              <a:off x="1434" y="2273"/>
              <a:ext cx="127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i="1">
                  <a:latin typeface="Times New Roman" panose="02020603050405020304" pitchFamily="18" charset="0"/>
                </a:rPr>
                <a:t>u</a:t>
              </a:r>
              <a:r>
                <a:rPr lang="en-US" altLang="zh-CN" baseline="30000">
                  <a:latin typeface="Times New Roman" panose="02020603050405020304" pitchFamily="18" charset="0"/>
                </a:rPr>
                <a:t>/</a:t>
              </a:r>
              <a:r>
                <a:rPr lang="en-US" altLang="zh-CN">
                  <a:latin typeface="Times New Roman" panose="02020603050405020304" pitchFamily="18" charset="0"/>
                </a:rPr>
                <a:t> =  </a:t>
              </a:r>
              <a:r>
                <a:rPr lang="en-US" altLang="zh-CN" i="1">
                  <a:latin typeface="Times New Roman" panose="02020603050405020304" pitchFamily="18" charset="0"/>
                </a:rPr>
                <a:t>u</a:t>
              </a:r>
              <a:r>
                <a:rPr lang="en-US" altLang="zh-CN">
                  <a:latin typeface="Times New Roman" panose="02020603050405020304" pitchFamily="18" charset="0"/>
                </a:rPr>
                <a:t> +</a:t>
              </a:r>
              <a:r>
                <a:rPr lang="en-US" altLang="zh-CN" i="1"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latin typeface="Times New Roman" panose="02020603050405020304" pitchFamily="18" charset="0"/>
                </a:rPr>
                <a:t>B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2499" name="组合 62498"/>
          <p:cNvGrpSpPr/>
          <p:nvPr/>
        </p:nvGrpSpPr>
        <p:grpSpPr>
          <a:xfrm>
            <a:off x="522288" y="4011613"/>
            <a:ext cx="8235950" cy="1149350"/>
            <a:chOff x="329" y="2669"/>
            <a:chExt cx="5188" cy="724"/>
          </a:xfrm>
        </p:grpSpPr>
        <p:sp>
          <p:nvSpPr>
            <p:cNvPr id="62491" name="文本框 62490"/>
            <p:cNvSpPr txBox="1"/>
            <p:nvPr/>
          </p:nvSpPr>
          <p:spPr>
            <a:xfrm>
              <a:off x="329" y="2669"/>
              <a:ext cx="51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在不考虑相对论效应时，观察者测得的波长            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2492" name="矩形 62491"/>
            <p:cNvSpPr/>
            <p:nvPr/>
          </p:nvSpPr>
          <p:spPr>
            <a:xfrm>
              <a:off x="2058" y="3066"/>
              <a:ext cx="5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>
                <a:buClr>
                  <a:schemeClr val="bg1"/>
                </a:buClr>
              </a:pPr>
              <a:r>
                <a:rPr lang="en-US" altLang="zh-CN">
                  <a:latin typeface="Times New Roman" panose="02020603050405020304" pitchFamily="18" charset="0"/>
                  <a:sym typeface="Symbol" panose="05050102010706020507" pitchFamily="18" charset="2"/>
                </a:rPr>
                <a:t></a:t>
              </a:r>
              <a:r>
                <a:rPr lang="en-US" altLang="zh-CN" baseline="30000">
                  <a:latin typeface="Times New Roman" panose="02020603050405020304" pitchFamily="18" charset="0"/>
                </a:rPr>
                <a:t>/</a:t>
              </a:r>
              <a:r>
                <a:rPr lang="en-US" altLang="zh-CN">
                  <a:latin typeface="Times New Roman" panose="02020603050405020304" pitchFamily="18" charset="0"/>
                </a:rPr>
                <a:t> =</a:t>
              </a:r>
              <a:r>
                <a:rPr lang="en-US" altLang="zh-CN">
                  <a:latin typeface="Times New Roman" panose="02020603050405020304" pitchFamily="18" charset="0"/>
                  <a:sym typeface="Symbol" panose="05050102010706020507" pitchFamily="18" charset="2"/>
                </a:rPr>
                <a:t>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2500" name="组合 62499"/>
          <p:cNvGrpSpPr/>
          <p:nvPr/>
        </p:nvGrpSpPr>
        <p:grpSpPr>
          <a:xfrm>
            <a:off x="476250" y="5183188"/>
            <a:ext cx="6924675" cy="987425"/>
            <a:chOff x="300" y="3434"/>
            <a:chExt cx="4362" cy="622"/>
          </a:xfrm>
        </p:grpSpPr>
        <p:sp>
          <p:nvSpPr>
            <p:cNvPr id="62493" name="文本框 62492"/>
            <p:cNvSpPr txBox="1"/>
            <p:nvPr/>
          </p:nvSpPr>
          <p:spPr>
            <a:xfrm>
              <a:off x="300" y="3547"/>
              <a:ext cx="15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FF00FF"/>
                  </a:solidFill>
                  <a:latin typeface="宋体" panose="02010600030101010101" pitchFamily="2" charset="-122"/>
                </a:rPr>
                <a:t>接收频率</a:t>
              </a:r>
              <a:r>
                <a:rPr lang="en-US" altLang="zh-CN" dirty="0">
                  <a:solidFill>
                    <a:srgbClr val="FF00FF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</a:t>
              </a:r>
              <a:r>
                <a:rPr lang="en-US" altLang="zh-CN" i="1" baseline="-25000">
                  <a:solidFill>
                    <a:srgbClr val="FF00FF"/>
                  </a:solidFill>
                  <a:latin typeface="宋体" panose="02010600030101010101" pitchFamily="2" charset="-122"/>
                </a:rPr>
                <a:t>B</a:t>
              </a:r>
              <a:endParaRPr lang="en-US" altLang="zh-CN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2494" name="对象 62493"/>
            <p:cNvGraphicFramePr/>
            <p:nvPr/>
          </p:nvGraphicFramePr>
          <p:xfrm>
            <a:off x="1746" y="3434"/>
            <a:ext cx="823" cy="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1" imgW="520700" imgH="393700" progId="Equation.3">
                    <p:embed/>
                  </p:oleObj>
                </mc:Choice>
                <mc:Fallback>
                  <p:oleObj name="" r:id="rId1" imgW="520700" imgH="3937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46" y="3434"/>
                          <a:ext cx="823" cy="6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95" name="对象 62494"/>
            <p:cNvGraphicFramePr/>
            <p:nvPr/>
          </p:nvGraphicFramePr>
          <p:xfrm>
            <a:off x="2568" y="3434"/>
            <a:ext cx="923" cy="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3" imgW="584200" imgH="393700" progId="Equation.3">
                    <p:embed/>
                  </p:oleObj>
                </mc:Choice>
                <mc:Fallback>
                  <p:oleObj name="" r:id="rId3" imgW="584200" imgH="3937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68" y="3434"/>
                          <a:ext cx="923" cy="6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96" name="对象 62495"/>
            <p:cNvGraphicFramePr/>
            <p:nvPr/>
          </p:nvGraphicFramePr>
          <p:xfrm>
            <a:off x="3419" y="3434"/>
            <a:ext cx="1243" cy="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786765" imgH="393700" progId="Equation.3">
                    <p:embed/>
                  </p:oleObj>
                </mc:Choice>
                <mc:Fallback>
                  <p:oleObj name="" r:id="rId5" imgW="786765" imgH="393700" progId="Equation.3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19" y="3434"/>
                          <a:ext cx="1243" cy="6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7522" name="对象 107521"/>
          <p:cNvGraphicFramePr/>
          <p:nvPr/>
        </p:nvGraphicFramePr>
        <p:xfrm>
          <a:off x="2501900" y="323850"/>
          <a:ext cx="238442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977265" imgH="393700" progId="Equation.3">
                  <p:embed/>
                </p:oleObj>
              </mc:Choice>
              <mc:Fallback>
                <p:oleObj name="" r:id="rId1" imgW="977265" imgH="3937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1900" y="323850"/>
                        <a:ext cx="2384425" cy="95885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7559" name="组合 107558"/>
          <p:cNvGrpSpPr/>
          <p:nvPr/>
        </p:nvGrpSpPr>
        <p:grpSpPr>
          <a:xfrm>
            <a:off x="250825" y="1538288"/>
            <a:ext cx="8326438" cy="1527175"/>
            <a:chOff x="158" y="969"/>
            <a:chExt cx="5245" cy="962"/>
          </a:xfrm>
        </p:grpSpPr>
        <p:sp>
          <p:nvSpPr>
            <p:cNvPr id="107551" name="文本框 107550"/>
            <p:cNvSpPr txBox="1"/>
            <p:nvPr/>
          </p:nvSpPr>
          <p:spPr>
            <a:xfrm>
              <a:off x="158" y="969"/>
              <a:ext cx="524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dirty="0">
                  <a:latin typeface="宋体" panose="02010600030101010101" pitchFamily="2" charset="-122"/>
                </a:rPr>
                <a:t>当观察者向着波源运动时 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(</a:t>
              </a:r>
              <a:r>
                <a:rPr lang="en-US" altLang="zh-CN" i="1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</a:rPr>
                <a:t> &gt;0)</a:t>
              </a:r>
              <a:r>
                <a:rPr lang="en-US" altLang="zh-CN" dirty="0">
                  <a:latin typeface="宋体" panose="02010600030101010101" pitchFamily="2" charset="-122"/>
                </a:rPr>
                <a:t>, </a:t>
              </a:r>
              <a:r>
                <a:rPr lang="zh-CN" altLang="en-US" dirty="0">
                  <a:latin typeface="宋体" panose="02010600030101010101" pitchFamily="2" charset="-122"/>
                </a:rPr>
                <a:t>接收频率提高 </a:t>
              </a:r>
              <a:endParaRPr lang="zh-CN" altLang="en-US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7552" name="对象 107551"/>
            <p:cNvGraphicFramePr/>
            <p:nvPr/>
          </p:nvGraphicFramePr>
          <p:xfrm>
            <a:off x="1519" y="1310"/>
            <a:ext cx="1966" cy="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3" imgW="1243965" imgH="393700" progId="Equation.3">
                    <p:embed/>
                  </p:oleObj>
                </mc:Choice>
                <mc:Fallback>
                  <p:oleObj name="" r:id="rId3" imgW="1243965" imgH="393700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19" y="1310"/>
                          <a:ext cx="1966" cy="6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7560" name="组合 107559"/>
          <p:cNvGrpSpPr/>
          <p:nvPr/>
        </p:nvGrpSpPr>
        <p:grpSpPr>
          <a:xfrm>
            <a:off x="385763" y="3384550"/>
            <a:ext cx="8189912" cy="1530350"/>
            <a:chOff x="243" y="2132"/>
            <a:chExt cx="5159" cy="964"/>
          </a:xfrm>
        </p:grpSpPr>
        <p:sp>
          <p:nvSpPr>
            <p:cNvPr id="107553" name="矩形 107552"/>
            <p:cNvSpPr/>
            <p:nvPr/>
          </p:nvSpPr>
          <p:spPr>
            <a:xfrm>
              <a:off x="243" y="2132"/>
              <a:ext cx="51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dirty="0">
                  <a:latin typeface="Times New Roman" panose="02020603050405020304" pitchFamily="18" charset="0"/>
                </a:rPr>
                <a:t>当观察者远离波源运动时 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(</a:t>
              </a:r>
              <a:r>
                <a:rPr lang="en-US" altLang="zh-CN" i="1">
                  <a:solidFill>
                    <a:schemeClr val="accent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>
                  <a:solidFill>
                    <a:schemeClr val="accent2"/>
                  </a:solidFill>
                  <a:latin typeface="Times New Roman" panose="02020603050405020304" pitchFamily="18" charset="0"/>
                </a:rPr>
                <a:t> &lt;0)</a:t>
              </a:r>
              <a:r>
                <a:rPr lang="en-US" altLang="zh-CN" dirty="0">
                  <a:latin typeface="Times New Roman" panose="02020603050405020304" pitchFamily="18" charset="0"/>
                </a:rPr>
                <a:t> , </a:t>
              </a:r>
              <a:r>
                <a:rPr lang="zh-CN" altLang="en-US" dirty="0">
                  <a:latin typeface="Times New Roman" panose="02020603050405020304" pitchFamily="18" charset="0"/>
                </a:rPr>
                <a:t>接收频率降低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7554" name="对象 107553"/>
            <p:cNvGraphicFramePr/>
            <p:nvPr/>
          </p:nvGraphicFramePr>
          <p:xfrm>
            <a:off x="1491" y="2475"/>
            <a:ext cx="1965" cy="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5" imgW="1243965" imgH="393700" progId="Equation.3">
                    <p:embed/>
                  </p:oleObj>
                </mc:Choice>
                <mc:Fallback>
                  <p:oleObj name="" r:id="rId5" imgW="1243965" imgH="393700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91" y="2475"/>
                          <a:ext cx="1965" cy="6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7555" name="文本框 107554"/>
          <p:cNvSpPr txBox="1"/>
          <p:nvPr/>
        </p:nvSpPr>
        <p:spPr>
          <a:xfrm>
            <a:off x="522288" y="5138738"/>
            <a:ext cx="3865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★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i="1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i="1">
                <a:latin typeface="Times New Roman" panose="02020603050405020304" pitchFamily="18" charset="0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</a:rPr>
              <a:t>B </a:t>
            </a:r>
            <a:r>
              <a:rPr lang="en-US" altLang="zh-CN" i="1">
                <a:latin typeface="Times New Roman" panose="02020603050405020304" pitchFamily="18" charset="0"/>
              </a:rPr>
              <a:t>=-u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时</a:t>
            </a:r>
            <a:r>
              <a:rPr lang="en-US" altLang="zh-CN">
                <a:latin typeface="Times New Roman" panose="02020603050405020304" pitchFamily="18" charset="0"/>
              </a:rPr>
              <a:t>,   </a:t>
            </a:r>
            <a:r>
              <a:rPr lang="en-US" altLang="zh-CN" i="1" err="1">
                <a:latin typeface="Times New Roman" panose="02020603050405020304" pitchFamily="18" charset="0"/>
              </a:rPr>
              <a:t>v</a:t>
            </a:r>
            <a:r>
              <a:rPr lang="en-US" altLang="zh-CN" baseline="-25000" err="1">
                <a:latin typeface="Times New Roman" panose="02020603050405020304" pitchFamily="18" charset="0"/>
              </a:rPr>
              <a:t>B</a:t>
            </a:r>
            <a:r>
              <a:rPr lang="en-US" altLang="zh-CN">
                <a:latin typeface="Times New Roman" panose="02020603050405020304" pitchFamily="18" charset="0"/>
              </a:rPr>
              <a:t>=0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矩形 108545"/>
          <p:cNvSpPr/>
          <p:nvPr/>
        </p:nvSpPr>
        <p:spPr>
          <a:xfrm>
            <a:off x="206375" y="142875"/>
            <a:ext cx="862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观察者不动，波源相对于介质运动， </a:t>
            </a:r>
            <a:r>
              <a:rPr lang="en-US" altLang="zh-CN" sz="2400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0, </a:t>
            </a:r>
            <a:r>
              <a:rPr lang="en-US" altLang="zh-CN" sz="2400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=0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8547" name="组合 108546"/>
          <p:cNvGrpSpPr/>
          <p:nvPr/>
        </p:nvGrpSpPr>
        <p:grpSpPr>
          <a:xfrm>
            <a:off x="1331913" y="549275"/>
            <a:ext cx="6313487" cy="1447800"/>
            <a:chOff x="649" y="484"/>
            <a:chExt cx="4231" cy="1034"/>
          </a:xfrm>
        </p:grpSpPr>
        <p:sp>
          <p:nvSpPr>
            <p:cNvPr id="108548" name="文本框 108547"/>
            <p:cNvSpPr txBox="1"/>
            <p:nvPr/>
          </p:nvSpPr>
          <p:spPr>
            <a:xfrm>
              <a:off x="2084" y="1069"/>
              <a:ext cx="412" cy="30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en-US" altLang="zh-CN" sz="24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549" name="矩形 108548"/>
            <p:cNvSpPr/>
            <p:nvPr/>
          </p:nvSpPr>
          <p:spPr>
            <a:xfrm>
              <a:off x="912" y="1191"/>
              <a:ext cx="28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chemeClr val="hlink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chemeClr val="hlink"/>
                  </a:solidFill>
                  <a:latin typeface="宋体" panose="02010600030101010101" pitchFamily="2" charset="-122"/>
                </a:rPr>
                <a:t>s</a:t>
              </a:r>
              <a:endParaRPr lang="en-US" altLang="zh-CN" sz="24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8550" name="矩形 108549"/>
            <p:cNvSpPr/>
            <p:nvPr/>
          </p:nvSpPr>
          <p:spPr>
            <a:xfrm>
              <a:off x="3581" y="1142"/>
              <a:ext cx="31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rgbClr val="FF3300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rgbClr val="FF3300"/>
                  </a:solidFill>
                  <a:latin typeface="宋体" panose="02010600030101010101" pitchFamily="2" charset="-122"/>
                </a:rPr>
                <a:t>B</a:t>
              </a:r>
              <a:endParaRPr lang="en-US" altLang="zh-CN" sz="240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8551" name="直接连接符 108550"/>
            <p:cNvSpPr/>
            <p:nvPr/>
          </p:nvSpPr>
          <p:spPr>
            <a:xfrm>
              <a:off x="649" y="1042"/>
              <a:ext cx="3948" cy="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8552" name="文本框 108551"/>
            <p:cNvSpPr txBox="1"/>
            <p:nvPr/>
          </p:nvSpPr>
          <p:spPr>
            <a:xfrm>
              <a:off x="4620" y="841"/>
              <a:ext cx="260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i="1">
                  <a:latin typeface="Times New Roman" panose="02020603050405020304" pitchFamily="18" charset="0"/>
                </a:rPr>
                <a:t>x</a:t>
              </a:r>
              <a:endParaRPr lang="en-US" altLang="zh-CN" sz="3200" i="1">
                <a:latin typeface="Times New Roman" panose="02020603050405020304" pitchFamily="18" charset="0"/>
              </a:endParaRPr>
            </a:p>
          </p:txBody>
        </p:sp>
        <p:sp>
          <p:nvSpPr>
            <p:cNvPr id="108553" name="Sound"/>
            <p:cNvSpPr>
              <a:spLocks noEditPoints="1"/>
            </p:cNvSpPr>
            <p:nvPr/>
          </p:nvSpPr>
          <p:spPr>
            <a:xfrm>
              <a:off x="823" y="850"/>
              <a:ext cx="368" cy="368"/>
            </a:xfrm>
            <a:custGeom>
              <a:avLst/>
              <a:gdLst>
                <a:gd name="txL" fmla="*/ 761 w 21600"/>
                <a:gd name="txT" fmla="*/ 22454 h 21600"/>
                <a:gd name="txR" fmla="*/ 21069 w 21600"/>
                <a:gd name="txB" fmla="*/ 28282 h 21600"/>
              </a:gdLst>
              <a:ahLst/>
              <a:cxnLst>
                <a:cxn ang="0">
                  <a:pos x="11164" y="21159"/>
                </a:cxn>
                <a:cxn ang="0">
                  <a:pos x="11164" y="0"/>
                </a:cxn>
                <a:cxn ang="0">
                  <a:pos x="0" y="10800"/>
                </a:cxn>
                <a:cxn ang="0">
                  <a:pos x="21600" y="10800"/>
                </a:cxn>
              </a:cxnLst>
              <a:rect l="txL" t="txT" r="txR" b="txB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FFBE7D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108554" name="文本框 108553"/>
            <p:cNvSpPr txBox="1"/>
            <p:nvPr/>
          </p:nvSpPr>
          <p:spPr>
            <a:xfrm>
              <a:off x="3542" y="841"/>
              <a:ext cx="354" cy="41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dirty="0">
                  <a:latin typeface="Times New Roman" panose="02020603050405020304" pitchFamily="18" charset="0"/>
                  <a:sym typeface="Wingdings" panose="05000000000000000000" pitchFamily="2" charset="2"/>
                </a:rPr>
                <a:t></a:t>
              </a:r>
              <a:endPara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08555" name="矩形 108554"/>
            <p:cNvSpPr/>
            <p:nvPr/>
          </p:nvSpPr>
          <p:spPr>
            <a:xfrm>
              <a:off x="920" y="484"/>
              <a:ext cx="29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400" baseline="-250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556" name="矩形 108555"/>
            <p:cNvSpPr/>
            <p:nvPr/>
          </p:nvSpPr>
          <p:spPr>
            <a:xfrm>
              <a:off x="3424" y="601"/>
              <a:ext cx="55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=0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08557" name="组合 108556"/>
            <p:cNvGrpSpPr/>
            <p:nvPr/>
          </p:nvGrpSpPr>
          <p:grpSpPr>
            <a:xfrm>
              <a:off x="2023" y="607"/>
              <a:ext cx="684" cy="414"/>
              <a:chOff x="2235" y="381"/>
              <a:chExt cx="684" cy="414"/>
            </a:xfrm>
          </p:grpSpPr>
          <p:sp>
            <p:nvSpPr>
              <p:cNvPr id="108558" name="矩形 108557"/>
              <p:cNvSpPr/>
              <p:nvPr/>
            </p:nvSpPr>
            <p:spPr>
              <a:xfrm>
                <a:off x="2235" y="381"/>
                <a:ext cx="684" cy="4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>
                  <a:buClr>
                    <a:schemeClr val="bg1"/>
                  </a:buClr>
                </a:pPr>
                <a:r>
                  <a:rPr lang="en-US" altLang="zh-CN" sz="32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波速</a:t>
                </a:r>
                <a:endParaRPr lang="zh-CN" altLang="en-US" sz="2400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8559" name="直接连接符 108558"/>
              <p:cNvSpPr/>
              <p:nvPr/>
            </p:nvSpPr>
            <p:spPr>
              <a:xfrm>
                <a:off x="2331" y="721"/>
                <a:ext cx="50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108560" name="直接连接符 108559"/>
            <p:cNvSpPr/>
            <p:nvPr/>
          </p:nvSpPr>
          <p:spPr>
            <a:xfrm flipH="1">
              <a:off x="860" y="813"/>
              <a:ext cx="43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triangle" w="med" len="med"/>
              <a:tailEnd type="none" w="med" len="med"/>
            </a:ln>
          </p:spPr>
        </p:sp>
      </p:grpSp>
      <p:grpSp>
        <p:nvGrpSpPr>
          <p:cNvPr id="108569" name="组合 108568"/>
          <p:cNvGrpSpPr/>
          <p:nvPr/>
        </p:nvGrpSpPr>
        <p:grpSpPr>
          <a:xfrm>
            <a:off x="882650" y="1854200"/>
            <a:ext cx="4410075" cy="519113"/>
            <a:chOff x="215" y="1366"/>
            <a:chExt cx="2778" cy="327"/>
          </a:xfrm>
        </p:grpSpPr>
        <p:sp>
          <p:nvSpPr>
            <p:cNvPr id="108563" name="文本框 108562"/>
            <p:cNvSpPr txBox="1"/>
            <p:nvPr/>
          </p:nvSpPr>
          <p:spPr>
            <a:xfrm>
              <a:off x="215" y="1366"/>
              <a:ext cx="237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CC0099"/>
                  </a:solidFill>
                  <a:latin typeface="Times New Roman" panose="02020603050405020304" pitchFamily="18" charset="0"/>
                </a:rPr>
                <a:t>观察者测得的波速</a:t>
              </a:r>
              <a:r>
                <a:rPr lang="zh-CN" altLang="en-US" dirty="0">
                  <a:solidFill>
                    <a:srgbClr val="CC0099"/>
                  </a:solidFill>
                  <a:latin typeface="Times New Roman" panose="02020603050405020304" pitchFamily="18" charset="0"/>
                </a:rPr>
                <a:t>            </a:t>
              </a:r>
              <a:endParaRPr lang="zh-CN" altLang="en-US" dirty="0">
                <a:solidFill>
                  <a:srgbClr val="CC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564" name="矩形 108563"/>
            <p:cNvSpPr/>
            <p:nvPr/>
          </p:nvSpPr>
          <p:spPr>
            <a:xfrm>
              <a:off x="2313" y="1366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i="1">
                  <a:latin typeface="Times New Roman" panose="02020603050405020304" pitchFamily="18" charset="0"/>
                </a:rPr>
                <a:t>u</a:t>
              </a:r>
              <a:r>
                <a:rPr lang="en-US" altLang="zh-CN" baseline="30000">
                  <a:latin typeface="Times New Roman" panose="02020603050405020304" pitchFamily="18" charset="0"/>
                </a:rPr>
                <a:t>/ </a:t>
              </a:r>
              <a:r>
                <a:rPr lang="en-US" altLang="zh-CN">
                  <a:latin typeface="Times New Roman" panose="02020603050405020304" pitchFamily="18" charset="0"/>
                </a:rPr>
                <a:t>= </a:t>
              </a:r>
              <a:r>
                <a:rPr lang="en-US" altLang="zh-CN" i="1">
                  <a:latin typeface="Times New Roman" panose="02020603050405020304" pitchFamily="18" charset="0"/>
                </a:rPr>
                <a:t>u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</p:grpSp>
      <p:sp>
        <p:nvSpPr>
          <p:cNvPr id="108567" name="文本框 108566"/>
          <p:cNvSpPr txBox="1"/>
          <p:nvPr/>
        </p:nvSpPr>
        <p:spPr>
          <a:xfrm>
            <a:off x="385763" y="2393950"/>
            <a:ext cx="4906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★</a:t>
            </a:r>
            <a:r>
              <a:rPr lang="zh-CN" altLang="en-US" sz="2400" dirty="0">
                <a:solidFill>
                  <a:srgbClr val="CC00CC"/>
                </a:solidFill>
                <a:latin typeface="Times New Roman" panose="02020603050405020304" pitchFamily="18" charset="0"/>
              </a:rPr>
              <a:t>波源向着观察者运动时  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aseline="-25000">
                <a:solidFill>
                  <a:schemeClr val="accent2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 &gt;0)</a:t>
            </a:r>
            <a:endParaRPr lang="en-US" altLang="zh-CN" sz="24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8570" name="组合 108569"/>
          <p:cNvGrpSpPr/>
          <p:nvPr/>
        </p:nvGrpSpPr>
        <p:grpSpPr>
          <a:xfrm>
            <a:off x="3536950" y="2798763"/>
            <a:ext cx="5316538" cy="2474912"/>
            <a:chOff x="822" y="189"/>
            <a:chExt cx="3662" cy="1750"/>
          </a:xfrm>
        </p:grpSpPr>
        <p:sp>
          <p:nvSpPr>
            <p:cNvPr id="108571" name="直接连接符 108570"/>
            <p:cNvSpPr/>
            <p:nvPr/>
          </p:nvSpPr>
          <p:spPr>
            <a:xfrm>
              <a:off x="822" y="1154"/>
              <a:ext cx="341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8572" name="椭圆 108571"/>
            <p:cNvSpPr/>
            <p:nvPr/>
          </p:nvSpPr>
          <p:spPr>
            <a:xfrm>
              <a:off x="996" y="1128"/>
              <a:ext cx="56" cy="56"/>
            </a:xfrm>
            <a:prstGeom prst="ellipse">
              <a:avLst/>
            </a:prstGeom>
            <a:solidFill>
              <a:srgbClr val="FF5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73" name="矩形 108572"/>
            <p:cNvSpPr/>
            <p:nvPr/>
          </p:nvSpPr>
          <p:spPr>
            <a:xfrm>
              <a:off x="934" y="1163"/>
              <a:ext cx="243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i="1">
                  <a:latin typeface="Times New Roman" panose="02020603050405020304" pitchFamily="18" charset="0"/>
                </a:rPr>
                <a:t>S</a:t>
              </a:r>
              <a:endParaRPr lang="en-US" altLang="zh-CN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108574" name="任意多边形 108573"/>
            <p:cNvSpPr/>
            <p:nvPr/>
          </p:nvSpPr>
          <p:spPr>
            <a:xfrm>
              <a:off x="1033" y="646"/>
              <a:ext cx="2745" cy="970"/>
            </a:xfrm>
            <a:custGeom>
              <a:avLst/>
              <a:gdLst/>
              <a:ahLst/>
              <a:cxnLst/>
              <a:pathLst>
                <a:path w="2745" h="970">
                  <a:moveTo>
                    <a:pt x="0" y="502"/>
                  </a:moveTo>
                  <a:cubicBezTo>
                    <a:pt x="110" y="418"/>
                    <a:pt x="435" y="0"/>
                    <a:pt x="662" y="0"/>
                  </a:cubicBezTo>
                  <a:cubicBezTo>
                    <a:pt x="889" y="0"/>
                    <a:pt x="1135" y="341"/>
                    <a:pt x="1360" y="502"/>
                  </a:cubicBezTo>
                  <a:cubicBezTo>
                    <a:pt x="1585" y="663"/>
                    <a:pt x="1779" y="970"/>
                    <a:pt x="2010" y="968"/>
                  </a:cubicBezTo>
                  <a:cubicBezTo>
                    <a:pt x="2241" y="966"/>
                    <a:pt x="2493" y="728"/>
                    <a:pt x="2745" y="490"/>
                  </a:cubicBezTo>
                </a:path>
              </a:pathLst>
            </a:custGeom>
            <a:noFill/>
            <a:ln w="28575" cap="flat" cmpd="sng">
              <a:solidFill>
                <a:srgbClr val="3333CC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75" name="直接连接符 108574"/>
            <p:cNvSpPr/>
            <p:nvPr/>
          </p:nvSpPr>
          <p:spPr>
            <a:xfrm>
              <a:off x="1035" y="316"/>
              <a:ext cx="2736" cy="24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med" len="med"/>
              <a:tailEnd type="triangle" w="med" len="med"/>
            </a:ln>
          </p:spPr>
        </p:sp>
        <p:graphicFrame>
          <p:nvGraphicFramePr>
            <p:cNvPr id="108576" name="对象 108575"/>
            <p:cNvGraphicFramePr/>
            <p:nvPr/>
          </p:nvGraphicFramePr>
          <p:xfrm>
            <a:off x="2354" y="283"/>
            <a:ext cx="232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1" imgW="177800" imgH="227965" progId="Equation.3">
                    <p:embed/>
                  </p:oleObj>
                </mc:Choice>
                <mc:Fallback>
                  <p:oleObj name="" r:id="rId1" imgW="177800" imgH="227965" progId="Equation.3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54" y="283"/>
                          <a:ext cx="232" cy="2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8577" name="组合 108576"/>
            <p:cNvGrpSpPr/>
            <p:nvPr/>
          </p:nvGrpSpPr>
          <p:grpSpPr>
            <a:xfrm>
              <a:off x="1526" y="654"/>
              <a:ext cx="2232" cy="970"/>
              <a:chOff x="1738" y="1233"/>
              <a:chExt cx="2232" cy="970"/>
            </a:xfrm>
          </p:grpSpPr>
          <p:sp>
            <p:nvSpPr>
              <p:cNvPr id="108578" name="椭圆 108577"/>
              <p:cNvSpPr/>
              <p:nvPr/>
            </p:nvSpPr>
            <p:spPr>
              <a:xfrm>
                <a:off x="1767" y="1709"/>
                <a:ext cx="56" cy="56"/>
              </a:xfrm>
              <a:prstGeom prst="ellipse">
                <a:avLst/>
              </a:prstGeom>
              <a:solidFill>
                <a:srgbClr val="FF505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aphicFrame>
            <p:nvGraphicFramePr>
              <p:cNvPr id="108579" name="对象 108578"/>
              <p:cNvGraphicFramePr/>
              <p:nvPr/>
            </p:nvGraphicFramePr>
            <p:xfrm>
              <a:off x="1738" y="1748"/>
              <a:ext cx="229" cy="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7" name="" r:id="rId3" imgW="177800" imgH="202565" progId="Equation.3">
                      <p:embed/>
                    </p:oleObj>
                  </mc:Choice>
                  <mc:Fallback>
                    <p:oleObj name="" r:id="rId3" imgW="177800" imgH="202565" progId="Equation.3">
                      <p:embed/>
                      <p:pic>
                        <p:nvPicPr>
                          <p:cNvPr id="0" name="图片 308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738" y="1748"/>
                            <a:ext cx="229" cy="26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8580" name="任意多边形 108579"/>
              <p:cNvSpPr/>
              <p:nvPr/>
            </p:nvSpPr>
            <p:spPr>
              <a:xfrm>
                <a:off x="1776" y="1233"/>
                <a:ext cx="2194" cy="970"/>
              </a:xfrm>
              <a:custGeom>
                <a:avLst/>
                <a:gdLst/>
                <a:ahLst/>
                <a:cxnLst/>
                <a:pathLst>
                  <a:path w="2745" h="970">
                    <a:moveTo>
                      <a:pt x="0" y="502"/>
                    </a:moveTo>
                    <a:cubicBezTo>
                      <a:pt x="110" y="418"/>
                      <a:pt x="435" y="0"/>
                      <a:pt x="662" y="0"/>
                    </a:cubicBezTo>
                    <a:cubicBezTo>
                      <a:pt x="889" y="0"/>
                      <a:pt x="1135" y="341"/>
                      <a:pt x="1360" y="502"/>
                    </a:cubicBezTo>
                    <a:cubicBezTo>
                      <a:pt x="1585" y="663"/>
                      <a:pt x="1779" y="970"/>
                      <a:pt x="2010" y="968"/>
                    </a:cubicBezTo>
                    <a:cubicBezTo>
                      <a:pt x="2241" y="966"/>
                      <a:pt x="2493" y="728"/>
                      <a:pt x="2745" y="490"/>
                    </a:cubicBezTo>
                  </a:path>
                </a:pathLst>
              </a:custGeom>
              <a:noFill/>
              <a:ln w="28575" cap="flat" cmpd="sng">
                <a:solidFill>
                  <a:srgbClr val="FF0000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8581" name="文本框 108580"/>
            <p:cNvSpPr txBox="1"/>
            <p:nvPr/>
          </p:nvSpPr>
          <p:spPr>
            <a:xfrm>
              <a:off x="4217" y="971"/>
              <a:ext cx="267" cy="4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i="1">
                  <a:latin typeface="Times New Roman" panose="02020603050405020304" pitchFamily="18" charset="0"/>
                </a:rPr>
                <a:t>x</a:t>
              </a:r>
              <a:endParaRPr lang="en-US" altLang="zh-CN" sz="3200" i="1">
                <a:latin typeface="Times New Roman" panose="02020603050405020304" pitchFamily="18" charset="0"/>
              </a:endParaRPr>
            </a:p>
          </p:txBody>
        </p:sp>
        <p:sp>
          <p:nvSpPr>
            <p:cNvPr id="108582" name="矩形 108581"/>
            <p:cNvSpPr/>
            <p:nvPr/>
          </p:nvSpPr>
          <p:spPr>
            <a:xfrm>
              <a:off x="1145" y="816"/>
              <a:ext cx="302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400" baseline="-250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583" name="矩形 108582"/>
            <p:cNvSpPr/>
            <p:nvPr/>
          </p:nvSpPr>
          <p:spPr>
            <a:xfrm>
              <a:off x="3696" y="1223"/>
              <a:ext cx="565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=0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08584" name="组合 108583"/>
            <p:cNvGrpSpPr/>
            <p:nvPr/>
          </p:nvGrpSpPr>
          <p:grpSpPr>
            <a:xfrm>
              <a:off x="1981" y="1177"/>
              <a:ext cx="705" cy="410"/>
              <a:chOff x="2225" y="381"/>
              <a:chExt cx="705" cy="410"/>
            </a:xfrm>
          </p:grpSpPr>
          <p:sp>
            <p:nvSpPr>
              <p:cNvPr id="108585" name="矩形 108584"/>
              <p:cNvSpPr/>
              <p:nvPr/>
            </p:nvSpPr>
            <p:spPr>
              <a:xfrm>
                <a:off x="2225" y="381"/>
                <a:ext cx="705" cy="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>
                  <a:buClr>
                    <a:schemeClr val="bg1"/>
                  </a:buClr>
                </a:pPr>
                <a:r>
                  <a:rPr lang="en-US" altLang="zh-CN" sz="32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波速</a:t>
                </a:r>
                <a:endParaRPr lang="zh-CN" altLang="en-US" sz="2400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8586" name="直接连接符 108585"/>
              <p:cNvSpPr/>
              <p:nvPr/>
            </p:nvSpPr>
            <p:spPr>
              <a:xfrm>
                <a:off x="2331" y="721"/>
                <a:ext cx="50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108587" name="直接连接符 108586"/>
            <p:cNvSpPr/>
            <p:nvPr/>
          </p:nvSpPr>
          <p:spPr>
            <a:xfrm flipH="1">
              <a:off x="1037" y="1125"/>
              <a:ext cx="43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08588" name="直接连接符 108587"/>
            <p:cNvSpPr/>
            <p:nvPr/>
          </p:nvSpPr>
          <p:spPr>
            <a:xfrm flipV="1">
              <a:off x="3768" y="196"/>
              <a:ext cx="0" cy="948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89" name="直接连接符 108588"/>
            <p:cNvSpPr/>
            <p:nvPr/>
          </p:nvSpPr>
          <p:spPr>
            <a:xfrm flipV="1">
              <a:off x="1024" y="189"/>
              <a:ext cx="0" cy="948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90" name="直接连接符 108589"/>
            <p:cNvSpPr/>
            <p:nvPr/>
          </p:nvSpPr>
          <p:spPr>
            <a:xfrm flipV="1">
              <a:off x="1583" y="483"/>
              <a:ext cx="0" cy="677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91" name="直接连接符 108590"/>
            <p:cNvSpPr/>
            <p:nvPr/>
          </p:nvSpPr>
          <p:spPr>
            <a:xfrm>
              <a:off x="1593" y="559"/>
              <a:ext cx="2176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triangle" w="med" len="med"/>
              <a:tailEnd type="triangle" w="med" len="med"/>
            </a:ln>
          </p:spPr>
        </p:sp>
        <p:graphicFrame>
          <p:nvGraphicFramePr>
            <p:cNvPr id="108592" name="对象 108591"/>
            <p:cNvGraphicFramePr/>
            <p:nvPr/>
          </p:nvGraphicFramePr>
          <p:xfrm>
            <a:off x="2846" y="569"/>
            <a:ext cx="27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5" imgW="177800" imgH="177800" progId="Equation.3">
                    <p:embed/>
                  </p:oleObj>
                </mc:Choice>
                <mc:Fallback>
                  <p:oleObj name="" r:id="rId5" imgW="177800" imgH="1778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46" y="569"/>
                          <a:ext cx="271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8593" name="文本框 108592"/>
            <p:cNvSpPr txBox="1"/>
            <p:nvPr/>
          </p:nvSpPr>
          <p:spPr>
            <a:xfrm>
              <a:off x="3780" y="996"/>
              <a:ext cx="304" cy="32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dirty="0">
                  <a:solidFill>
                    <a:srgbClr val="3333FF"/>
                  </a:solidFill>
                  <a:latin typeface="Times New Roman" panose="02020603050405020304" pitchFamily="18" charset="0"/>
                  <a:sym typeface="Wingdings" panose="05000000000000000000" pitchFamily="2" charset="2"/>
                </a:rPr>
                <a:t></a:t>
              </a:r>
              <a:endParaRPr lang="en-US" altLang="zh-CN" sz="2400" dirty="0">
                <a:solidFill>
                  <a:srgbClr val="3333FF"/>
                </a:solidFill>
                <a:latin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08594" name="矩形 108593"/>
            <p:cNvSpPr/>
            <p:nvPr/>
          </p:nvSpPr>
          <p:spPr>
            <a:xfrm>
              <a:off x="1030" y="1434"/>
              <a:ext cx="531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3333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400" i="1">
                  <a:solidFill>
                    <a:srgbClr val="3333FF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400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400" baseline="-2500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595" name="直接连接符 108594"/>
            <p:cNvSpPr/>
            <p:nvPr/>
          </p:nvSpPr>
          <p:spPr>
            <a:xfrm>
              <a:off x="1025" y="1144"/>
              <a:ext cx="0" cy="77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96" name="直接连接符 108595"/>
            <p:cNvSpPr/>
            <p:nvPr/>
          </p:nvSpPr>
          <p:spPr>
            <a:xfrm>
              <a:off x="1585" y="1144"/>
              <a:ext cx="0" cy="422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97" name="直接连接符 108596"/>
            <p:cNvSpPr/>
            <p:nvPr/>
          </p:nvSpPr>
          <p:spPr>
            <a:xfrm>
              <a:off x="3761" y="1144"/>
              <a:ext cx="0" cy="795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98" name="直接连接符 108597"/>
            <p:cNvSpPr/>
            <p:nvPr/>
          </p:nvSpPr>
          <p:spPr>
            <a:xfrm>
              <a:off x="1025" y="1796"/>
              <a:ext cx="2744" cy="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8599" name="矩形 108598"/>
            <p:cNvSpPr/>
            <p:nvPr/>
          </p:nvSpPr>
          <p:spPr>
            <a:xfrm>
              <a:off x="2061" y="1532"/>
              <a:ext cx="449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 err="1">
                  <a:solidFill>
                    <a:srgbClr val="0000FF"/>
                  </a:solidFill>
                  <a:latin typeface="Times New Roman" panose="02020603050405020304" pitchFamily="18" charset="0"/>
                </a:rPr>
                <a:t>uT</a:t>
              </a:r>
              <a:r>
                <a:rPr lang="en-US" altLang="zh-CN" sz="2400" baseline="-25000" err="1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400" baseline="-25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8600" name="直接连接符 108599"/>
            <p:cNvSpPr/>
            <p:nvPr/>
          </p:nvSpPr>
          <p:spPr>
            <a:xfrm>
              <a:off x="1025" y="1457"/>
              <a:ext cx="551" cy="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triangle" w="med" len="med"/>
              <a:tailEnd type="triangle" w="med" len="med"/>
            </a:ln>
          </p:spPr>
        </p:sp>
      </p:grpSp>
      <p:grpSp>
        <p:nvGrpSpPr>
          <p:cNvPr id="108603" name="组合 108602"/>
          <p:cNvGrpSpPr/>
          <p:nvPr/>
        </p:nvGrpSpPr>
        <p:grpSpPr>
          <a:xfrm>
            <a:off x="792163" y="4373563"/>
            <a:ext cx="4049712" cy="1574800"/>
            <a:chOff x="357" y="2755"/>
            <a:chExt cx="2551" cy="992"/>
          </a:xfrm>
        </p:grpSpPr>
        <p:sp>
          <p:nvSpPr>
            <p:cNvPr id="108601" name="文本框 108600"/>
            <p:cNvSpPr txBox="1"/>
            <p:nvPr/>
          </p:nvSpPr>
          <p:spPr>
            <a:xfrm>
              <a:off x="357" y="2755"/>
              <a:ext cx="184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S </a:t>
              </a: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运动的前方波长缩短，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波形被压缩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8602" name="对象 108601"/>
            <p:cNvGraphicFramePr/>
            <p:nvPr/>
          </p:nvGraphicFramePr>
          <p:xfrm>
            <a:off x="416" y="3379"/>
            <a:ext cx="2492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7" imgW="1701165" imgH="241300" progId="Equation.3">
                    <p:embed/>
                  </p:oleObj>
                </mc:Choice>
                <mc:Fallback>
                  <p:oleObj name="" r:id="rId7" imgW="1701165" imgH="241300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6" y="3379"/>
                          <a:ext cx="2492" cy="3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602" name="文本框 109601"/>
          <p:cNvSpPr txBox="1"/>
          <p:nvPr/>
        </p:nvSpPr>
        <p:spPr>
          <a:xfrm>
            <a:off x="836613" y="368300"/>
            <a:ext cx="2012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接收频率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09603" name="对象 109602"/>
          <p:cNvGraphicFramePr/>
          <p:nvPr/>
        </p:nvGraphicFramePr>
        <p:xfrm>
          <a:off x="2971800" y="182563"/>
          <a:ext cx="28035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320165" imgH="431800" progId="Equation.3">
                  <p:embed/>
                </p:oleObj>
              </mc:Choice>
              <mc:Fallback>
                <p:oleObj name="" r:id="rId1" imgW="1320165" imgH="4318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71800" y="182563"/>
                        <a:ext cx="2803525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604" name="对象 109603"/>
          <p:cNvGraphicFramePr/>
          <p:nvPr/>
        </p:nvGraphicFramePr>
        <p:xfrm>
          <a:off x="5865813" y="176213"/>
          <a:ext cx="1450975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685800" imgH="431800" progId="Equation.3">
                  <p:embed/>
                </p:oleObj>
              </mc:Choice>
              <mc:Fallback>
                <p:oleObj name="" r:id="rId3" imgW="685800" imgH="4318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5813" y="176213"/>
                        <a:ext cx="1450975" cy="91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605" name="对象 109604"/>
          <p:cNvGraphicFramePr/>
          <p:nvPr/>
        </p:nvGraphicFramePr>
        <p:xfrm>
          <a:off x="3435350" y="1249363"/>
          <a:ext cx="20701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875665" imgH="431800" progId="Equation.3">
                  <p:embed/>
                </p:oleObj>
              </mc:Choice>
              <mc:Fallback>
                <p:oleObj name="" r:id="rId5" imgW="875665" imgH="4318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5350" y="1249363"/>
                        <a:ext cx="2070100" cy="101917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607" name="矩形 109606"/>
          <p:cNvSpPr/>
          <p:nvPr/>
        </p:nvSpPr>
        <p:spPr>
          <a:xfrm>
            <a:off x="1049338" y="2509838"/>
            <a:ext cx="5581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当</a:t>
            </a:r>
            <a:r>
              <a:rPr lang="en-US" altLang="zh-CN" sz="2400" i="1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baseline="-25000" err="1">
                <a:latin typeface="Times New Roman" panose="02020603050405020304" pitchFamily="18" charset="0"/>
              </a:rPr>
              <a:t>s</a:t>
            </a:r>
            <a:r>
              <a:rPr lang="en-US" altLang="zh-CN" sz="2400" err="1">
                <a:latin typeface="Times New Roman" panose="02020603050405020304" pitchFamily="18" charset="0"/>
              </a:rPr>
              <a:t>→</a:t>
            </a:r>
            <a:r>
              <a:rPr lang="en-US" altLang="zh-CN" sz="2400" i="1" err="1">
                <a:latin typeface="Times New Roman" panose="02020603050405020304" pitchFamily="18" charset="0"/>
              </a:rPr>
              <a:t>u</a:t>
            </a:r>
            <a:r>
              <a:rPr lang="en-US" altLang="zh-CN" sz="2400" i="1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时，</a:t>
            </a:r>
            <a:r>
              <a:rPr lang="zh-CN" altLang="en-US" sz="2400" i="1" err="1">
                <a:latin typeface="Times New Roman" panose="02020603050405020304" pitchFamily="18" charset="0"/>
              </a:rPr>
              <a:t>  </a:t>
            </a:r>
            <a:r>
              <a:rPr lang="en-US" altLang="zh-CN" sz="2400" i="1" err="1">
                <a:latin typeface="Times New Roman" panose="02020603050405020304" pitchFamily="18" charset="0"/>
              </a:rPr>
              <a:t>v</a:t>
            </a:r>
            <a:r>
              <a:rPr lang="en-US" altLang="zh-CN" sz="2400" baseline="-25000" err="1">
                <a:latin typeface="Times New Roman" panose="02020603050405020304" pitchFamily="18" charset="0"/>
              </a:rPr>
              <a:t>B</a:t>
            </a:r>
            <a:r>
              <a:rPr lang="en-US" altLang="zh-CN" sz="2400" baseline="-25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→</a:t>
            </a:r>
            <a:r>
              <a:rPr lang="en-US" altLang="zh-CN" sz="2400" baseline="-2500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∞</a:t>
            </a:r>
            <a:r>
              <a:rPr lang="zh-CN" altLang="en-US" sz="2400" dirty="0">
                <a:latin typeface="Times New Roman" panose="02020603050405020304" pitchFamily="18" charset="0"/>
              </a:rPr>
              <a:t>这是没有意义的。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9609" name="对象 109608"/>
          <p:cNvGraphicFramePr/>
          <p:nvPr/>
        </p:nvGraphicFramePr>
        <p:xfrm>
          <a:off x="5910263" y="1493838"/>
          <a:ext cx="7397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279400" imgH="228600" progId="Equation.DSMT4">
                  <p:embed/>
                </p:oleObj>
              </mc:Choice>
              <mc:Fallback>
                <p:oleObj name="" r:id="rId7" imgW="279400" imgH="2286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10263" y="1493838"/>
                        <a:ext cx="739775" cy="604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9615" name="组合 109614"/>
          <p:cNvGrpSpPr/>
          <p:nvPr/>
        </p:nvGrpSpPr>
        <p:grpSpPr>
          <a:xfrm>
            <a:off x="339725" y="3203575"/>
            <a:ext cx="6437313" cy="2914650"/>
            <a:chOff x="214" y="2018"/>
            <a:chExt cx="4055" cy="1836"/>
          </a:xfrm>
        </p:grpSpPr>
        <p:sp>
          <p:nvSpPr>
            <p:cNvPr id="109610" name="文本框 109609"/>
            <p:cNvSpPr txBox="1"/>
            <p:nvPr/>
          </p:nvSpPr>
          <p:spPr>
            <a:xfrm>
              <a:off x="214" y="2018"/>
              <a:ext cx="36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sz="2400" dirty="0">
                  <a:solidFill>
                    <a:srgbClr val="CC00CC"/>
                  </a:solidFill>
                  <a:latin typeface="宋体" panose="02010600030101010101" pitchFamily="2" charset="-122"/>
                </a:rPr>
                <a:t>若波源背离观察者运动 </a:t>
              </a:r>
              <a:r>
                <a:rPr lang="en-US" altLang="zh-CN" sz="2400">
                  <a:solidFill>
                    <a:srgbClr val="3333FF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i="1">
                  <a:solidFill>
                    <a:srgbClr val="3333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3333FF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400">
                  <a:solidFill>
                    <a:srgbClr val="3333FF"/>
                  </a:solidFill>
                  <a:latin typeface="Times New Roman" panose="02020603050405020304" pitchFamily="18" charset="0"/>
                </a:rPr>
                <a:t>&lt;0)</a:t>
              </a:r>
              <a:endParaRPr lang="en-US" altLang="zh-CN" sz="240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611" name="矩形 109610"/>
            <p:cNvSpPr/>
            <p:nvPr/>
          </p:nvSpPr>
          <p:spPr>
            <a:xfrm>
              <a:off x="754" y="2443"/>
              <a:ext cx="351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S </a:t>
              </a: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运动的后方波长伸长，</a:t>
              </a:r>
              <a:r>
                <a:rPr lang="zh-CN" altLang="en-US" sz="2400" dirty="0">
                  <a:latin typeface="宋体" panose="02010600030101010101" pitchFamily="2" charset="-122"/>
                </a:rPr>
                <a:t>则波形被拉长</a:t>
              </a: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9612" name="对象 109611"/>
            <p:cNvGraphicFramePr/>
            <p:nvPr/>
          </p:nvGraphicFramePr>
          <p:xfrm>
            <a:off x="1789" y="2755"/>
            <a:ext cx="1664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9" imgW="901065" imgH="228600" progId="Equation.DSMT4">
                    <p:embed/>
                  </p:oleObj>
                </mc:Choice>
                <mc:Fallback>
                  <p:oleObj name="" r:id="rId9" imgW="901065" imgH="2286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789" y="2755"/>
                          <a:ext cx="1664" cy="4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9613" name="矩形 109612"/>
            <p:cNvSpPr/>
            <p:nvPr/>
          </p:nvSpPr>
          <p:spPr>
            <a:xfrm>
              <a:off x="769" y="3322"/>
              <a:ext cx="206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接收频率会降低</a:t>
              </a:r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109614" name="对象 109613"/>
            <p:cNvGraphicFramePr/>
            <p:nvPr/>
          </p:nvGraphicFramePr>
          <p:xfrm>
            <a:off x="2462" y="3152"/>
            <a:ext cx="1410" cy="7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1" imgW="862965" imgH="431800" progId="Equation.DSMT4">
                    <p:embed/>
                  </p:oleObj>
                </mc:Choice>
                <mc:Fallback>
                  <p:oleObj name="" r:id="rId11" imgW="862965" imgH="4318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462" y="3152"/>
                          <a:ext cx="1410" cy="7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框 111617"/>
          <p:cNvSpPr txBox="1"/>
          <p:nvPr/>
        </p:nvSpPr>
        <p:spPr>
          <a:xfrm>
            <a:off x="244475" y="409575"/>
            <a:ext cx="8648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波源和观察者同时相对于介质运动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FF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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0 , 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 0)</a:t>
            </a:r>
            <a:endParaRPr lang="en-US" altLang="zh-CN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1619" name="组合 111618"/>
          <p:cNvGrpSpPr/>
          <p:nvPr/>
        </p:nvGrpSpPr>
        <p:grpSpPr>
          <a:xfrm>
            <a:off x="1106488" y="949325"/>
            <a:ext cx="6702425" cy="1579563"/>
            <a:chOff x="560" y="629"/>
            <a:chExt cx="4222" cy="995"/>
          </a:xfrm>
        </p:grpSpPr>
        <p:sp>
          <p:nvSpPr>
            <p:cNvPr id="111620" name="文本框 111619"/>
            <p:cNvSpPr txBox="1"/>
            <p:nvPr/>
          </p:nvSpPr>
          <p:spPr>
            <a:xfrm>
              <a:off x="1995" y="1214"/>
              <a:ext cx="412" cy="30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just">
                <a:buClr>
                  <a:schemeClr val="bg1"/>
                </a:buClr>
              </a:pPr>
              <a:r>
                <a:rPr lang="en-US" altLang="zh-CN" sz="24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1621" name="矩形 111620"/>
            <p:cNvSpPr/>
            <p:nvPr/>
          </p:nvSpPr>
          <p:spPr>
            <a:xfrm>
              <a:off x="823" y="1336"/>
              <a:ext cx="26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chemeClr val="hlink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chemeClr val="hlink"/>
                  </a:solidFill>
                  <a:latin typeface="宋体" panose="02010600030101010101" pitchFamily="2" charset="-122"/>
                </a:rPr>
                <a:t>s</a:t>
              </a:r>
              <a:endParaRPr lang="en-US" altLang="zh-CN" sz="2400">
                <a:solidFill>
                  <a:schemeClr val="hlin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1622" name="矩形 111621"/>
            <p:cNvSpPr/>
            <p:nvPr/>
          </p:nvSpPr>
          <p:spPr>
            <a:xfrm>
              <a:off x="3492" y="1287"/>
              <a:ext cx="3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i="1" err="1">
                  <a:solidFill>
                    <a:srgbClr val="FF3300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400" baseline="-25000" err="1">
                  <a:solidFill>
                    <a:srgbClr val="FF3300"/>
                  </a:solidFill>
                  <a:latin typeface="宋体" panose="02010600030101010101" pitchFamily="2" charset="-122"/>
                </a:rPr>
                <a:t>B</a:t>
              </a:r>
              <a:endParaRPr lang="en-US" altLang="zh-CN" sz="240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1623" name="直接连接符 111622"/>
            <p:cNvSpPr/>
            <p:nvPr/>
          </p:nvSpPr>
          <p:spPr>
            <a:xfrm>
              <a:off x="560" y="1187"/>
              <a:ext cx="3948" cy="0"/>
            </a:xfrm>
            <a:prstGeom prst="line">
              <a:avLst/>
            </a:prstGeom>
            <a:ln w="9525" cap="flat" cmpd="sng">
              <a:solidFill>
                <a:srgbClr val="CC00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1624" name="文本框 111623"/>
            <p:cNvSpPr txBox="1"/>
            <p:nvPr/>
          </p:nvSpPr>
          <p:spPr>
            <a:xfrm>
              <a:off x="4538" y="986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i="1">
                  <a:latin typeface="Times New Roman" panose="02020603050405020304" pitchFamily="18" charset="0"/>
                </a:rPr>
                <a:t>x</a:t>
              </a:r>
              <a:endParaRPr lang="en-US" altLang="zh-CN" sz="3200" i="1">
                <a:latin typeface="Times New Roman" panose="02020603050405020304" pitchFamily="18" charset="0"/>
              </a:endParaRPr>
            </a:p>
          </p:txBody>
        </p:sp>
        <p:sp>
          <p:nvSpPr>
            <p:cNvPr id="111625" name="Sound"/>
            <p:cNvSpPr>
              <a:spLocks noEditPoints="1"/>
            </p:cNvSpPr>
            <p:nvPr/>
          </p:nvSpPr>
          <p:spPr>
            <a:xfrm>
              <a:off x="734" y="995"/>
              <a:ext cx="368" cy="368"/>
            </a:xfrm>
            <a:custGeom>
              <a:avLst/>
              <a:gdLst>
                <a:gd name="txL" fmla="*/ 761 w 21600"/>
                <a:gd name="txT" fmla="*/ 22454 h 21600"/>
                <a:gd name="txR" fmla="*/ 21069 w 21600"/>
                <a:gd name="txB" fmla="*/ 28282 h 21600"/>
              </a:gdLst>
              <a:ahLst/>
              <a:cxnLst>
                <a:cxn ang="0">
                  <a:pos x="11164" y="21159"/>
                </a:cxn>
                <a:cxn ang="0">
                  <a:pos x="11164" y="0"/>
                </a:cxn>
                <a:cxn ang="0">
                  <a:pos x="0" y="10800"/>
                </a:cxn>
                <a:cxn ang="0">
                  <a:pos x="21600" y="10800"/>
                </a:cxn>
              </a:cxnLst>
              <a:rect l="txL" t="txT" r="txR" b="txB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FFBE7D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111626" name="文本框 111625"/>
            <p:cNvSpPr txBox="1"/>
            <p:nvPr/>
          </p:nvSpPr>
          <p:spPr>
            <a:xfrm>
              <a:off x="3464" y="986"/>
              <a:ext cx="332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3200" dirty="0">
                  <a:latin typeface="Times New Roman" panose="02020603050405020304" pitchFamily="18" charset="0"/>
                  <a:sym typeface="Wingdings" panose="05000000000000000000" pitchFamily="2" charset="2"/>
                </a:rPr>
                <a:t></a:t>
              </a:r>
              <a:endPara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11627" name="矩形 111626"/>
            <p:cNvSpPr/>
            <p:nvPr/>
          </p:nvSpPr>
          <p:spPr>
            <a:xfrm>
              <a:off x="840" y="629"/>
              <a:ext cx="27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2400" baseline="-250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1628" name="矩形 111627"/>
            <p:cNvSpPr/>
            <p:nvPr/>
          </p:nvSpPr>
          <p:spPr>
            <a:xfrm>
              <a:off x="3453" y="746"/>
              <a:ext cx="3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bg1"/>
                </a:buClr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</a:t>
              </a:r>
              <a:r>
                <a:rPr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11629" name="组合 111628"/>
            <p:cNvGrpSpPr/>
            <p:nvPr/>
          </p:nvGrpSpPr>
          <p:grpSpPr>
            <a:xfrm>
              <a:off x="1954" y="752"/>
              <a:ext cx="644" cy="365"/>
              <a:chOff x="2255" y="381"/>
              <a:chExt cx="644" cy="365"/>
            </a:xfrm>
          </p:grpSpPr>
          <p:sp>
            <p:nvSpPr>
              <p:cNvPr id="111630" name="矩形 111629"/>
              <p:cNvSpPr/>
              <p:nvPr/>
            </p:nvSpPr>
            <p:spPr>
              <a:xfrm>
                <a:off x="2255" y="381"/>
                <a:ext cx="6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>
                  <a:buClr>
                    <a:schemeClr val="bg1"/>
                  </a:buClr>
                </a:pPr>
                <a:r>
                  <a:rPr lang="en-US" altLang="zh-CN" sz="32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波速</a:t>
                </a:r>
                <a:endParaRPr lang="zh-CN" altLang="en-US" sz="2400" dirty="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1631" name="直接连接符 111630"/>
              <p:cNvSpPr/>
              <p:nvPr/>
            </p:nvSpPr>
            <p:spPr>
              <a:xfrm>
                <a:off x="2331" y="721"/>
                <a:ext cx="50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111632" name="直接连接符 111631"/>
            <p:cNvSpPr/>
            <p:nvPr/>
          </p:nvSpPr>
          <p:spPr>
            <a:xfrm flipH="1">
              <a:off x="771" y="958"/>
              <a:ext cx="43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11633" name="直接连接符 111632"/>
            <p:cNvSpPr/>
            <p:nvPr/>
          </p:nvSpPr>
          <p:spPr>
            <a:xfrm flipH="1">
              <a:off x="3388" y="1042"/>
              <a:ext cx="43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aphicFrame>
        <p:nvGraphicFramePr>
          <p:cNvPr id="111639" name="对象 111638"/>
          <p:cNvGraphicFramePr/>
          <p:nvPr/>
        </p:nvGraphicFramePr>
        <p:xfrm>
          <a:off x="2771775" y="2754313"/>
          <a:ext cx="2439988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901065" imgH="431800" progId="Equation.3">
                  <p:embed/>
                </p:oleObj>
              </mc:Choice>
              <mc:Fallback>
                <p:oleObj name="" r:id="rId1" imgW="901065" imgH="4318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1775" y="2754313"/>
                        <a:ext cx="2439988" cy="1163637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40" name="文本框 111639"/>
          <p:cNvSpPr txBox="1"/>
          <p:nvPr/>
        </p:nvSpPr>
        <p:spPr>
          <a:xfrm>
            <a:off x="476250" y="4554538"/>
            <a:ext cx="62626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>
                <a:latin typeface="Times New Roman" panose="02020603050405020304" pitchFamily="18" charset="0"/>
              </a:rPr>
              <a:t>当 </a:t>
            </a:r>
            <a:r>
              <a:rPr lang="en-US" altLang="zh-CN" sz="3200" i="1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baseline="-25000">
                <a:latin typeface="Times New Roman" panose="02020603050405020304" pitchFamily="18" charset="0"/>
              </a:rPr>
              <a:t>B</a:t>
            </a:r>
            <a:r>
              <a:rPr lang="en-US" altLang="zh-CN" sz="3200" i="1">
                <a:latin typeface="Times New Roman" panose="02020603050405020304" pitchFamily="18" charset="0"/>
              </a:rPr>
              <a:t> </a:t>
            </a:r>
            <a:r>
              <a:rPr lang="en-US" altLang="zh-CN" sz="3200" baseline="-25000"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= </a:t>
            </a:r>
            <a:r>
              <a:rPr lang="en-US" altLang="zh-CN" sz="320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3200" i="1">
                <a:latin typeface="Times New Roman" panose="02020603050405020304" pitchFamily="18" charset="0"/>
                <a:sym typeface="Symbol" panose="05050102010706020507" pitchFamily="18" charset="2"/>
              </a:rPr>
              <a:t>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baseline="-25000">
                <a:latin typeface="Times New Roman" panose="02020603050405020304" pitchFamily="18" charset="0"/>
              </a:rPr>
              <a:t>S</a:t>
            </a:r>
            <a:r>
              <a:rPr lang="en-US" altLang="zh-CN" sz="3200" i="1" baseline="-2500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</a:rPr>
              <a:t>时（无相对运动），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11641" name="对象 111640"/>
          <p:cNvGraphicFramePr/>
          <p:nvPr/>
        </p:nvGraphicFramePr>
        <p:xfrm>
          <a:off x="6462713" y="4508500"/>
          <a:ext cx="14446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482600" imgH="228600" progId="Equation.3">
                  <p:embed/>
                </p:oleObj>
              </mc:Choice>
              <mc:Fallback>
                <p:oleObj name="" r:id="rId3" imgW="482600" imgH="2286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62713" y="4508500"/>
                        <a:ext cx="1444625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3744099" name="图片 1073744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0585" y="553720"/>
            <a:ext cx="4406265" cy="263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4645" y="3646805"/>
            <a:ext cx="82423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zh-CN" altLang="en-US"/>
              <a:t>当光源远离观测者时，接收的频率变小，波长变长，这种现象称为“红移”，即移向光谱中红色的一侧。天文学家就是将来自星球的光谱与地球上相同元素的光谱进行比较，发现都发生了红移，从而说明星球都是远离地球运动，这就是宇宙大爆炸理论的重要证据之一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7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WPS 演示</Application>
  <PresentationFormat>在屏幕上显示</PresentationFormat>
  <Paragraphs>148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9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Symbol</vt:lpstr>
      <vt:lpstr>微软雅黑</vt:lpstr>
      <vt:lpstr>Arial Unicode MS</vt:lpstr>
      <vt:lpstr>默认设计模板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358</cp:revision>
  <dcterms:created xsi:type="dcterms:W3CDTF">2008-01-04T13:19:00Z</dcterms:created>
  <dcterms:modified xsi:type="dcterms:W3CDTF">2018-09-07T04:35:20Z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