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2"/>
  </p:handoutMasterIdLst>
  <p:sldIdLst>
    <p:sldId id="378" r:id="rId3"/>
    <p:sldId id="379" r:id="rId4"/>
    <p:sldId id="380" r:id="rId5"/>
    <p:sldId id="381" r:id="rId6"/>
    <p:sldId id="382" r:id="rId8"/>
    <p:sldId id="384" r:id="rId9"/>
    <p:sldId id="385" r:id="rId10"/>
    <p:sldId id="387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99CCFF"/>
    <a:srgbClr val="99FF99"/>
    <a:srgbClr val="CCCCFF"/>
    <a:srgbClr val="CC99FF"/>
    <a:srgbClr val="66CCFF"/>
    <a:srgbClr val="99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498" y="216"/>
      </p:cViewPr>
      <p:guideLst>
        <p:guide orient="horz" pos="2170"/>
        <p:guide pos="27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25.wmf"/><Relationship Id="rId8" Type="http://schemas.openxmlformats.org/officeDocument/2006/relationships/image" Target="../media/image24.wmf"/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7" Type="http://schemas.openxmlformats.org/officeDocument/2006/relationships/image" Target="../media/image33.wmf"/><Relationship Id="rId16" Type="http://schemas.openxmlformats.org/officeDocument/2006/relationships/image" Target="../media/image32.wmf"/><Relationship Id="rId15" Type="http://schemas.openxmlformats.org/officeDocument/2006/relationships/image" Target="../media/image31.wmf"/><Relationship Id="rId14" Type="http://schemas.openxmlformats.org/officeDocument/2006/relationships/image" Target="../media/image30.wmf"/><Relationship Id="rId13" Type="http://schemas.openxmlformats.org/officeDocument/2006/relationships/image" Target="../media/image29.wmf"/><Relationship Id="rId12" Type="http://schemas.openxmlformats.org/officeDocument/2006/relationships/image" Target="../media/image28.wmf"/><Relationship Id="rId11" Type="http://schemas.openxmlformats.org/officeDocument/2006/relationships/image" Target="../media/image27.wmf"/><Relationship Id="rId10" Type="http://schemas.openxmlformats.org/officeDocument/2006/relationships/image" Target="../media/image26.wmf"/><Relationship Id="rId1" Type="http://schemas.openxmlformats.org/officeDocument/2006/relationships/image" Target="../media/image1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1618" name="页眉占位符 1116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19" name="日期占位符 11161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11620" name="页脚占位符 11161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21" name="灯片编号占位符 11162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6388" name="幻灯片图像占位符 1229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文本占位符 1229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5017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6" name="文本占位符 50178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indent="0"/>
            <a:endParaRPr lang="zh-CN" altLang="zh-CN" dirty="0"/>
          </a:p>
        </p:txBody>
      </p:sp>
      <p:sp>
        <p:nvSpPr>
          <p:cNvPr id="21507" name="灯片编号占位符 1"/>
          <p:cNvSpPr/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522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554" name="文本占位符 52226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indent="0"/>
            <a:endParaRPr lang="zh-CN" altLang="zh-CN"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audio" Target="../media/audio1.wav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themeOverride" Target="../theme/themeOverride1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6" Type="http://schemas.openxmlformats.org/officeDocument/2006/relationships/notesSlide" Target="../notesSlides/notesSlide1.xml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7.xml"/><Relationship Id="rId13" Type="http://schemas.openxmlformats.org/officeDocument/2006/relationships/themeOverride" Target="../theme/themeOverride2.xml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themeOverride" Target="../theme/themeOverride3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2.wmf"/><Relationship Id="rId10" Type="http://schemas.openxmlformats.org/officeDocument/2006/relationships/notesSlide" Target="../notesSlides/notesSlide2.xml"/><Relationship Id="rId1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4.bin"/><Relationship Id="rId42" Type="http://schemas.openxmlformats.org/officeDocument/2006/relationships/vmlDrawing" Target="../drawings/vmlDrawing4.vml"/><Relationship Id="rId41" Type="http://schemas.openxmlformats.org/officeDocument/2006/relationships/slideLayout" Target="../slideLayouts/slideLayout7.xml"/><Relationship Id="rId40" Type="http://schemas.openxmlformats.org/officeDocument/2006/relationships/themeOverride" Target="../theme/themeOverride4.xml"/><Relationship Id="rId4" Type="http://schemas.openxmlformats.org/officeDocument/2006/relationships/image" Target="../media/image17.png"/><Relationship Id="rId39" Type="http://schemas.openxmlformats.org/officeDocument/2006/relationships/image" Target="../media/image33.wmf"/><Relationship Id="rId38" Type="http://schemas.openxmlformats.org/officeDocument/2006/relationships/oleObject" Target="../embeddings/oleObject32.bin"/><Relationship Id="rId37" Type="http://schemas.openxmlformats.org/officeDocument/2006/relationships/image" Target="../media/image32.wmf"/><Relationship Id="rId36" Type="http://schemas.openxmlformats.org/officeDocument/2006/relationships/oleObject" Target="../embeddings/oleObject31.bin"/><Relationship Id="rId35" Type="http://schemas.openxmlformats.org/officeDocument/2006/relationships/image" Target="../media/image31.wmf"/><Relationship Id="rId34" Type="http://schemas.openxmlformats.org/officeDocument/2006/relationships/oleObject" Target="../embeddings/oleObject30.bin"/><Relationship Id="rId33" Type="http://schemas.openxmlformats.org/officeDocument/2006/relationships/image" Target="../media/image30.wmf"/><Relationship Id="rId32" Type="http://schemas.openxmlformats.org/officeDocument/2006/relationships/oleObject" Target="../embeddings/oleObject29.bin"/><Relationship Id="rId31" Type="http://schemas.openxmlformats.org/officeDocument/2006/relationships/image" Target="../media/image29.wmf"/><Relationship Id="rId30" Type="http://schemas.openxmlformats.org/officeDocument/2006/relationships/oleObject" Target="../embeddings/oleObject28.bin"/><Relationship Id="rId3" Type="http://schemas.openxmlformats.org/officeDocument/2006/relationships/oleObject" Target="../embeddings/oleObject13.bin"/><Relationship Id="rId29" Type="http://schemas.openxmlformats.org/officeDocument/2006/relationships/image" Target="../media/image28.wmf"/><Relationship Id="rId28" Type="http://schemas.openxmlformats.org/officeDocument/2006/relationships/oleObject" Target="../embeddings/oleObject27.bin"/><Relationship Id="rId27" Type="http://schemas.openxmlformats.org/officeDocument/2006/relationships/image" Target="../media/image27.wmf"/><Relationship Id="rId26" Type="http://schemas.openxmlformats.org/officeDocument/2006/relationships/oleObject" Target="../embeddings/oleObject26.bin"/><Relationship Id="rId25" Type="http://schemas.openxmlformats.org/officeDocument/2006/relationships/image" Target="../media/image26.wmf"/><Relationship Id="rId24" Type="http://schemas.openxmlformats.org/officeDocument/2006/relationships/oleObject" Target="../embeddings/oleObject25.bin"/><Relationship Id="rId23" Type="http://schemas.openxmlformats.org/officeDocument/2006/relationships/image" Target="../media/image25.wmf"/><Relationship Id="rId22" Type="http://schemas.openxmlformats.org/officeDocument/2006/relationships/oleObject" Target="../embeddings/oleObject24.bin"/><Relationship Id="rId21" Type="http://schemas.openxmlformats.org/officeDocument/2006/relationships/image" Target="../media/image24.wmf"/><Relationship Id="rId20" Type="http://schemas.openxmlformats.org/officeDocument/2006/relationships/oleObject" Target="../embeddings/oleObject23.bin"/><Relationship Id="rId2" Type="http://schemas.openxmlformats.org/officeDocument/2006/relationships/image" Target="../media/image16.jpeg"/><Relationship Id="rId19" Type="http://schemas.openxmlformats.org/officeDocument/2006/relationships/image" Target="../media/image23.wmf"/><Relationship Id="rId18" Type="http://schemas.openxmlformats.org/officeDocument/2006/relationships/oleObject" Target="../embeddings/oleObject22.bin"/><Relationship Id="rId17" Type="http://schemas.openxmlformats.org/officeDocument/2006/relationships/image" Target="../media/image22.wmf"/><Relationship Id="rId16" Type="http://schemas.openxmlformats.org/officeDocument/2006/relationships/oleObject" Target="../embeddings/oleObject21.bin"/><Relationship Id="rId15" Type="http://schemas.openxmlformats.org/officeDocument/2006/relationships/image" Target="../media/image21.wmf"/><Relationship Id="rId14" Type="http://schemas.openxmlformats.org/officeDocument/2006/relationships/oleObject" Target="../embeddings/oleObject20.bin"/><Relationship Id="rId13" Type="http://schemas.openxmlformats.org/officeDocument/2006/relationships/image" Target="../media/image20.wmf"/><Relationship Id="rId12" Type="http://schemas.openxmlformats.org/officeDocument/2006/relationships/oleObject" Target="../embeddings/oleObject19.bin"/><Relationship Id="rId11" Type="http://schemas.openxmlformats.org/officeDocument/2006/relationships/oleObject" Target="../embeddings/oleObject18.bin"/><Relationship Id="rId10" Type="http://schemas.openxmlformats.org/officeDocument/2006/relationships/oleObject" Target="../embeddings/oleObject17.bin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5.jpeg"/><Relationship Id="rId1" Type="http://schemas.openxmlformats.org/officeDocument/2006/relationships/image" Target="../media/image3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1" descr="]A0WUA31]@{4HO{0FWL1~Y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1168400"/>
            <a:ext cx="5305425" cy="413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-17145" y="692785"/>
            <a:ext cx="4887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鸡蛋碰石头</a:t>
            </a:r>
            <a:r>
              <a:rPr lang="en-US" altLang="zh-CN" sz="320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——</a:t>
            </a:r>
            <a:r>
              <a:rPr lang="zh-CN" altLang="en-US" sz="320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自不量力！</a:t>
            </a:r>
            <a:endParaRPr lang="zh-CN" altLang="en-US" sz="32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4035" name="文本框 3">
            <a:hlinkClick r:id="" action="ppaction://noaction">
              <a:snd r:embed="rId2" name="suction.wav"/>
            </a:hlinkClick>
          </p:cNvPr>
          <p:cNvSpPr txBox="1"/>
          <p:nvPr/>
        </p:nvSpPr>
        <p:spPr>
          <a:xfrm>
            <a:off x="5483225" y="1276350"/>
            <a:ext cx="3502025" cy="132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00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一切都是命中注定?</a:t>
            </a:r>
            <a:endParaRPr lang="zh-CN" altLang="zh-CN" sz="400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文本框 5"/>
          <p:cNvSpPr txBox="1"/>
          <p:nvPr/>
        </p:nvSpPr>
        <p:spPr>
          <a:xfrm>
            <a:off x="5483225" y="2736850"/>
            <a:ext cx="350202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solidFill>
                  <a:srgbClr val="0D0D0D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鸡蛋是否能撞烂石头呢？</a:t>
            </a:r>
            <a:endParaRPr lang="zh-CN" altLang="en-US" sz="5400">
              <a:solidFill>
                <a:srgbClr val="0D0D0D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9488" y="5432425"/>
            <a:ext cx="7494587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只要试试，一切皆有可能！</a:t>
            </a:r>
            <a:endParaRPr lang="zh-CN" altLang="en-US" sz="480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5" name="矩形 186371"/>
          <p:cNvSpPr/>
          <p:nvPr/>
        </p:nvSpPr>
        <p:spPr>
          <a:xfrm>
            <a:off x="1890395" y="49848"/>
            <a:ext cx="42640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  动量定理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035" grpId="0"/>
      <p:bldP spid="44036" grpId="0"/>
      <p:bldP spid="4" grpId="0"/>
      <p:bldP spid="194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 descr="Z%1W1F0YX}O0LRX6N]QKA1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8" y="746125"/>
            <a:ext cx="5857875" cy="389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224588" y="1614488"/>
            <a:ext cx="2995612" cy="18145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钢铁侠你个怂货！就想欺负人！看到了吧，尾巴就能把你怼成这样！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2563" y="5046663"/>
            <a:ext cx="715327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飞鸟是如何做到的呢？鸡蛋是能撞烂石头的！！！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2"/>
          <p:cNvSpPr txBox="1"/>
          <p:nvPr/>
        </p:nvSpPr>
        <p:spPr>
          <a:xfrm>
            <a:off x="6380163" y="757238"/>
            <a:ext cx="23622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追尾了！！！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82" name="文本框 186381"/>
          <p:cNvSpPr txBox="1"/>
          <p:nvPr/>
        </p:nvSpPr>
        <p:spPr>
          <a:xfrm>
            <a:off x="400050" y="3254375"/>
            <a:ext cx="39163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</a:t>
            </a:r>
            <a:r>
              <a:rPr lang="en-US" altLang="zh-CN" sz="320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质点的动量定理</a:t>
            </a:r>
            <a:r>
              <a:rPr lang="zh-CN" altLang="en-US" sz="3200" i="1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zh-CN" altLang="en-US" sz="3200" i="1" dirty="0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86390" name="组合 186389"/>
          <p:cNvGrpSpPr/>
          <p:nvPr/>
        </p:nvGrpSpPr>
        <p:grpSpPr>
          <a:xfrm>
            <a:off x="334963" y="3932238"/>
            <a:ext cx="5207000" cy="595312"/>
            <a:chOff x="470" y="2358"/>
            <a:chExt cx="3280" cy="375"/>
          </a:xfrm>
        </p:grpSpPr>
        <p:sp>
          <p:nvSpPr>
            <p:cNvPr id="19459" name="文本框 186382"/>
            <p:cNvSpPr txBox="1"/>
            <p:nvPr/>
          </p:nvSpPr>
          <p:spPr>
            <a:xfrm>
              <a:off x="470" y="2387"/>
              <a:ext cx="87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定义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:</a:t>
              </a:r>
              <a:endPara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0" name="文本框 186383"/>
            <p:cNvSpPr txBox="1"/>
            <p:nvPr/>
          </p:nvSpPr>
          <p:spPr>
            <a:xfrm>
              <a:off x="1264" y="2387"/>
              <a:ext cx="198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质点的</a:t>
              </a: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动量</a:t>
              </a:r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—</a:t>
              </a:r>
              <a:endParaRPr lang="en-US" altLang="zh-CN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9461" name="对象 186384"/>
            <p:cNvGraphicFramePr/>
            <p:nvPr/>
          </p:nvGraphicFramePr>
          <p:xfrm>
            <a:off x="2767" y="2358"/>
            <a:ext cx="983" cy="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1" imgW="532765" imgH="203200" progId="Equation.3">
                    <p:embed/>
                  </p:oleObj>
                </mc:Choice>
                <mc:Fallback>
                  <p:oleObj name="" r:id="rId1" imgW="532765" imgH="203200" progId="Equation.3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67" y="2358"/>
                          <a:ext cx="983" cy="3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6386" name="文本框 186385"/>
          <p:cNvSpPr txBox="1"/>
          <p:nvPr/>
        </p:nvSpPr>
        <p:spPr>
          <a:xfrm>
            <a:off x="2435225" y="4578350"/>
            <a:ext cx="25654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△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状态矢量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△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相对量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86391" name="组合 186390"/>
          <p:cNvGrpSpPr/>
          <p:nvPr/>
        </p:nvGrpSpPr>
        <p:grpSpPr>
          <a:xfrm>
            <a:off x="334963" y="5602288"/>
            <a:ext cx="5715000" cy="839787"/>
            <a:chOff x="414" y="3436"/>
            <a:chExt cx="3600" cy="529"/>
          </a:xfrm>
        </p:grpSpPr>
        <p:sp>
          <p:nvSpPr>
            <p:cNvPr id="19464" name="文本框 186386"/>
            <p:cNvSpPr txBox="1"/>
            <p:nvPr/>
          </p:nvSpPr>
          <p:spPr>
            <a:xfrm>
              <a:off x="414" y="3492"/>
              <a:ext cx="87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定义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:</a:t>
              </a:r>
              <a:endPara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文本框 186387"/>
            <p:cNvSpPr txBox="1"/>
            <p:nvPr/>
          </p:nvSpPr>
          <p:spPr>
            <a:xfrm>
              <a:off x="1264" y="3521"/>
              <a:ext cx="170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力的</a:t>
              </a: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冲量   </a:t>
              </a:r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—</a:t>
              </a:r>
              <a:endParaRPr lang="en-US" altLang="zh-CN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9466" name="对象 186388"/>
            <p:cNvGraphicFramePr/>
            <p:nvPr/>
          </p:nvGraphicFramePr>
          <p:xfrm>
            <a:off x="2767" y="3436"/>
            <a:ext cx="1247" cy="5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3" imgW="837565" imgH="355600" progId="Equation.3">
                    <p:embed/>
                  </p:oleObj>
                </mc:Choice>
                <mc:Fallback>
                  <p:oleObj name="" r:id="rId3" imgW="837565" imgH="355600" progId="Equation.3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767" y="3436"/>
                          <a:ext cx="1247" cy="529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6392" name="文本框 186391"/>
          <p:cNvSpPr txBox="1"/>
          <p:nvPr/>
        </p:nvSpPr>
        <p:spPr>
          <a:xfrm>
            <a:off x="5741988" y="3998913"/>
            <a:ext cx="31496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sz="3200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SI</a:t>
            </a:r>
            <a:r>
              <a:rPr lang="zh-CN" altLang="en-US" sz="3200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单位</a:t>
            </a:r>
            <a:r>
              <a:rPr lang="en-US" altLang="zh-CN" sz="320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3200" err="1">
                <a:latin typeface="宋体" panose="02010600030101010101" pitchFamily="2" charset="-122"/>
                <a:ea typeface="宋体" panose="02010600030101010101" pitchFamily="2" charset="-122"/>
              </a:rPr>
              <a:t>kg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</a:rPr>
              <a:t>·m/s</a:t>
            </a:r>
            <a:r>
              <a:rPr lang="en-US" altLang="zh-CN" sz="3200" i="1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en-US" altLang="zh-CN" sz="3200" i="1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86393" name="文本框 186392"/>
          <p:cNvSpPr txBox="1"/>
          <p:nvPr/>
        </p:nvSpPr>
        <p:spPr>
          <a:xfrm>
            <a:off x="6127750" y="5661025"/>
            <a:ext cx="30162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sz="3200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SI</a:t>
            </a:r>
            <a:r>
              <a:rPr lang="zh-CN" altLang="en-US" sz="3200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单位：</a:t>
            </a:r>
            <a:r>
              <a:rPr lang="en-US" altLang="zh-CN" sz="3200" err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err="1">
                <a:latin typeface="宋体" panose="02010600030101010101" pitchFamily="2" charset="-122"/>
                <a:ea typeface="宋体" panose="02010600030101010101" pitchFamily="2" charset="-122"/>
              </a:rPr>
              <a:t>·s</a:t>
            </a:r>
            <a:endParaRPr lang="en-US" altLang="zh-CN" sz="3200" i="1">
              <a:solidFill>
                <a:srgbClr val="A5002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69" name="组合 147479"/>
          <p:cNvGrpSpPr/>
          <p:nvPr/>
        </p:nvGrpSpPr>
        <p:grpSpPr>
          <a:xfrm>
            <a:off x="573088" y="1828800"/>
            <a:ext cx="7240587" cy="1479550"/>
            <a:chOff x="432" y="364"/>
            <a:chExt cx="4561" cy="932"/>
          </a:xfrm>
        </p:grpSpPr>
        <p:sp>
          <p:nvSpPr>
            <p:cNvPr id="19470" name="文本框 147460"/>
            <p:cNvSpPr txBox="1"/>
            <p:nvPr/>
          </p:nvSpPr>
          <p:spPr>
            <a:xfrm>
              <a:off x="432" y="576"/>
              <a:ext cx="220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力的</a:t>
              </a:r>
              <a:r>
                <a:rPr lang="zh-CN" altLang="en-US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累积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效应</a:t>
              </a:r>
              <a:endParaRPr lang="zh-CN" altLang="en-US" sz="16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9471" name="对象 147461"/>
            <p:cNvGraphicFramePr/>
            <p:nvPr/>
          </p:nvGraphicFramePr>
          <p:xfrm>
            <a:off x="2401" y="364"/>
            <a:ext cx="2592" cy="9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5" imgW="1308100" imgH="482600" progId="Equation.3">
                    <p:embed/>
                  </p:oleObj>
                </mc:Choice>
                <mc:Fallback>
                  <p:oleObj name="" r:id="rId5" imgW="1308100" imgH="482600" progId="Equation.3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01" y="364"/>
                          <a:ext cx="2592" cy="9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72" name="左大括号 147462"/>
            <p:cNvSpPr/>
            <p:nvPr/>
          </p:nvSpPr>
          <p:spPr>
            <a:xfrm>
              <a:off x="2016" y="528"/>
              <a:ext cx="192" cy="480"/>
            </a:xfrm>
            <a:prstGeom prst="leftBrace">
              <a:avLst>
                <a:gd name="adj1" fmla="val 20717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文本框 147469"/>
            <p:cNvSpPr txBox="1"/>
            <p:nvPr/>
          </p:nvSpPr>
          <p:spPr>
            <a:xfrm>
              <a:off x="2928" y="432"/>
              <a:ext cx="140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对    积累</a:t>
              </a:r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4" name="文本框 147470"/>
            <p:cNvSpPr txBox="1"/>
            <p:nvPr/>
          </p:nvSpPr>
          <p:spPr>
            <a:xfrm>
              <a:off x="2736" y="873"/>
              <a:ext cx="153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对    积累</a:t>
              </a:r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5" name="矩形 186371"/>
          <p:cNvSpPr/>
          <p:nvPr/>
        </p:nvSpPr>
        <p:spPr>
          <a:xfrm>
            <a:off x="2244725" y="782638"/>
            <a:ext cx="42640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  动量定理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82" grpId="0"/>
      <p:bldP spid="186386" grpId="0"/>
      <p:bldP spid="186392" grpId="0"/>
      <p:bldP spid="1863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9171" name="组合 49170"/>
          <p:cNvGrpSpPr/>
          <p:nvPr/>
        </p:nvGrpSpPr>
        <p:grpSpPr>
          <a:xfrm>
            <a:off x="1281113" y="1423988"/>
            <a:ext cx="4694237" cy="519112"/>
            <a:chOff x="357" y="248"/>
            <a:chExt cx="2957" cy="327"/>
          </a:xfrm>
        </p:grpSpPr>
        <p:sp>
          <p:nvSpPr>
            <p:cNvPr id="20482" name="文本框 49162"/>
            <p:cNvSpPr txBox="1"/>
            <p:nvPr/>
          </p:nvSpPr>
          <p:spPr>
            <a:xfrm>
              <a:off x="357" y="248"/>
              <a:ext cx="2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若一个质点，所受合外力为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483" name="对象 49169"/>
            <p:cNvGraphicFramePr/>
            <p:nvPr/>
          </p:nvGraphicFramePr>
          <p:xfrm>
            <a:off x="3107" y="289"/>
            <a:ext cx="207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1" imgW="165100" imgH="203200" progId="Equation.3">
                    <p:embed/>
                  </p:oleObj>
                </mc:Choice>
                <mc:Fallback>
                  <p:oleObj name="" r:id="rId1" imgW="165100" imgH="203200" progId="Equation.3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107" y="289"/>
                          <a:ext cx="207" cy="2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180" name="文本框 49179"/>
          <p:cNvSpPr txBox="1"/>
          <p:nvPr/>
        </p:nvSpPr>
        <p:spPr>
          <a:xfrm>
            <a:off x="792163" y="2886075"/>
            <a:ext cx="193516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微分形式：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82" name="文本框 49181"/>
          <p:cNvSpPr txBox="1"/>
          <p:nvPr/>
        </p:nvSpPr>
        <p:spPr>
          <a:xfrm>
            <a:off x="790575" y="1987550"/>
            <a:ext cx="19796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积分形式：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9183" name="对象 49182"/>
          <p:cNvGraphicFramePr/>
          <p:nvPr/>
        </p:nvGraphicFramePr>
        <p:xfrm>
          <a:off x="3086100" y="1943100"/>
          <a:ext cx="2971800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3" imgW="1281430" imgH="355600" progId="Equation.3">
                  <p:embed/>
                </p:oleObj>
              </mc:Choice>
              <mc:Fallback>
                <p:oleObj name="" r:id="rId3" imgW="1281430" imgH="3556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86100" y="1943100"/>
                        <a:ext cx="2971800" cy="811213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9185" name="组合 49184"/>
          <p:cNvGrpSpPr/>
          <p:nvPr/>
        </p:nvGrpSpPr>
        <p:grpSpPr>
          <a:xfrm>
            <a:off x="746125" y="3519488"/>
            <a:ext cx="6326188" cy="2119312"/>
            <a:chOff x="243" y="884"/>
            <a:chExt cx="3985" cy="1335"/>
          </a:xfrm>
        </p:grpSpPr>
        <p:sp>
          <p:nvSpPr>
            <p:cNvPr id="20488" name="文本框 49185"/>
            <p:cNvSpPr txBox="1"/>
            <p:nvPr/>
          </p:nvSpPr>
          <p:spPr>
            <a:xfrm>
              <a:off x="243" y="1380"/>
              <a:ext cx="153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直角坐标系中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:</a:t>
              </a:r>
              <a:endPara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489" name="对象 49186"/>
            <p:cNvGraphicFramePr/>
            <p:nvPr/>
          </p:nvGraphicFramePr>
          <p:xfrm>
            <a:off x="2171" y="884"/>
            <a:ext cx="2057" cy="1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5" imgW="1675765" imgH="1091565" progId="Equation.3">
                    <p:embed/>
                  </p:oleObj>
                </mc:Choice>
                <mc:Fallback>
                  <p:oleObj name="" r:id="rId5" imgW="1675765" imgH="1091565" progId="Equation.3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171" y="884"/>
                          <a:ext cx="2057" cy="133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90" name="左大括号 49187"/>
            <p:cNvSpPr/>
            <p:nvPr/>
          </p:nvSpPr>
          <p:spPr>
            <a:xfrm>
              <a:off x="2030" y="969"/>
              <a:ext cx="57" cy="1134"/>
            </a:xfrm>
            <a:prstGeom prst="leftBrace">
              <a:avLst>
                <a:gd name="adj1" fmla="val 165144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91" name="矩形 49188"/>
          <p:cNvSpPr/>
          <p:nvPr/>
        </p:nvSpPr>
        <p:spPr>
          <a:xfrm>
            <a:off x="452438" y="557213"/>
            <a:ext cx="8021637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作用于物体上的</a:t>
            </a:r>
            <a:r>
              <a:rPr lang="zh-CN" altLang="en-US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合外力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的冲量等于物体动量的增量</a:t>
            </a:r>
            <a:r>
              <a:rPr lang="en-US" altLang="zh-CN">
                <a:latin typeface="Courier New" panose="02070309020205020404" pitchFamily="49" charset="0"/>
                <a:ea typeface="楷体_GB2312" pitchFamily="49" charset="-122"/>
              </a:rPr>
              <a:t>———</a:t>
            </a:r>
            <a:r>
              <a:rPr lang="zh-CN" altLang="en-US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动量定理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9191" name="组合 49190"/>
          <p:cNvGrpSpPr/>
          <p:nvPr/>
        </p:nvGrpSpPr>
        <p:grpSpPr>
          <a:xfrm>
            <a:off x="2997200" y="2798763"/>
            <a:ext cx="5130800" cy="812800"/>
            <a:chOff x="1973" y="1224"/>
            <a:chExt cx="3232" cy="512"/>
          </a:xfrm>
        </p:grpSpPr>
        <p:graphicFrame>
          <p:nvGraphicFramePr>
            <p:cNvPr id="20493" name="对象 49177"/>
            <p:cNvGraphicFramePr/>
            <p:nvPr/>
          </p:nvGraphicFramePr>
          <p:xfrm>
            <a:off x="3731" y="1224"/>
            <a:ext cx="1474" cy="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7" imgW="1116965" imgH="393700" progId="Equation.3">
                    <p:embed/>
                  </p:oleObj>
                </mc:Choice>
                <mc:Fallback>
                  <p:oleObj name="" r:id="rId7" imgW="1116965" imgH="393700" progId="Equation.3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31" y="1224"/>
                          <a:ext cx="1474" cy="512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94" name="对象 49180"/>
            <p:cNvGraphicFramePr/>
            <p:nvPr/>
          </p:nvGraphicFramePr>
          <p:xfrm>
            <a:off x="1973" y="1284"/>
            <a:ext cx="1276" cy="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9" imgW="901065" imgH="241300" progId="Equation.3">
                    <p:embed/>
                  </p:oleObj>
                </mc:Choice>
                <mc:Fallback>
                  <p:oleObj name="" r:id="rId9" imgW="901065" imgH="241300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973" y="1284"/>
                          <a:ext cx="1276" cy="337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95" name="右箭头 49189"/>
            <p:cNvSpPr/>
            <p:nvPr/>
          </p:nvSpPr>
          <p:spPr>
            <a:xfrm>
              <a:off x="3362" y="1395"/>
              <a:ext cx="312" cy="170"/>
            </a:xfrm>
            <a:prstGeom prst="rightArrow">
              <a:avLst>
                <a:gd name="adj1" fmla="val 50000"/>
                <a:gd name="adj2" fmla="val 45822"/>
              </a:avLst>
            </a:prstGeom>
            <a:solidFill>
              <a:schemeClr val="accent1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9197" name="组合 49196"/>
          <p:cNvGrpSpPr/>
          <p:nvPr/>
        </p:nvGrpSpPr>
        <p:grpSpPr>
          <a:xfrm>
            <a:off x="881063" y="5678488"/>
            <a:ext cx="5265737" cy="855662"/>
            <a:chOff x="555" y="3577"/>
            <a:chExt cx="3317" cy="539"/>
          </a:xfrm>
        </p:grpSpPr>
        <p:sp>
          <p:nvSpPr>
            <p:cNvPr id="20497" name="文本框 49191"/>
            <p:cNvSpPr txBox="1"/>
            <p:nvPr/>
          </p:nvSpPr>
          <p:spPr>
            <a:xfrm>
              <a:off x="555" y="3634"/>
              <a:ext cx="13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若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恒定，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498" name="对象 49193"/>
            <p:cNvGraphicFramePr/>
            <p:nvPr/>
          </p:nvGraphicFramePr>
          <p:xfrm>
            <a:off x="1661" y="3577"/>
            <a:ext cx="2211" cy="5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11" imgW="1332865" imgH="330200" progId="Equation.DSMT4">
                    <p:embed/>
                  </p:oleObj>
                </mc:Choice>
                <mc:Fallback>
                  <p:oleObj name="" r:id="rId11" imgW="1332865" imgH="330200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661" y="3577"/>
                          <a:ext cx="2211" cy="5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80" grpId="0"/>
      <p:bldP spid="491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529" name="对象 51212"/>
          <p:cNvGraphicFramePr/>
          <p:nvPr/>
        </p:nvGraphicFramePr>
        <p:xfrm>
          <a:off x="2185988" y="576263"/>
          <a:ext cx="153035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1" imgW="596265" imgH="215900" progId="Equation.3">
                  <p:embed/>
                </p:oleObj>
              </mc:Choice>
              <mc:Fallback>
                <p:oleObj name="" r:id="rId1" imgW="596265" imgH="215900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85988" y="576263"/>
                        <a:ext cx="1530350" cy="534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0" name="对象 51213"/>
          <p:cNvGraphicFramePr/>
          <p:nvPr/>
        </p:nvGraphicFramePr>
        <p:xfrm>
          <a:off x="4610100" y="485775"/>
          <a:ext cx="2128838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3" imgW="1028700" imgH="355600" progId="Equation.3">
                  <p:embed/>
                </p:oleObj>
              </mc:Choice>
              <mc:Fallback>
                <p:oleObj name="" r:id="rId3" imgW="1028700" imgH="355600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0100" y="485775"/>
                        <a:ext cx="2128838" cy="738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241" name="组合 51240"/>
          <p:cNvGrpSpPr/>
          <p:nvPr/>
        </p:nvGrpSpPr>
        <p:grpSpPr>
          <a:xfrm>
            <a:off x="1331913" y="2484438"/>
            <a:ext cx="6386512" cy="1922462"/>
            <a:chOff x="328" y="2530"/>
            <a:chExt cx="3261" cy="1211"/>
          </a:xfrm>
        </p:grpSpPr>
        <p:sp>
          <p:nvSpPr>
            <p:cNvPr id="22532" name="文本框 51234"/>
            <p:cNvSpPr txBox="1"/>
            <p:nvPr/>
          </p:nvSpPr>
          <p:spPr>
            <a:xfrm>
              <a:off x="328" y="2530"/>
              <a:ext cx="87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说明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:</a:t>
              </a:r>
              <a:endPara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33" name="文本框 51235"/>
            <p:cNvSpPr txBox="1"/>
            <p:nvPr/>
          </p:nvSpPr>
          <p:spPr>
            <a:xfrm>
              <a:off x="527" y="2869"/>
              <a:ext cx="3062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△    </a:t>
              </a:r>
              <a:r>
                <a:rPr lang="zh-CN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力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应为</a:t>
              </a:r>
              <a:r>
                <a:rPr lang="zh-CN" alt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合外力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；                         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0" hangingPunct="0">
                <a:buClr>
                  <a:schemeClr val="bg1"/>
                </a:buClr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△   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动量是状态量； 冲量是过程量。      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0" hangingPunct="0">
                <a:buClr>
                  <a:schemeClr val="bg1"/>
                </a:buClr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39" name="组合 51238"/>
          <p:cNvGrpSpPr/>
          <p:nvPr/>
        </p:nvGrpSpPr>
        <p:grpSpPr>
          <a:xfrm>
            <a:off x="522288" y="1358900"/>
            <a:ext cx="8310562" cy="952500"/>
            <a:chOff x="414" y="686"/>
            <a:chExt cx="5235" cy="600"/>
          </a:xfrm>
        </p:grpSpPr>
        <p:sp>
          <p:nvSpPr>
            <p:cNvPr id="22535" name="文本框 51214"/>
            <p:cNvSpPr txBox="1"/>
            <p:nvPr/>
          </p:nvSpPr>
          <p:spPr>
            <a:xfrm>
              <a:off x="414" y="686"/>
              <a:ext cx="5235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在变力情况下，冲量的方向不能由某瞬时力的方向来决定；而是由各个瞬时冲量          的矢量和决定。</a:t>
              </a:r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2536" name="对象 51236"/>
            <p:cNvGraphicFramePr/>
            <p:nvPr/>
          </p:nvGraphicFramePr>
          <p:xfrm>
            <a:off x="3447" y="941"/>
            <a:ext cx="452" cy="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5" imgW="278765" imgH="215900" progId="Equation.3">
                    <p:embed/>
                  </p:oleObj>
                </mc:Choice>
                <mc:Fallback>
                  <p:oleObj name="" r:id="rId5" imgW="278765" imgH="215900" progId="Equation.3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447" y="941"/>
                          <a:ext cx="452" cy="33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1" name="Group 2"/>
          <p:cNvGrpSpPr/>
          <p:nvPr/>
        </p:nvGrpSpPr>
        <p:grpSpPr>
          <a:xfrm>
            <a:off x="4953000" y="838200"/>
            <a:ext cx="3886200" cy="2438400"/>
            <a:chOff x="3120" y="528"/>
            <a:chExt cx="2448" cy="1536"/>
          </a:xfrm>
        </p:grpSpPr>
        <p:sp>
          <p:nvSpPr>
            <p:cNvPr id="25602" name="Rectangle 3"/>
            <p:cNvSpPr/>
            <p:nvPr/>
          </p:nvSpPr>
          <p:spPr>
            <a:xfrm>
              <a:off x="3120" y="528"/>
              <a:ext cx="2448" cy="1536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5603" name="Group 4"/>
            <p:cNvGrpSpPr/>
            <p:nvPr/>
          </p:nvGrpSpPr>
          <p:grpSpPr>
            <a:xfrm>
              <a:off x="3264" y="1488"/>
              <a:ext cx="2160" cy="240"/>
              <a:chOff x="3264" y="1488"/>
              <a:chExt cx="2160" cy="240"/>
            </a:xfrm>
          </p:grpSpPr>
          <p:sp>
            <p:nvSpPr>
              <p:cNvPr id="25604" name="AutoShape 5" descr="栎木"/>
              <p:cNvSpPr/>
              <p:nvPr/>
            </p:nvSpPr>
            <p:spPr>
              <a:xfrm>
                <a:off x="3264" y="1488"/>
                <a:ext cx="2160" cy="240"/>
              </a:xfrm>
              <a:prstGeom prst="cube">
                <a:avLst>
                  <a:gd name="adj" fmla="val 80208"/>
                </a:avLst>
              </a:prstGeom>
              <a:blipFill rotWithShape="0">
                <a:blip r:embed="rId1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buFont typeface="Arial" panose="020B0604020202020204" pitchFamily="34" charset="0"/>
                  <a:buNone/>
                </a:pPr>
                <a:endPara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05" name="AutoShape 6" descr="纸莎草纸"/>
              <p:cNvSpPr/>
              <p:nvPr/>
            </p:nvSpPr>
            <p:spPr>
              <a:xfrm>
                <a:off x="3264" y="1488"/>
                <a:ext cx="2159" cy="206"/>
              </a:xfrm>
              <a:prstGeom prst="parallelogram">
                <a:avLst>
                  <a:gd name="adj" fmla="val 95153"/>
                </a:avLst>
              </a:prstGeom>
              <a:blipFill rotWithShape="0">
                <a:blip r:embed="rId2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buFont typeface="Arial" panose="020B0604020202020204" pitchFamily="34" charset="0"/>
                  <a:buNone/>
                </a:pPr>
                <a:endPara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56679" name="Group 7"/>
          <p:cNvGrpSpPr/>
          <p:nvPr/>
        </p:nvGrpSpPr>
        <p:grpSpPr>
          <a:xfrm>
            <a:off x="5638800" y="1600200"/>
            <a:ext cx="1143000" cy="914400"/>
            <a:chOff x="3648" y="1056"/>
            <a:chExt cx="720" cy="576"/>
          </a:xfrm>
        </p:grpSpPr>
        <p:sp>
          <p:nvSpPr>
            <p:cNvPr id="25607" name="Line 8"/>
            <p:cNvSpPr/>
            <p:nvPr/>
          </p:nvSpPr>
          <p:spPr>
            <a:xfrm>
              <a:off x="3744" y="1152"/>
              <a:ext cx="624" cy="480"/>
            </a:xfrm>
            <a:prstGeom prst="line">
              <a:avLst/>
            </a:prstGeom>
            <a:ln w="22225" cap="flat" cmpd="sng">
              <a:solidFill>
                <a:srgbClr val="3333CC"/>
              </a:solidFill>
              <a:prstDash val="solid"/>
              <a:round/>
              <a:headEnd type="none" w="med" len="med"/>
              <a:tailEnd type="triangle" w="sm" len="lg"/>
            </a:ln>
          </p:spPr>
          <p:txBody>
            <a:bodyPr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5608" name="Object 9"/>
            <p:cNvGraphicFramePr>
              <a:graphicFrameLocks noChangeAspect="1"/>
            </p:cNvGraphicFramePr>
            <p:nvPr/>
          </p:nvGraphicFramePr>
          <p:xfrm>
            <a:off x="3648" y="1056"/>
            <a:ext cx="188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6" name="" r:id="rId3" imgW="381000" imgH="390525" progId="MS_ClipArt_Gallery.2">
                    <p:embed/>
                  </p:oleObj>
                </mc:Choice>
                <mc:Fallback>
                  <p:oleObj name="" r:id="rId3" imgW="381000" imgH="390525" progId="MS_ClipArt_Gallery.2">
                    <p:embed/>
                    <p:pic>
                      <p:nvPicPr>
                        <p:cNvPr id="0" name="图片 311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48" y="1056"/>
                          <a:ext cx="188" cy="1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6682" name="Object 10"/>
          <p:cNvGraphicFramePr>
            <a:graphicFrameLocks noChangeAspect="1"/>
          </p:cNvGraphicFramePr>
          <p:nvPr/>
        </p:nvGraphicFramePr>
        <p:xfrm>
          <a:off x="5410200" y="1828800"/>
          <a:ext cx="830263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5" imgW="267335" imgH="215900" progId="Equation.3">
                  <p:embed/>
                </p:oleObj>
              </mc:Choice>
              <mc:Fallback>
                <p:oleObj name="" r:id="rId5" imgW="267335" imgH="215900" progId="Equation.3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0200" y="1828800"/>
                        <a:ext cx="830263" cy="585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3" name="Object 11"/>
          <p:cNvGraphicFramePr>
            <a:graphicFrameLocks noChangeAspect="1"/>
          </p:cNvGraphicFramePr>
          <p:nvPr/>
        </p:nvGraphicFramePr>
        <p:xfrm>
          <a:off x="7435850" y="1828800"/>
          <a:ext cx="86995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7" imgW="280035" imgH="216535" progId="Equation.3">
                  <p:embed/>
                </p:oleObj>
              </mc:Choice>
              <mc:Fallback>
                <p:oleObj name="" r:id="rId7" imgW="280035" imgH="216535" progId="Equation.3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35850" y="1828800"/>
                        <a:ext cx="869950" cy="585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6684" name="Group 12"/>
          <p:cNvGrpSpPr/>
          <p:nvPr/>
        </p:nvGrpSpPr>
        <p:grpSpPr>
          <a:xfrm>
            <a:off x="5638800" y="1600200"/>
            <a:ext cx="1295400" cy="1066800"/>
            <a:chOff x="3648" y="1056"/>
            <a:chExt cx="816" cy="672"/>
          </a:xfrm>
        </p:grpSpPr>
        <p:graphicFrame>
          <p:nvGraphicFramePr>
            <p:cNvPr id="25612" name="Object 13"/>
            <p:cNvGraphicFramePr>
              <a:graphicFrameLocks noChangeAspect="1"/>
            </p:cNvGraphicFramePr>
            <p:nvPr/>
          </p:nvGraphicFramePr>
          <p:xfrm>
            <a:off x="4276" y="1536"/>
            <a:ext cx="188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0" name="" r:id="rId9" imgW="381000" imgH="390525" progId="MS_ClipArt_Gallery.2">
                    <p:embed/>
                  </p:oleObj>
                </mc:Choice>
                <mc:Fallback>
                  <p:oleObj name="" r:id="rId9" imgW="381000" imgH="390525" progId="MS_ClipArt_Gallery.2">
                    <p:embed/>
                    <p:pic>
                      <p:nvPicPr>
                        <p:cNvPr id="0" name="图片 311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76" y="1536"/>
                          <a:ext cx="188" cy="1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5613" name="Group 14"/>
            <p:cNvGrpSpPr/>
            <p:nvPr/>
          </p:nvGrpSpPr>
          <p:grpSpPr>
            <a:xfrm>
              <a:off x="3648" y="1056"/>
              <a:ext cx="720" cy="576"/>
              <a:chOff x="2544" y="1728"/>
              <a:chExt cx="720" cy="576"/>
            </a:xfrm>
          </p:grpSpPr>
          <p:sp>
            <p:nvSpPr>
              <p:cNvPr id="25614" name="Line 15"/>
              <p:cNvSpPr/>
              <p:nvPr/>
            </p:nvSpPr>
            <p:spPr>
              <a:xfrm>
                <a:off x="2640" y="1824"/>
                <a:ext cx="624" cy="480"/>
              </a:xfrm>
              <a:prstGeom prst="line">
                <a:avLst/>
              </a:prstGeom>
              <a:ln w="22225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triangle" w="sm" len="lg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5615" name="Object 16"/>
              <p:cNvGraphicFramePr>
                <a:graphicFrameLocks noChangeAspect="1"/>
              </p:cNvGraphicFramePr>
              <p:nvPr/>
            </p:nvGraphicFramePr>
            <p:xfrm>
              <a:off x="2544" y="1728"/>
              <a:ext cx="188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21" name="" r:id="rId10" imgW="381000" imgH="390525" progId="MS_ClipArt_Gallery.2">
                      <p:embed/>
                    </p:oleObj>
                  </mc:Choice>
                  <mc:Fallback>
                    <p:oleObj name="" r:id="rId10" imgW="381000" imgH="390525" progId="MS_ClipArt_Gallery.2">
                      <p:embed/>
                      <p:pic>
                        <p:nvPicPr>
                          <p:cNvPr id="0" name="图片 3120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2544" y="1728"/>
                            <a:ext cx="188" cy="19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5616" name="Oval 17"/>
              <p:cNvSpPr/>
              <p:nvPr/>
            </p:nvSpPr>
            <p:spPr>
              <a:xfrm>
                <a:off x="2544" y="1728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rgbClr val="003300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buFont typeface="Arial" panose="020B0604020202020204" pitchFamily="34" charset="0"/>
                  <a:buNone/>
                </a:pPr>
                <a:endPara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56690" name="Group 18"/>
          <p:cNvGrpSpPr/>
          <p:nvPr/>
        </p:nvGrpSpPr>
        <p:grpSpPr>
          <a:xfrm>
            <a:off x="5791200" y="1549400"/>
            <a:ext cx="2159000" cy="1117600"/>
            <a:chOff x="3648" y="976"/>
            <a:chExt cx="1360" cy="704"/>
          </a:xfrm>
        </p:grpSpPr>
        <p:grpSp>
          <p:nvGrpSpPr>
            <p:cNvPr id="25618" name="Group 19"/>
            <p:cNvGrpSpPr/>
            <p:nvPr/>
          </p:nvGrpSpPr>
          <p:grpSpPr>
            <a:xfrm>
              <a:off x="4176" y="976"/>
              <a:ext cx="832" cy="704"/>
              <a:chOff x="4176" y="976"/>
              <a:chExt cx="832" cy="704"/>
            </a:xfrm>
          </p:grpSpPr>
          <p:sp>
            <p:nvSpPr>
              <p:cNvPr id="25619" name="Oval 20"/>
              <p:cNvSpPr/>
              <p:nvPr/>
            </p:nvSpPr>
            <p:spPr>
              <a:xfrm>
                <a:off x="4176" y="1488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rgbClr val="003300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buFont typeface="Arial" panose="020B0604020202020204" pitchFamily="34" charset="0"/>
                  <a:buNone/>
                </a:pPr>
                <a:endPara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5620" name="Group 21"/>
              <p:cNvGrpSpPr/>
              <p:nvPr/>
            </p:nvGrpSpPr>
            <p:grpSpPr>
              <a:xfrm>
                <a:off x="4272" y="976"/>
                <a:ext cx="736" cy="608"/>
                <a:chOff x="4272" y="976"/>
                <a:chExt cx="736" cy="608"/>
              </a:xfrm>
            </p:grpSpPr>
            <p:graphicFrame>
              <p:nvGraphicFramePr>
                <p:cNvPr id="25621" name="Object 22"/>
                <p:cNvGraphicFramePr>
                  <a:graphicFrameLocks noChangeAspect="1"/>
                </p:cNvGraphicFramePr>
                <p:nvPr/>
              </p:nvGraphicFramePr>
              <p:xfrm>
                <a:off x="4820" y="976"/>
                <a:ext cx="188" cy="19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19" name="" r:id="rId11" imgW="381000" imgH="390525" progId="MS_ClipArt_Gallery.2">
                        <p:embed/>
                      </p:oleObj>
                    </mc:Choice>
                    <mc:Fallback>
                      <p:oleObj name="" r:id="rId11" imgW="381000" imgH="390525" progId="MS_ClipArt_Gallery.2">
                        <p:embed/>
                        <p:pic>
                          <p:nvPicPr>
                            <p:cNvPr id="0" name="图片 3118"/>
                            <p:cNvPicPr/>
                            <p:nvPr/>
                          </p:nvPicPr>
                          <p:blipFill>
                            <a:blip r:embed="rId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820" y="976"/>
                              <a:ext cx="188" cy="192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25622" name="Line 23"/>
                <p:cNvSpPr/>
                <p:nvPr/>
              </p:nvSpPr>
              <p:spPr>
                <a:xfrm flipV="1">
                  <a:off x="4272" y="1104"/>
                  <a:ext cx="624" cy="480"/>
                </a:xfrm>
                <a:prstGeom prst="line">
                  <a:avLst/>
                </a:prstGeom>
                <a:ln w="2540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triangle" w="sm" len="lg"/>
                </a:ln>
              </p:spPr>
              <p:txBody>
                <a:bodyPr anchor="t"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5623" name="Line 24"/>
            <p:cNvSpPr/>
            <p:nvPr/>
          </p:nvSpPr>
          <p:spPr>
            <a:xfrm>
              <a:off x="3648" y="1104"/>
              <a:ext cx="624" cy="480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sm" len="lg"/>
            </a:ln>
          </p:spPr>
          <p:txBody>
            <a:bodyPr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6697" name="Line 25"/>
          <p:cNvSpPr/>
          <p:nvPr/>
        </p:nvSpPr>
        <p:spPr>
          <a:xfrm flipV="1">
            <a:off x="5791200" y="990600"/>
            <a:ext cx="990600" cy="762000"/>
          </a:xfrm>
          <a:prstGeom prst="line">
            <a:avLst/>
          </a:prstGeom>
          <a:ln w="25400" cap="flat" cmpd="sng">
            <a:solidFill>
              <a:srgbClr val="0000FF"/>
            </a:solidFill>
            <a:prstDash val="dash"/>
            <a:round/>
            <a:headEnd type="none" w="med" len="med"/>
            <a:tailEnd type="triangle" w="sm" len="lg"/>
          </a:ln>
        </p:spPr>
        <p:txBody>
          <a:bodyPr anchor="t"/>
          <a:p>
            <a:pPr eaLnBrk="0" hangingPunc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56698" name="Group 26"/>
          <p:cNvGrpSpPr/>
          <p:nvPr/>
        </p:nvGrpSpPr>
        <p:grpSpPr>
          <a:xfrm>
            <a:off x="6781800" y="990600"/>
            <a:ext cx="990600" cy="1524000"/>
            <a:chOff x="4272" y="624"/>
            <a:chExt cx="624" cy="960"/>
          </a:xfrm>
        </p:grpSpPr>
        <p:sp>
          <p:nvSpPr>
            <p:cNvPr id="25626" name="Line 27"/>
            <p:cNvSpPr/>
            <p:nvPr/>
          </p:nvSpPr>
          <p:spPr>
            <a:xfrm flipV="1">
              <a:off x="4272" y="624"/>
              <a:ext cx="0" cy="960"/>
            </a:xfrm>
            <a:prstGeom prst="line">
              <a:avLst/>
            </a:prstGeom>
            <a:ln w="25400" cap="flat" cmpd="sng">
              <a:solidFill>
                <a:srgbClr val="FF66FF"/>
              </a:solidFill>
              <a:prstDash val="solid"/>
              <a:round/>
              <a:headEnd type="none" w="med" len="med"/>
              <a:tailEnd type="triangle" w="sm" len="lg"/>
            </a:ln>
          </p:spPr>
          <p:txBody>
            <a:bodyPr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5627" name="Object 28"/>
            <p:cNvGraphicFramePr>
              <a:graphicFrameLocks noChangeAspect="1"/>
            </p:cNvGraphicFramePr>
            <p:nvPr/>
          </p:nvGraphicFramePr>
          <p:xfrm>
            <a:off x="4272" y="720"/>
            <a:ext cx="624" cy="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5" name="" r:id="rId12" imgW="330200" imgH="177800" progId="Equation.3">
                    <p:embed/>
                  </p:oleObj>
                </mc:Choice>
                <mc:Fallback>
                  <p:oleObj name="" r:id="rId12" imgW="330200" imgH="177800" progId="Equation.3">
                    <p:embed/>
                    <p:pic>
                      <p:nvPicPr>
                        <p:cNvPr id="0" name="图片 3124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4272" y="720"/>
                          <a:ext cx="624" cy="2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6701" name="Object 29"/>
          <p:cNvGraphicFramePr>
            <a:graphicFrameLocks noChangeAspect="1"/>
          </p:cNvGraphicFramePr>
          <p:nvPr/>
        </p:nvGraphicFramePr>
        <p:xfrm>
          <a:off x="228600" y="1295400"/>
          <a:ext cx="4673600" cy="173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14" imgW="1536700" imgH="571500" progId="Equation.3">
                  <p:embed/>
                </p:oleObj>
              </mc:Choice>
              <mc:Fallback>
                <p:oleObj name="" r:id="rId14" imgW="1536700" imgH="571500" progId="Equation.3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8600" y="1295400"/>
                        <a:ext cx="4673600" cy="1731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9" name="Text Box 30"/>
          <p:cNvSpPr txBox="1"/>
          <p:nvPr/>
        </p:nvSpPr>
        <p:spPr>
          <a:xfrm>
            <a:off x="304800" y="776288"/>
            <a:ext cx="44958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动量定理常应用于碰撞问题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6703" name="Group 31"/>
          <p:cNvGrpSpPr/>
          <p:nvPr/>
        </p:nvGrpSpPr>
        <p:grpSpPr>
          <a:xfrm>
            <a:off x="6319838" y="2743200"/>
            <a:ext cx="461962" cy="533400"/>
            <a:chOff x="3981" y="1728"/>
            <a:chExt cx="291" cy="336"/>
          </a:xfrm>
        </p:grpSpPr>
        <p:sp>
          <p:nvSpPr>
            <p:cNvPr id="25631" name="Line 32"/>
            <p:cNvSpPr/>
            <p:nvPr/>
          </p:nvSpPr>
          <p:spPr>
            <a:xfrm flipV="1">
              <a:off x="4272" y="1728"/>
              <a:ext cx="0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sm" len="lg"/>
            </a:ln>
          </p:spPr>
          <p:txBody>
            <a:bodyPr anchor="t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5632" name="Object 33"/>
            <p:cNvGraphicFramePr>
              <a:graphicFrameLocks noChangeAspect="1"/>
            </p:cNvGraphicFramePr>
            <p:nvPr/>
          </p:nvGraphicFramePr>
          <p:xfrm>
            <a:off x="3981" y="1748"/>
            <a:ext cx="243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7" name="" r:id="rId16" imgW="165100" imgH="215900" progId="Equation.3">
                    <p:embed/>
                  </p:oleObj>
                </mc:Choice>
                <mc:Fallback>
                  <p:oleObj name="" r:id="rId16" imgW="165100" imgH="215900" progId="Equation.3">
                    <p:embed/>
                    <p:pic>
                      <p:nvPicPr>
                        <p:cNvPr id="0" name="图片 3126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981" y="1748"/>
                          <a:ext cx="243" cy="3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6736" name="Group 64"/>
          <p:cNvGrpSpPr/>
          <p:nvPr/>
        </p:nvGrpSpPr>
        <p:grpSpPr>
          <a:xfrm>
            <a:off x="152400" y="3048000"/>
            <a:ext cx="4800600" cy="3509963"/>
            <a:chOff x="96" y="1920"/>
            <a:chExt cx="3024" cy="2211"/>
          </a:xfrm>
        </p:grpSpPr>
        <p:sp>
          <p:nvSpPr>
            <p:cNvPr id="25634" name="Text Box 52"/>
            <p:cNvSpPr txBox="1"/>
            <p:nvPr/>
          </p:nvSpPr>
          <p:spPr>
            <a:xfrm>
              <a:off x="384" y="2601"/>
              <a:ext cx="259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</a:t>
              </a: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越小，则      越大 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635" name="Text Box 53"/>
            <p:cNvSpPr txBox="1"/>
            <p:nvPr/>
          </p:nvSpPr>
          <p:spPr>
            <a:xfrm>
              <a:off x="96" y="2880"/>
              <a:ext cx="2832" cy="1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1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zh-CN" altLang="en-US" b="0" dirty="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例如</a:t>
              </a: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人从高处跳下、飞机与鸟相撞、打桩等碰撞事件中，作用时间很短，冲力很大 。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5636" name="Group 61"/>
            <p:cNvGrpSpPr/>
            <p:nvPr/>
          </p:nvGrpSpPr>
          <p:grpSpPr>
            <a:xfrm>
              <a:off x="240" y="1920"/>
              <a:ext cx="1152" cy="672"/>
              <a:chOff x="240" y="1968"/>
              <a:chExt cx="1152" cy="672"/>
            </a:xfrm>
          </p:grpSpPr>
          <p:sp>
            <p:nvSpPr>
              <p:cNvPr id="25637" name="AutoShape 55"/>
              <p:cNvSpPr/>
              <p:nvPr/>
            </p:nvSpPr>
            <p:spPr>
              <a:xfrm>
                <a:off x="240" y="1968"/>
                <a:ext cx="1152" cy="672"/>
              </a:xfrm>
              <a:prstGeom prst="irregularSeal1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EF2F6"/>
                  </a:gs>
                </a:gsLst>
                <a:path path="shape">
                  <a:fillToRect l="50000" t="50000" r="50000" b="50000"/>
                </a:path>
                <a:tileRect/>
              </a:gradFill>
              <a:ln w="1905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buFont typeface="Arial" panose="020B0604020202020204" pitchFamily="34" charset="0"/>
                  <a:buNone/>
                </a:pPr>
                <a:endPara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38" name="Text Box 56"/>
              <p:cNvSpPr txBox="1"/>
              <p:nvPr/>
            </p:nvSpPr>
            <p:spPr>
              <a:xfrm>
                <a:off x="528" y="2112"/>
                <a:ext cx="720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注意</a:t>
                </a:r>
                <a:endPara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aphicFrame>
          <p:nvGraphicFramePr>
            <p:cNvPr id="25639" name="Object 57"/>
            <p:cNvGraphicFramePr>
              <a:graphicFrameLocks noChangeAspect="1"/>
            </p:cNvGraphicFramePr>
            <p:nvPr/>
          </p:nvGraphicFramePr>
          <p:xfrm>
            <a:off x="576" y="2592"/>
            <a:ext cx="336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18" imgW="280035" imgH="241935" progId="Equation.3">
                    <p:embed/>
                  </p:oleObj>
                </mc:Choice>
                <mc:Fallback>
                  <p:oleObj name="" r:id="rId18" imgW="280035" imgH="241935" progId="Equation.3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576" y="2592"/>
                          <a:ext cx="336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40" name="Object 58"/>
            <p:cNvGraphicFramePr>
              <a:graphicFrameLocks noChangeAspect="1"/>
            </p:cNvGraphicFramePr>
            <p:nvPr/>
          </p:nvGraphicFramePr>
          <p:xfrm>
            <a:off x="1872" y="2592"/>
            <a:ext cx="281" cy="2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20" imgW="241935" imgH="254635" progId="Equation.3">
                    <p:embed/>
                  </p:oleObj>
                </mc:Choice>
                <mc:Fallback>
                  <p:oleObj name="" r:id="rId20" imgW="241935" imgH="254635" progId="Equation.3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1872" y="2592"/>
                          <a:ext cx="281" cy="2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41" name="Text Box 59"/>
            <p:cNvSpPr txBox="1"/>
            <p:nvPr/>
          </p:nvSpPr>
          <p:spPr>
            <a:xfrm>
              <a:off x="1488" y="2256"/>
              <a:ext cx="163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在        一定时</a:t>
              </a:r>
              <a:endPara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5642" name="Object 60"/>
            <p:cNvGraphicFramePr>
              <a:graphicFrameLocks noChangeAspect="1"/>
            </p:cNvGraphicFramePr>
            <p:nvPr/>
          </p:nvGraphicFramePr>
          <p:xfrm>
            <a:off x="1776" y="2290"/>
            <a:ext cx="384" cy="3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22" imgW="381635" imgH="343535" progId="Equation.3">
                    <p:embed/>
                  </p:oleObj>
                </mc:Choice>
                <mc:Fallback>
                  <p:oleObj name="" r:id="rId22" imgW="381635" imgH="343535" progId="Equation.3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1776" y="2290"/>
                          <a:ext cx="384" cy="3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6745" name="Group 73"/>
          <p:cNvGrpSpPr/>
          <p:nvPr/>
        </p:nvGrpSpPr>
        <p:grpSpPr>
          <a:xfrm>
            <a:off x="4953000" y="3429000"/>
            <a:ext cx="3886200" cy="3048000"/>
            <a:chOff x="3120" y="2160"/>
            <a:chExt cx="2448" cy="1920"/>
          </a:xfrm>
        </p:grpSpPr>
        <p:sp>
          <p:nvSpPr>
            <p:cNvPr id="25644" name="Rectangle 37"/>
            <p:cNvSpPr/>
            <p:nvPr/>
          </p:nvSpPr>
          <p:spPr>
            <a:xfrm>
              <a:off x="3120" y="2160"/>
              <a:ext cx="2448" cy="1920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5645" name="Group 72"/>
            <p:cNvGrpSpPr/>
            <p:nvPr/>
          </p:nvGrpSpPr>
          <p:grpSpPr>
            <a:xfrm>
              <a:off x="3120" y="2352"/>
              <a:ext cx="1818" cy="1728"/>
              <a:chOff x="3168" y="2304"/>
              <a:chExt cx="1818" cy="1728"/>
            </a:xfrm>
          </p:grpSpPr>
          <p:sp>
            <p:nvSpPr>
              <p:cNvPr id="25646" name="Line 39"/>
              <p:cNvSpPr/>
              <p:nvPr/>
            </p:nvSpPr>
            <p:spPr>
              <a:xfrm flipV="1">
                <a:off x="3546" y="2345"/>
                <a:ext cx="1" cy="1397"/>
              </a:xfrm>
              <a:prstGeom prst="line">
                <a:avLst/>
              </a:prstGeom>
              <a:ln w="19050" cap="flat" cmpd="sng">
                <a:solidFill>
                  <a:srgbClr val="003300"/>
                </a:solidFill>
                <a:prstDash val="solid"/>
                <a:round/>
                <a:headEnd type="none" w="med" len="med"/>
                <a:tailEnd type="triangle" w="sm" len="lg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47" name="Line 40"/>
              <p:cNvSpPr/>
              <p:nvPr/>
            </p:nvSpPr>
            <p:spPr>
              <a:xfrm flipH="1">
                <a:off x="3546" y="2674"/>
                <a:ext cx="720" cy="1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5648" name="Object 42"/>
              <p:cNvGraphicFramePr>
                <a:graphicFrameLocks noChangeAspect="1"/>
              </p:cNvGraphicFramePr>
              <p:nvPr/>
            </p:nvGraphicFramePr>
            <p:xfrm>
              <a:off x="3168" y="2509"/>
              <a:ext cx="427" cy="4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31" name="" r:id="rId24" imgW="153035" imgH="178435" progId="Equation.3">
                      <p:embed/>
                    </p:oleObj>
                  </mc:Choice>
                  <mc:Fallback>
                    <p:oleObj name="" r:id="rId24" imgW="153035" imgH="178435" progId="Equation.3">
                      <p:embed/>
                      <p:pic>
                        <p:nvPicPr>
                          <p:cNvPr id="0" name="图片 3130"/>
                          <p:cNvPicPr/>
                          <p:nvPr/>
                        </p:nvPicPr>
                        <p:blipFill>
                          <a:blip r:embed="rId25"/>
                          <a:stretch>
                            <a:fillRect/>
                          </a:stretch>
                        </p:blipFill>
                        <p:spPr>
                          <a:xfrm>
                            <a:off x="3168" y="2509"/>
                            <a:ext cx="427" cy="46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649" name="Object 43"/>
              <p:cNvGraphicFramePr>
                <a:graphicFrameLocks noChangeAspect="1"/>
              </p:cNvGraphicFramePr>
              <p:nvPr/>
            </p:nvGraphicFramePr>
            <p:xfrm>
              <a:off x="4506" y="3660"/>
              <a:ext cx="300" cy="3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28" name="" r:id="rId26" imgW="114300" imgH="165735" progId="Equation.3">
                      <p:embed/>
                    </p:oleObj>
                  </mc:Choice>
                  <mc:Fallback>
                    <p:oleObj name="" r:id="rId26" imgW="114300" imgH="165735" progId="Equation.3">
                      <p:embed/>
                      <p:pic>
                        <p:nvPicPr>
                          <p:cNvPr id="0" name="图片 3127"/>
                          <p:cNvPicPr/>
                          <p:nvPr/>
                        </p:nvPicPr>
                        <p:blipFill>
                          <a:blip r:embed="rId27"/>
                          <a:stretch>
                            <a:fillRect/>
                          </a:stretch>
                        </p:blipFill>
                        <p:spPr>
                          <a:xfrm>
                            <a:off x="4506" y="3660"/>
                            <a:ext cx="300" cy="37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5650" name="Freeform 44" descr="深色下对角线"/>
              <p:cNvSpPr/>
              <p:nvPr/>
            </p:nvSpPr>
            <p:spPr>
              <a:xfrm>
                <a:off x="3978" y="2641"/>
                <a:ext cx="624" cy="1101"/>
              </a:xfrm>
              <a:custGeom>
                <a:avLst/>
                <a:gdLst/>
                <a:ahLst/>
                <a:cxnLst>
                  <a:cxn ang="0">
                    <a:pos x="0" y="1101"/>
                  </a:cxn>
                  <a:cxn ang="0">
                    <a:pos x="99" y="731"/>
                  </a:cxn>
                  <a:cxn ang="0">
                    <a:pos x="168" y="400"/>
                  </a:cxn>
                  <a:cxn ang="0">
                    <a:pos x="288" y="33"/>
                  </a:cxn>
                  <a:cxn ang="0">
                    <a:pos x="445" y="600"/>
                  </a:cxn>
                  <a:cxn ang="0">
                    <a:pos x="514" y="853"/>
                  </a:cxn>
                  <a:cxn ang="0">
                    <a:pos x="624" y="1101"/>
                  </a:cxn>
                </a:cxnLst>
                <a:pathLst>
                  <a:path w="624" h="1101">
                    <a:moveTo>
                      <a:pt x="0" y="1101"/>
                    </a:moveTo>
                    <a:cubicBezTo>
                      <a:pt x="16" y="1039"/>
                      <a:pt x="71" y="848"/>
                      <a:pt x="99" y="731"/>
                    </a:cubicBezTo>
                    <a:cubicBezTo>
                      <a:pt x="127" y="614"/>
                      <a:pt x="137" y="516"/>
                      <a:pt x="168" y="400"/>
                    </a:cubicBezTo>
                    <a:cubicBezTo>
                      <a:pt x="199" y="284"/>
                      <a:pt x="242" y="0"/>
                      <a:pt x="288" y="33"/>
                    </a:cubicBezTo>
                    <a:cubicBezTo>
                      <a:pt x="334" y="66"/>
                      <a:pt x="407" y="463"/>
                      <a:pt x="445" y="600"/>
                    </a:cubicBezTo>
                    <a:cubicBezTo>
                      <a:pt x="483" y="737"/>
                      <a:pt x="484" y="769"/>
                      <a:pt x="514" y="853"/>
                    </a:cubicBezTo>
                    <a:cubicBezTo>
                      <a:pt x="544" y="937"/>
                      <a:pt x="601" y="1049"/>
                      <a:pt x="624" y="1101"/>
                    </a:cubicBezTo>
                  </a:path>
                </a:pathLst>
              </a:custGeom>
              <a:pattFill prst="dkDnDiag">
                <a:fgClr>
                  <a:srgbClr val="F9CECB"/>
                </a:fgClr>
                <a:bgClr>
                  <a:srgbClr val="FFFFFF"/>
                </a:bgClr>
              </a:pattFill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aphicFrame>
            <p:nvGraphicFramePr>
              <p:cNvPr id="25651" name="Object 45"/>
              <p:cNvGraphicFramePr>
                <a:graphicFrameLocks noChangeAspect="1"/>
              </p:cNvGraphicFramePr>
              <p:nvPr/>
            </p:nvGraphicFramePr>
            <p:xfrm>
              <a:off x="3258" y="2304"/>
              <a:ext cx="240" cy="2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29" name="" r:id="rId28" imgW="229235" imgH="229235" progId="Equation.3">
                      <p:embed/>
                    </p:oleObj>
                  </mc:Choice>
                  <mc:Fallback>
                    <p:oleObj name="" r:id="rId28" imgW="229235" imgH="229235" progId="Equation.3">
                      <p:embed/>
                      <p:pic>
                        <p:nvPicPr>
                          <p:cNvPr id="0" name="图片 3128"/>
                          <p:cNvPicPr/>
                          <p:nvPr/>
                        </p:nvPicPr>
                        <p:blipFill>
                          <a:blip r:embed="rId29"/>
                          <a:stretch>
                            <a:fillRect/>
                          </a:stretch>
                        </p:blipFill>
                        <p:spPr>
                          <a:xfrm>
                            <a:off x="3258" y="2304"/>
                            <a:ext cx="240" cy="24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652" name="Object 46"/>
              <p:cNvGraphicFramePr>
                <a:graphicFrameLocks noChangeAspect="1"/>
              </p:cNvGraphicFramePr>
              <p:nvPr/>
            </p:nvGraphicFramePr>
            <p:xfrm>
              <a:off x="4842" y="3504"/>
              <a:ext cx="121" cy="2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30" name="" r:id="rId30" imgW="114300" imgH="215900" progId="Equation.3">
                      <p:embed/>
                    </p:oleObj>
                  </mc:Choice>
                  <mc:Fallback>
                    <p:oleObj name="" r:id="rId30" imgW="114300" imgH="215900" progId="Equation.3">
                      <p:embed/>
                      <p:pic>
                        <p:nvPicPr>
                          <p:cNvPr id="0" name="图片 3129"/>
                          <p:cNvPicPr/>
                          <p:nvPr/>
                        </p:nvPicPr>
                        <p:blipFill>
                          <a:blip r:embed="rId31"/>
                          <a:stretch>
                            <a:fillRect/>
                          </a:stretch>
                        </p:blipFill>
                        <p:spPr>
                          <a:xfrm>
                            <a:off x="4842" y="3504"/>
                            <a:ext cx="121" cy="23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653" name="Object 47"/>
              <p:cNvGraphicFramePr>
                <a:graphicFrameLocks noChangeAspect="1"/>
              </p:cNvGraphicFramePr>
              <p:nvPr/>
            </p:nvGraphicFramePr>
            <p:xfrm>
              <a:off x="3354" y="3648"/>
              <a:ext cx="225" cy="24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32" name="" r:id="rId32" imgW="127635" imgH="140335" progId="Equation.3">
                      <p:embed/>
                    </p:oleObj>
                  </mc:Choice>
                  <mc:Fallback>
                    <p:oleObj name="" r:id="rId32" imgW="127635" imgH="140335" progId="Equation.3">
                      <p:embed/>
                      <p:pic>
                        <p:nvPicPr>
                          <p:cNvPr id="0" name="图片 3131"/>
                          <p:cNvPicPr/>
                          <p:nvPr/>
                        </p:nvPicPr>
                        <p:blipFill>
                          <a:blip r:embed="rId33"/>
                          <a:stretch>
                            <a:fillRect/>
                          </a:stretch>
                        </p:blipFill>
                        <p:spPr>
                          <a:xfrm>
                            <a:off x="3354" y="3648"/>
                            <a:ext cx="225" cy="24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5654" name="Line 49"/>
              <p:cNvSpPr/>
              <p:nvPr/>
            </p:nvSpPr>
            <p:spPr>
              <a:xfrm>
                <a:off x="3546" y="3742"/>
                <a:ext cx="1440" cy="2"/>
              </a:xfrm>
              <a:prstGeom prst="line">
                <a:avLst/>
              </a:prstGeom>
              <a:ln w="19050" cap="flat" cmpd="sng">
                <a:solidFill>
                  <a:srgbClr val="003300"/>
                </a:solidFill>
                <a:prstDash val="solid"/>
                <a:round/>
                <a:headEnd type="none" w="med" len="med"/>
                <a:tailEnd type="triangle" w="sm" len="lg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25655" name="Object 65"/>
              <p:cNvGraphicFramePr>
                <a:graphicFrameLocks noChangeAspect="1"/>
              </p:cNvGraphicFramePr>
              <p:nvPr/>
            </p:nvGraphicFramePr>
            <p:xfrm>
              <a:off x="3878" y="3696"/>
              <a:ext cx="197" cy="3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33" name="" r:id="rId34" imgW="127000" imgH="215900" progId="Equation.3">
                      <p:embed/>
                    </p:oleObj>
                  </mc:Choice>
                  <mc:Fallback>
                    <p:oleObj name="" r:id="rId34" imgW="127000" imgH="215900" progId="Equation.3">
                      <p:embed/>
                      <p:pic>
                        <p:nvPicPr>
                          <p:cNvPr id="0" name="图片 3132"/>
                          <p:cNvPicPr/>
                          <p:nvPr/>
                        </p:nvPicPr>
                        <p:blipFill>
                          <a:blip r:embed="rId35"/>
                          <a:stretch>
                            <a:fillRect/>
                          </a:stretch>
                        </p:blipFill>
                        <p:spPr>
                          <a:xfrm>
                            <a:off x="3878" y="3696"/>
                            <a:ext cx="197" cy="33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156743" name="Object 71"/>
          <p:cNvGraphicFramePr>
            <a:graphicFrameLocks noChangeAspect="1"/>
          </p:cNvGraphicFramePr>
          <p:nvPr/>
        </p:nvGraphicFramePr>
        <p:xfrm>
          <a:off x="5638800" y="3352800"/>
          <a:ext cx="3200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36" imgW="1156335" imgH="355600" progId="Equation.3">
                  <p:embed/>
                </p:oleObj>
              </mc:Choice>
              <mc:Fallback>
                <p:oleObj name="" r:id="rId36" imgW="1156335" imgH="355600" progId="Equation.3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638800" y="3352800"/>
                        <a:ext cx="3200400" cy="952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6742" name="Group 70"/>
          <p:cNvGrpSpPr/>
          <p:nvPr/>
        </p:nvGrpSpPr>
        <p:grpSpPr>
          <a:xfrm>
            <a:off x="5029200" y="4800600"/>
            <a:ext cx="2209800" cy="1219200"/>
            <a:chOff x="3312" y="2976"/>
            <a:chExt cx="1392" cy="768"/>
          </a:xfrm>
        </p:grpSpPr>
        <p:graphicFrame>
          <p:nvGraphicFramePr>
            <p:cNvPr id="25658" name="Object 41"/>
            <p:cNvGraphicFramePr>
              <a:graphicFrameLocks noChangeAspect="1"/>
            </p:cNvGraphicFramePr>
            <p:nvPr/>
          </p:nvGraphicFramePr>
          <p:xfrm>
            <a:off x="3312" y="2976"/>
            <a:ext cx="334" cy="3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5" name="" r:id="rId38" imgW="127635" imgH="153035" progId="Equation.3">
                    <p:embed/>
                  </p:oleObj>
                </mc:Choice>
                <mc:Fallback>
                  <p:oleObj name="" r:id="rId38" imgW="127635" imgH="153035" progId="Equation.3">
                    <p:embed/>
                    <p:pic>
                      <p:nvPicPr>
                        <p:cNvPr id="0" name="图片 3134"/>
                        <p:cNvPicPr/>
                        <p:nvPr/>
                      </p:nvPicPr>
                      <p:blipFill>
                        <a:blip r:embed="rId39"/>
                        <a:stretch>
                          <a:fillRect/>
                        </a:stretch>
                      </p:blipFill>
                      <p:spPr>
                        <a:xfrm>
                          <a:off x="3312" y="2976"/>
                          <a:ext cx="334" cy="3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59" name="Freeform 48"/>
            <p:cNvSpPr/>
            <p:nvPr/>
          </p:nvSpPr>
          <p:spPr>
            <a:xfrm>
              <a:off x="3647" y="3156"/>
              <a:ext cx="1022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022" y="0"/>
                </a:cxn>
              </a:cxnLst>
              <a:pathLst>
                <a:path w="1022" h="12">
                  <a:moveTo>
                    <a:pt x="0" y="12"/>
                  </a:moveTo>
                  <a:lnTo>
                    <a:pt x="1022" y="0"/>
                  </a:lnTo>
                </a:path>
              </a:pathLst>
            </a:custGeom>
            <a:noFill/>
            <a:ln w="28575" cap="flat" cmpd="sng">
              <a:solidFill>
                <a:srgbClr val="D60093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60" name="Rectangle 68"/>
            <p:cNvSpPr/>
            <p:nvPr/>
          </p:nvSpPr>
          <p:spPr>
            <a:xfrm>
              <a:off x="4080" y="3168"/>
              <a:ext cx="624" cy="576"/>
            </a:xfrm>
            <a:prstGeom prst="rect">
              <a:avLst/>
            </a:prstGeom>
            <a:solidFill>
              <a:srgbClr val="FBE9F2">
                <a:alpha val="50194"/>
              </a:srgbClr>
            </a:solidFill>
            <a:ln w="9525" cap="flat" cmpd="sng">
              <a:solidFill>
                <a:srgbClr val="CC00CC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6382" name="文本框 186381"/>
          <p:cNvSpPr txBox="1"/>
          <p:nvPr/>
        </p:nvSpPr>
        <p:spPr>
          <a:xfrm>
            <a:off x="492125" y="133350"/>
            <a:ext cx="3916363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</a:t>
            </a:r>
            <a:r>
              <a:rPr lang="en-US" altLang="zh-CN" sz="320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动量定理的应用</a:t>
            </a:r>
            <a:r>
              <a:rPr lang="zh-CN" altLang="en-US" sz="3200" i="1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zh-CN" altLang="en-US" sz="3200" i="1" dirty="0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6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6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6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6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6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5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5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5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56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56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82" grpId="0"/>
      <p:bldP spid="256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1" descr="]A0WUA31]@{4HO{0FWL1~Y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963" y="749300"/>
            <a:ext cx="3389312" cy="263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1"/>
          <p:cNvSpPr txBox="1"/>
          <p:nvPr/>
        </p:nvSpPr>
        <p:spPr>
          <a:xfrm>
            <a:off x="4083050" y="963613"/>
            <a:ext cx="3800475" cy="14462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4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鸡蛋是可以碰烂石头的！！！</a:t>
            </a:r>
            <a:endParaRPr lang="zh-CN" altLang="zh-CN" sz="44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文本框 2"/>
          <p:cNvSpPr txBox="1"/>
          <p:nvPr/>
        </p:nvSpPr>
        <p:spPr>
          <a:xfrm>
            <a:off x="749300" y="3538538"/>
            <a:ext cx="73152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不要自我设限，给自己足够勇气，足够努力，一切皆有可能！！！</a:t>
            </a:r>
            <a:endParaRPr lang="zh-CN" altLang="en-US" sz="540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3" name="Group 71"/>
          <p:cNvGrpSpPr/>
          <p:nvPr/>
        </p:nvGrpSpPr>
        <p:grpSpPr>
          <a:xfrm>
            <a:off x="2971800" y="2133600"/>
            <a:ext cx="4035425" cy="2362200"/>
            <a:chOff x="2786" y="1440"/>
            <a:chExt cx="2542" cy="1488"/>
          </a:xfrm>
        </p:grpSpPr>
        <p:pic>
          <p:nvPicPr>
            <p:cNvPr id="28674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24" y="1440"/>
              <a:ext cx="1604" cy="148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8675" name="Group 5"/>
            <p:cNvGrpSpPr/>
            <p:nvPr/>
          </p:nvGrpSpPr>
          <p:grpSpPr>
            <a:xfrm>
              <a:off x="3050" y="2097"/>
              <a:ext cx="573" cy="783"/>
              <a:chOff x="1680" y="960"/>
              <a:chExt cx="480" cy="672"/>
            </a:xfrm>
          </p:grpSpPr>
          <p:sp>
            <p:nvSpPr>
              <p:cNvPr id="28676" name="AutoShape 6" descr="水滴"/>
              <p:cNvSpPr/>
              <p:nvPr/>
            </p:nvSpPr>
            <p:spPr>
              <a:xfrm>
                <a:off x="1680" y="1200"/>
                <a:ext cx="480" cy="432"/>
              </a:xfrm>
              <a:prstGeom prst="can">
                <a:avLst>
                  <a:gd name="adj" fmla="val 25000"/>
                </a:avLst>
              </a:prstGeom>
              <a:blipFill rotWithShape="0">
                <a:blip r:embed="rId2"/>
              </a:blip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buFont typeface="Arial" panose="020B0604020202020204" pitchFamily="34" charset="0"/>
                  <a:buNone/>
                </a:pPr>
                <a:endPara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77" name="AutoShape 7"/>
              <p:cNvSpPr/>
              <p:nvPr/>
            </p:nvSpPr>
            <p:spPr>
              <a:xfrm>
                <a:off x="1680" y="960"/>
                <a:ext cx="480" cy="672"/>
              </a:xfrm>
              <a:prstGeom prst="can">
                <a:avLst>
                  <a:gd name="adj" fmla="val 35000"/>
                </a:avLst>
              </a:prstGeom>
              <a:solidFill>
                <a:srgbClr val="8ADECE">
                  <a:alpha val="50194"/>
                </a:srgbClr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>
                  <a:buFont typeface="Arial" panose="020B0604020202020204" pitchFamily="34" charset="0"/>
                  <a:buNone/>
                </a:pPr>
                <a:endPara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678" name="AutoShape 8"/>
            <p:cNvSpPr/>
            <p:nvPr/>
          </p:nvSpPr>
          <p:spPr>
            <a:xfrm rot="1524662">
              <a:off x="2786" y="1966"/>
              <a:ext cx="1102" cy="479"/>
            </a:xfrm>
            <a:prstGeom prst="cube">
              <a:avLst>
                <a:gd name="adj" fmla="val 93560"/>
              </a:avLst>
            </a:prstGeom>
            <a:solidFill>
              <a:srgbClr val="F1F694">
                <a:alpha val="50194"/>
              </a:srgbClr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79" name="Oval 9"/>
            <p:cNvSpPr/>
            <p:nvPr/>
          </p:nvSpPr>
          <p:spPr>
            <a:xfrm>
              <a:off x="3170" y="2011"/>
              <a:ext cx="336" cy="21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DBD91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80" name="AutoShape 10"/>
            <p:cNvSpPr/>
            <p:nvPr/>
          </p:nvSpPr>
          <p:spPr>
            <a:xfrm rot="-3535121">
              <a:off x="3938" y="1778"/>
              <a:ext cx="43" cy="794"/>
            </a:xfrm>
            <a:prstGeom prst="can">
              <a:avLst>
                <a:gd name="adj" fmla="val 75227"/>
              </a:avLst>
            </a:prstGeom>
            <a:gradFill rotWithShape="0">
              <a:gsLst>
                <a:gs pos="0">
                  <a:srgbClr val="004700"/>
                </a:gs>
                <a:gs pos="50000">
                  <a:srgbClr val="009900"/>
                </a:gs>
                <a:gs pos="100000">
                  <a:srgbClr val="004700"/>
                </a:gs>
              </a:gsLst>
              <a:lin ang="0" scaled="1"/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  <a:buNone/>
              </a:pPr>
              <a:endPara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81" name="Text Box 11"/>
          <p:cNvSpPr txBox="1"/>
          <p:nvPr/>
        </p:nvSpPr>
        <p:spPr>
          <a:xfrm>
            <a:off x="381000" y="731838"/>
            <a:ext cx="8610600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b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问：</a:t>
            </a:r>
            <a:r>
              <a: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为什么迅速地把盖在杯上的薄板从侧面打去，鸡蛋就掉在杯中；慢慢地将薄板拉开，鸡蛋就会和薄板一起移动</a:t>
            </a:r>
            <a:r>
              <a:rPr lang="zh-CN" altLang="en-US" b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en-US" b="0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5962" name="Group 74"/>
          <p:cNvGrpSpPr/>
          <p:nvPr/>
        </p:nvGrpSpPr>
        <p:grpSpPr>
          <a:xfrm>
            <a:off x="381000" y="4800600"/>
            <a:ext cx="8686800" cy="1641475"/>
            <a:chOff x="288" y="3168"/>
            <a:chExt cx="5472" cy="1034"/>
          </a:xfrm>
        </p:grpSpPr>
        <p:sp>
          <p:nvSpPr>
            <p:cNvPr id="28683" name="Text Box 72"/>
            <p:cNvSpPr txBox="1"/>
            <p:nvPr/>
          </p:nvSpPr>
          <p:spPr>
            <a:xfrm>
              <a:off x="288" y="3168"/>
              <a:ext cx="5472" cy="10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zh-CN" altLang="en-US" b="0" dirty="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答</a:t>
              </a: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：因为鸡蛋和薄板间的摩擦力有限，若棒打击时间很短，                                                    所以鸡蛋就掉在杯中。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8684" name="Object 73"/>
            <p:cNvGraphicFramePr>
              <a:graphicFrameLocks noChangeAspect="1"/>
            </p:cNvGraphicFramePr>
            <p:nvPr/>
          </p:nvGraphicFramePr>
          <p:xfrm>
            <a:off x="1440" y="3504"/>
            <a:ext cx="2880" cy="4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3" imgW="1497965" imgH="241300" progId="Equation.3">
                    <p:embed/>
                  </p:oleObj>
                </mc:Choice>
                <mc:Fallback>
                  <p:oleObj name="" r:id="rId3" imgW="1497965" imgH="241300" progId="Equation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40" y="3504"/>
                          <a:ext cx="2880" cy="4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0186845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</Words>
  <Application>WPS 演示</Application>
  <PresentationFormat>在屏幕上显示</PresentationFormat>
  <Paragraphs>81</Paragraphs>
  <Slides>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33</vt:i4>
      </vt:variant>
      <vt:variant>
        <vt:lpstr>幻灯片标题</vt:lpstr>
      </vt:variant>
      <vt:variant>
        <vt:i4>8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Calibri</vt:lpstr>
      <vt:lpstr>华文行楷</vt:lpstr>
      <vt:lpstr>楷体_GB2312</vt:lpstr>
      <vt:lpstr>Courier New</vt:lpstr>
      <vt:lpstr>微软雅黑</vt:lpstr>
      <vt:lpstr>Arial Unicode MS</vt:lpstr>
      <vt:lpstr>新宋体</vt:lpstr>
      <vt:lpstr>默认设计模板</vt:lpstr>
      <vt:lpstr>Equation.3</vt:lpstr>
      <vt:lpstr>Equation.3</vt:lpstr>
      <vt:lpstr>Equation.3</vt:lpstr>
      <vt:lpstr>Equation.3</vt:lpstr>
      <vt:lpstr>MS_ClipArt_Gallery.2</vt:lpstr>
      <vt:lpstr>Equation.3</vt:lpstr>
      <vt:lpstr>Equation.3</vt:lpstr>
      <vt:lpstr>MS_ClipArt_Gallery.2</vt:lpstr>
      <vt:lpstr>MS_ClipArt_Gallery.2</vt:lpstr>
      <vt:lpstr>MS_ClipArt_Gallery.2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第一篇 力 学 基 础</dc:title>
  <dc:creator>ylz</dc:creator>
  <cp:lastModifiedBy>锋</cp:lastModifiedBy>
  <cp:revision>304</cp:revision>
  <dcterms:created xsi:type="dcterms:W3CDTF">2007-12-31T01:31:00Z</dcterms:created>
  <dcterms:modified xsi:type="dcterms:W3CDTF">2018-09-08T03:14:40Z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