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92" r:id="rId3"/>
    <p:sldId id="340" r:id="rId4"/>
    <p:sldId id="304" r:id="rId5"/>
    <p:sldId id="305" r:id="rId6"/>
    <p:sldId id="306" r:id="rId7"/>
    <p:sldId id="351" r:id="rId8"/>
    <p:sldId id="357" r:id="rId9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  <a:srgbClr val="FF00FF"/>
    <a:srgbClr val="00FF00"/>
    <a:srgbClr val="CC0000"/>
    <a:srgbClr val="FFFF00"/>
    <a:srgbClr val="0000FF"/>
    <a:srgbClr val="CCEC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457"/>
    <p:restoredTop sz="93696"/>
  </p:normalViewPr>
  <p:slideViewPr>
    <p:cSldViewPr showGuides="1">
      <p:cViewPr varScale="1">
        <p:scale>
          <a:sx n="63" d="100"/>
          <a:sy n="63" d="100"/>
        </p:scale>
        <p:origin x="-1428" y="-68"/>
      </p:cViewPr>
      <p:guideLst>
        <p:guide orient="horz" pos="2160"/>
        <p:guide pos="288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45005" cy="45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5" Type="http://schemas.openxmlformats.org/officeDocument/2006/relationships/image" Target="../media/image10.wmf"/><Relationship Id="rId4" Type="http://schemas.openxmlformats.org/officeDocument/2006/relationships/image" Target="../media/image9.wmf"/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5" Type="http://schemas.openxmlformats.org/officeDocument/2006/relationships/image" Target="../media/image15.wmf"/><Relationship Id="rId4" Type="http://schemas.openxmlformats.org/officeDocument/2006/relationships/image" Target="../media/image14.wmf"/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4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156" name="Rectangle 4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48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8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8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en-US" altLang="zh-CN" sz="1200" b="0" dirty="0">
                <a:latin typeface="Arial" panose="020B0604020202020204" pitchFamily="34" charset="0"/>
              </a:rPr>
            </a:fld>
            <a:endParaRPr lang="en-US" altLang="zh-CN" sz="1200" b="0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5842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5843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b="0"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418263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>
                <a:latin typeface="Arial" panose="020B0604020202020204" pitchFamily="34" charset="0"/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>
    <p:tnLst>
      <p:par>
        <p:cTn id="1" dur="indefinite" restart="never" nodeType="tmRoot"/>
      </p:par>
    </p:tnLst>
  </p:timing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3.wmf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wmf"/><Relationship Id="rId1" Type="http://schemas.openxmlformats.org/officeDocument/2006/relationships/oleObject" Target="../embeddings/oleObject3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8.bin"/><Relationship Id="rId8" Type="http://schemas.openxmlformats.org/officeDocument/2006/relationships/image" Target="../media/image9.wmf"/><Relationship Id="rId7" Type="http://schemas.openxmlformats.org/officeDocument/2006/relationships/oleObject" Target="../embeddings/oleObject7.bin"/><Relationship Id="rId6" Type="http://schemas.openxmlformats.org/officeDocument/2006/relationships/image" Target="../media/image8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7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6.wmf"/><Relationship Id="rId12" Type="http://schemas.openxmlformats.org/officeDocument/2006/relationships/vmlDrawing" Target="../drawings/vmlDrawing3.v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10.wmf"/><Relationship Id="rId1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3.bin"/><Relationship Id="rId8" Type="http://schemas.openxmlformats.org/officeDocument/2006/relationships/image" Target="../media/image14.wmf"/><Relationship Id="rId7" Type="http://schemas.openxmlformats.org/officeDocument/2006/relationships/oleObject" Target="../embeddings/oleObject12.bin"/><Relationship Id="rId6" Type="http://schemas.openxmlformats.org/officeDocument/2006/relationships/image" Target="../media/image13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12.wmf"/><Relationship Id="rId3" Type="http://schemas.openxmlformats.org/officeDocument/2006/relationships/oleObject" Target="../embeddings/oleObject10.bin"/><Relationship Id="rId2" Type="http://schemas.openxmlformats.org/officeDocument/2006/relationships/image" Target="../media/image11.wmf"/><Relationship Id="rId12" Type="http://schemas.openxmlformats.org/officeDocument/2006/relationships/vmlDrawing" Target="../drawings/vmlDrawing4.v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15.wmf"/><Relationship Id="rId1" Type="http://schemas.openxmlformats.org/officeDocument/2006/relationships/oleObject" Target="../embeddings/oleObject9.bin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20.wmf"/><Relationship Id="rId7" Type="http://schemas.openxmlformats.org/officeDocument/2006/relationships/oleObject" Target="../embeddings/oleObject16.bin"/><Relationship Id="rId6" Type="http://schemas.openxmlformats.org/officeDocument/2006/relationships/image" Target="../media/image19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18.png"/><Relationship Id="rId3" Type="http://schemas.openxmlformats.org/officeDocument/2006/relationships/image" Target="../media/image17.wmf"/><Relationship Id="rId2" Type="http://schemas.openxmlformats.org/officeDocument/2006/relationships/oleObject" Target="../embeddings/oleObject14.bin"/><Relationship Id="rId10" Type="http://schemas.openxmlformats.org/officeDocument/2006/relationships/vmlDrawing" Target="../drawings/vmlDrawing5.v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矩形 10249"/>
          <p:cNvSpPr/>
          <p:nvPr/>
        </p:nvSpPr>
        <p:spPr>
          <a:xfrm>
            <a:off x="2007235" y="473710"/>
            <a:ext cx="4951095" cy="6819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14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节段   电容 电容器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00" name="文本框 3"/>
          <p:cNvSpPr txBox="1"/>
          <p:nvPr/>
        </p:nvSpPr>
        <p:spPr>
          <a:xfrm>
            <a:off x="657225" y="3636645"/>
            <a:ext cx="31851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   电容器元件   </a:t>
            </a:r>
            <a:endParaRPr lang="zh-CN" altLang="en-US" sz="36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073744117" name="图片 10737441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2630" y="1573530"/>
            <a:ext cx="3460115" cy="19297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3744118" name="图片 10737441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5" y="1229995"/>
            <a:ext cx="2952115" cy="21990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3"/>
          <p:cNvSpPr txBox="1"/>
          <p:nvPr/>
        </p:nvSpPr>
        <p:spPr>
          <a:xfrm>
            <a:off x="4507230" y="3636645"/>
            <a:ext cx="45847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  电动汽车高压电容器  </a:t>
            </a:r>
            <a:endParaRPr lang="zh-CN" altLang="en-US" sz="36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73744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73744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" grpId="0"/>
      <p:bldP spid="4100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7" name="Text Box 4"/>
          <p:cNvSpPr txBox="1"/>
          <p:nvPr/>
        </p:nvSpPr>
        <p:spPr>
          <a:xfrm>
            <a:off x="2185988" y="284163"/>
            <a:ext cx="395732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§9.7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　电容、电容器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94223" name="Rectangle 15"/>
          <p:cNvSpPr/>
          <p:nvPr/>
        </p:nvSpPr>
        <p:spPr>
          <a:xfrm>
            <a:off x="1646238" y="3956050"/>
            <a:ext cx="4816475" cy="82232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latin typeface="Bookman Old Style" panose="02050604050505020204" pitchFamily="18" charset="0"/>
              </a:rPr>
              <a:t>使导体升高单位电势所需的电量，</a:t>
            </a:r>
            <a:endParaRPr lang="zh-CN" altLang="en-US" sz="2400" dirty="0">
              <a:latin typeface="Bookman Old Style" panose="02050604050505020204" pitchFamily="18" charset="0"/>
            </a:endParaRPr>
          </a:p>
          <a:p>
            <a:r>
              <a:rPr lang="zh-CN" altLang="en-US" sz="2400" dirty="0">
                <a:latin typeface="Bookman Old Style" panose="02050604050505020204" pitchFamily="18" charset="0"/>
              </a:rPr>
              <a:t>反映了导体容纳电荷能力的大小</a:t>
            </a:r>
            <a:endParaRPr lang="zh-CN" altLang="en-US" sz="2400" dirty="0">
              <a:latin typeface="Bookman Old Style" panose="02050604050505020204" pitchFamily="18" charset="0"/>
            </a:endParaRPr>
          </a:p>
        </p:txBody>
      </p:sp>
      <p:sp>
        <p:nvSpPr>
          <p:cNvPr id="94224" name="Text Box 16"/>
          <p:cNvSpPr txBox="1"/>
          <p:nvPr/>
        </p:nvSpPr>
        <p:spPr>
          <a:xfrm>
            <a:off x="385763" y="908050"/>
            <a:ext cx="3384550" cy="519113"/>
          </a:xfrm>
          <a:prstGeom prst="rect">
            <a:avLst/>
          </a:prstGeom>
          <a:noFill/>
          <a:ln w="2857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en-US" dirty="0">
                <a:solidFill>
                  <a:srgbClr val="CC00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一、孤立导体的电容</a:t>
            </a:r>
            <a:endParaRPr lang="zh-CN" altLang="en-US" dirty="0">
              <a:solidFill>
                <a:srgbClr val="CC000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94225" name="Text Box 17"/>
          <p:cNvSpPr txBox="1"/>
          <p:nvPr/>
        </p:nvSpPr>
        <p:spPr>
          <a:xfrm>
            <a:off x="827088" y="1449388"/>
            <a:ext cx="5365750" cy="457200"/>
          </a:xfrm>
          <a:prstGeom prst="rect">
            <a:avLst/>
          </a:prstGeom>
          <a:noFill/>
          <a:ln w="2857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孤立导体：</a:t>
            </a:r>
            <a:r>
              <a:rPr lang="zh-CN" altLang="en-US" sz="2400" dirty="0">
                <a:latin typeface="Times New Roman" panose="02020603050405020304" pitchFamily="18" charset="0"/>
              </a:rPr>
              <a:t>附近没有其他导体和带电体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94240" name="Text Box 32"/>
          <p:cNvSpPr txBox="1"/>
          <p:nvPr/>
        </p:nvSpPr>
        <p:spPr>
          <a:xfrm>
            <a:off x="992188" y="4948238"/>
            <a:ext cx="5694362" cy="1406525"/>
          </a:xfrm>
          <a:prstGeom prst="rect">
            <a:avLst/>
          </a:prstGeom>
          <a:noFill/>
          <a:ln w="28575">
            <a:noFill/>
          </a:ln>
        </p:spPr>
        <p:txBody>
          <a:bodyPr wrap="none">
            <a:spAutoFit/>
          </a:bodyPr>
          <a:p>
            <a:pPr eaLnBrk="0" hangingPunct="0">
              <a:lnSpc>
                <a:spcPct val="120000"/>
              </a:lnSpc>
            </a:pPr>
            <a:r>
              <a:rPr lang="zh-CN" altLang="en-US" sz="2400" dirty="0">
                <a:solidFill>
                  <a:srgbClr val="CC0000"/>
                </a:solidFill>
                <a:latin typeface="Times New Roman" panose="02020603050405020304" pitchFamily="18" charset="0"/>
              </a:rPr>
              <a:t>单位：</a:t>
            </a:r>
            <a:r>
              <a:rPr lang="zh-CN" altLang="en-US" sz="2400" dirty="0">
                <a:latin typeface="Times New Roman" panose="02020603050405020304" pitchFamily="18" charset="0"/>
              </a:rPr>
              <a:t>法拉</a:t>
            </a:r>
            <a:r>
              <a:rPr lang="en-US" altLang="zh-CN" sz="2400" dirty="0">
                <a:latin typeface="Times New Roman" panose="02020603050405020304" pitchFamily="18" charset="0"/>
              </a:rPr>
              <a:t>(</a:t>
            </a:r>
            <a:r>
              <a:rPr lang="en-US" altLang="zh-CN" sz="2400" i="1" dirty="0">
                <a:latin typeface="Times New Roman" panose="02020603050405020304" pitchFamily="18" charset="0"/>
              </a:rPr>
              <a:t>F)</a:t>
            </a:r>
            <a:r>
              <a:rPr lang="zh-CN" altLang="en-US" sz="2400" dirty="0">
                <a:latin typeface="Times New Roman" panose="02020603050405020304" pitchFamily="18" charset="0"/>
              </a:rPr>
              <a:t>、微法拉</a:t>
            </a:r>
            <a:r>
              <a:rPr lang="en-US" altLang="zh-CN" sz="2400" dirty="0">
                <a:latin typeface="Times New Roman" panose="02020603050405020304" pitchFamily="18" charset="0"/>
              </a:rPr>
              <a:t>(</a:t>
            </a:r>
            <a:r>
              <a:rPr lang="en-US" altLang="zh-CN" sz="2400" i="1" dirty="0">
                <a:latin typeface="Times New Roman" panose="02020603050405020304" pitchFamily="18" charset="0"/>
                <a:sym typeface="Symbol" panose="05050102010706020507" pitchFamily="18" charset="2"/>
              </a:rPr>
              <a:t>F</a:t>
            </a:r>
            <a:r>
              <a:rPr lang="en-US" altLang="zh-CN" sz="2400" dirty="0">
                <a:latin typeface="Times New Roman" panose="02020603050405020304" pitchFamily="18" charset="0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</a:rPr>
              <a:t>、皮法拉</a:t>
            </a:r>
            <a:r>
              <a:rPr lang="en-US" altLang="zh-CN" sz="2400" dirty="0">
                <a:latin typeface="Times New Roman" panose="02020603050405020304" pitchFamily="18" charset="0"/>
              </a:rPr>
              <a:t>(</a:t>
            </a:r>
            <a:r>
              <a:rPr lang="en-US" altLang="zh-CN" sz="2400" i="1" dirty="0">
                <a:latin typeface="Times New Roman" panose="02020603050405020304" pitchFamily="18" charset="0"/>
              </a:rPr>
              <a:t>pF</a:t>
            </a:r>
            <a:r>
              <a:rPr lang="en-US" altLang="zh-CN" sz="2400" dirty="0">
                <a:latin typeface="Times New Roman" panose="02020603050405020304" pitchFamily="18" charset="0"/>
              </a:rPr>
              <a:t>)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2400" dirty="0">
                <a:latin typeface="Times New Roman" panose="02020603050405020304" pitchFamily="18" charset="0"/>
              </a:rPr>
              <a:t>                1</a:t>
            </a:r>
            <a:r>
              <a:rPr lang="zh-CN" altLang="en-US" sz="2400" dirty="0">
                <a:latin typeface="Times New Roman" panose="02020603050405020304" pitchFamily="18" charset="0"/>
              </a:rPr>
              <a:t>法拉</a:t>
            </a:r>
            <a:r>
              <a:rPr lang="en-US" altLang="zh-CN" sz="2400" dirty="0">
                <a:latin typeface="Times New Roman" panose="02020603050405020304" pitchFamily="18" charset="0"/>
              </a:rPr>
              <a:t>=1</a:t>
            </a:r>
            <a:r>
              <a:rPr lang="zh-CN" altLang="en-US" sz="2400" dirty="0">
                <a:latin typeface="Times New Roman" panose="02020603050405020304" pitchFamily="18" charset="0"/>
              </a:rPr>
              <a:t>库仑</a:t>
            </a:r>
            <a:r>
              <a:rPr lang="en-US" altLang="zh-CN" sz="2400" dirty="0">
                <a:latin typeface="Times New Roman" panose="02020603050405020304" pitchFamily="18" charset="0"/>
              </a:rPr>
              <a:t>/</a:t>
            </a:r>
            <a:r>
              <a:rPr lang="zh-CN" altLang="en-US" sz="2400" dirty="0">
                <a:latin typeface="Times New Roman" panose="02020603050405020304" pitchFamily="18" charset="0"/>
              </a:rPr>
              <a:t>伏特</a:t>
            </a:r>
            <a:endParaRPr lang="zh-CN" altLang="en-US" sz="2400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2400" dirty="0">
                <a:latin typeface="Times New Roman" panose="02020603050405020304" pitchFamily="18" charset="0"/>
              </a:rPr>
              <a:t>                </a:t>
            </a:r>
            <a:r>
              <a:rPr lang="en-US" altLang="zh-CN" sz="2400" dirty="0">
                <a:latin typeface="Times New Roman" panose="02020603050405020304" pitchFamily="18" charset="0"/>
              </a:rPr>
              <a:t>1</a:t>
            </a:r>
            <a:r>
              <a:rPr lang="en-US" altLang="zh-CN" sz="2400" i="1" dirty="0">
                <a:latin typeface="Times New Roman" panose="02020603050405020304" pitchFamily="18" charset="0"/>
              </a:rPr>
              <a:t>F</a:t>
            </a:r>
            <a:r>
              <a:rPr lang="zh-CN" altLang="en-US" sz="2400" dirty="0">
                <a:latin typeface="Times New Roman" panose="02020603050405020304" pitchFamily="18" charset="0"/>
              </a:rPr>
              <a:t>＝</a:t>
            </a:r>
            <a:r>
              <a:rPr lang="en-US" altLang="zh-CN" sz="2400" dirty="0">
                <a:latin typeface="Times New Roman" panose="02020603050405020304" pitchFamily="18" charset="0"/>
              </a:rPr>
              <a:t>10</a:t>
            </a:r>
            <a:r>
              <a:rPr lang="en-US" altLang="zh-CN" sz="2400" baseline="30000" dirty="0">
                <a:latin typeface="Times New Roman" panose="02020603050405020304" pitchFamily="18" charset="0"/>
              </a:rPr>
              <a:t>6</a:t>
            </a:r>
            <a:r>
              <a:rPr lang="en-US" altLang="zh-CN" sz="2400" i="1" dirty="0">
                <a:latin typeface="Times New Roman" panose="02020603050405020304" pitchFamily="18" charset="0"/>
                <a:sym typeface="Symbol" panose="05050102010706020507" pitchFamily="18" charset="2"/>
              </a:rPr>
              <a:t>F</a:t>
            </a:r>
            <a:r>
              <a:rPr lang="zh-CN" altLang="en-US" sz="2400" dirty="0">
                <a:latin typeface="Times New Roman" panose="02020603050405020304" pitchFamily="18" charset="0"/>
                <a:sym typeface="Symbol" panose="05050102010706020507" pitchFamily="18" charset="2"/>
              </a:rPr>
              <a:t>＝</a:t>
            </a:r>
            <a:r>
              <a:rPr lang="en-US" altLang="zh-CN" sz="2400" dirty="0">
                <a:latin typeface="Times New Roman" panose="02020603050405020304" pitchFamily="18" charset="0"/>
                <a:sym typeface="Symbol" panose="05050102010706020507" pitchFamily="18" charset="2"/>
              </a:rPr>
              <a:t>10</a:t>
            </a:r>
            <a:r>
              <a:rPr lang="en-US" altLang="zh-CN" sz="2400" baseline="30000" dirty="0">
                <a:latin typeface="Times New Roman" panose="02020603050405020304" pitchFamily="18" charset="0"/>
                <a:sym typeface="Symbol" panose="05050102010706020507" pitchFamily="18" charset="2"/>
              </a:rPr>
              <a:t>12</a:t>
            </a:r>
            <a:r>
              <a:rPr lang="en-US" altLang="zh-CN" sz="2400" i="1" dirty="0">
                <a:latin typeface="Times New Roman" panose="02020603050405020304" pitchFamily="18" charset="0"/>
                <a:sym typeface="Symbol" panose="05050102010706020507" pitchFamily="18" charset="2"/>
              </a:rPr>
              <a:t>pF</a:t>
            </a:r>
            <a:endParaRPr lang="en-US" altLang="zh-CN" sz="2400" i="1" dirty="0"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graphicFrame>
        <p:nvGraphicFramePr>
          <p:cNvPr id="94244" name="Object 36"/>
          <p:cNvGraphicFramePr/>
          <p:nvPr/>
        </p:nvGraphicFramePr>
        <p:xfrm>
          <a:off x="2722880" y="1762919"/>
          <a:ext cx="2586990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0" name="" r:id="rId1" imgW="1016000" imgH="355600" progId="Equation.DSMT4">
                  <p:embed/>
                </p:oleObj>
              </mc:Choice>
              <mc:Fallback>
                <p:oleObj name="" r:id="rId1" imgW="1016000" imgH="355600" progId="Equation.DSMT4">
                  <p:embed/>
                  <p:pic>
                    <p:nvPicPr>
                      <p:cNvPr id="0" name="图片 315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22880" y="1762919"/>
                        <a:ext cx="2586990" cy="9080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38"/>
          <p:cNvGrpSpPr/>
          <p:nvPr/>
        </p:nvGrpSpPr>
        <p:grpSpPr>
          <a:xfrm>
            <a:off x="790575" y="2574925"/>
            <a:ext cx="3511550" cy="1336676"/>
            <a:chOff x="498" y="1622"/>
            <a:chExt cx="2212" cy="842"/>
          </a:xfrm>
        </p:grpSpPr>
        <p:graphicFrame>
          <p:nvGraphicFramePr>
            <p:cNvPr id="23555" name="Object 26"/>
            <p:cNvGraphicFramePr/>
            <p:nvPr/>
          </p:nvGraphicFramePr>
          <p:xfrm>
            <a:off x="2099" y="1893"/>
            <a:ext cx="611" cy="57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61" name="" r:id="rId3" imgW="381000" imgH="355600" progId="Equation.DSMT4">
                    <p:embed/>
                  </p:oleObj>
                </mc:Choice>
                <mc:Fallback>
                  <p:oleObj name="" r:id="rId3" imgW="381000" imgH="355600" progId="Equation.DSMT4">
                    <p:embed/>
                    <p:pic>
                      <p:nvPicPr>
                        <p:cNvPr id="0" name="图片 3160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099" y="1893"/>
                          <a:ext cx="611" cy="571"/>
                        </a:xfrm>
                        <a:prstGeom prst="rect">
                          <a:avLst/>
                        </a:prstGeom>
                        <a:noFill/>
                        <a:ln w="9525" cap="flat" cmpd="sng">
                          <a:solidFill>
                            <a:srgbClr val="FF0000"/>
                          </a:solidFill>
                          <a:prstDash val="solid"/>
                          <a:miter/>
                          <a:headEnd type="none" w="med" len="med"/>
                          <a:tailEnd type="none" w="med" len="med"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3564" name="Text Box 27"/>
            <p:cNvSpPr txBox="1"/>
            <p:nvPr/>
          </p:nvSpPr>
          <p:spPr>
            <a:xfrm>
              <a:off x="498" y="2014"/>
              <a:ext cx="1645" cy="288"/>
            </a:xfrm>
            <a:prstGeom prst="rect">
              <a:avLst/>
            </a:prstGeom>
            <a:noFill/>
            <a:ln w="2857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zh-CN" altLang="en-US" sz="2400" u="sng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孤立导体的电容</a:t>
              </a:r>
              <a:r>
                <a:rPr lang="en-US" altLang="zh-CN" sz="2400" u="sng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:</a:t>
              </a:r>
              <a:endParaRPr lang="en-US" altLang="zh-CN" sz="2400" u="sng" dirty="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3565" name="AutoShape 37"/>
            <p:cNvSpPr/>
            <p:nvPr/>
          </p:nvSpPr>
          <p:spPr>
            <a:xfrm rot="5400000">
              <a:off x="2298" y="1664"/>
              <a:ext cx="283" cy="198"/>
            </a:xfrm>
            <a:prstGeom prst="rightArrow">
              <a:avLst>
                <a:gd name="adj1" fmla="val 50000"/>
                <a:gd name="adj2" fmla="val 35732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94247" name="Text Box 39"/>
          <p:cNvSpPr txBox="1"/>
          <p:nvPr/>
        </p:nvSpPr>
        <p:spPr>
          <a:xfrm>
            <a:off x="7092950" y="1449388"/>
            <a:ext cx="1125538" cy="3440112"/>
          </a:xfrm>
          <a:prstGeom prst="rect">
            <a:avLst/>
          </a:prstGeom>
          <a:solidFill>
            <a:srgbClr val="CCEC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</a:rPr>
              <a:t>C</a:t>
            </a:r>
            <a:r>
              <a:rPr lang="zh-CN" altLang="en-US" sz="2400" i="1" dirty="0">
                <a:solidFill>
                  <a:srgbClr val="0000FF"/>
                </a:solidFill>
                <a:latin typeface="Times New Roman" panose="02020603050405020304" pitchFamily="18" charset="0"/>
              </a:rPr>
              <a:t>只与导体的尺寸和形状等自身因素有关，</a:t>
            </a:r>
            <a:r>
              <a:rPr lang="zh-CN" altLang="en-US" sz="24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而与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q</a:t>
            </a:r>
            <a:r>
              <a:rPr lang="zh-CN" altLang="en-US" sz="24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和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U</a:t>
            </a:r>
            <a:r>
              <a:rPr lang="zh-CN" altLang="en-US" sz="24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无关</a:t>
            </a:r>
            <a:r>
              <a:rPr lang="zh-CN" altLang="en-US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4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4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4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4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4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4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4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23" grpId="0" animBg="1"/>
      <p:bldP spid="94224" grpId="0"/>
      <p:bldP spid="94225" grpId="0"/>
      <p:bldP spid="94240" grpId="0"/>
      <p:bldP spid="94247" grpId="0" animBg="1"/>
      <p:bldP spid="2355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8" name="Text Box 4"/>
          <p:cNvSpPr txBox="1"/>
          <p:nvPr/>
        </p:nvSpPr>
        <p:spPr>
          <a:xfrm>
            <a:off x="566738" y="811213"/>
            <a:ext cx="49942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</a:pP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电容器：</a:t>
            </a:r>
            <a:r>
              <a:rPr lang="zh-CN" altLang="en-US" sz="2400" dirty="0">
                <a:latin typeface="Times New Roman" panose="02020603050405020304" pitchFamily="18" charset="0"/>
              </a:rPr>
              <a:t>两个相对很近的导体组合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grpSp>
        <p:nvGrpSpPr>
          <p:cNvPr id="2" name="Group 17"/>
          <p:cNvGrpSpPr/>
          <p:nvPr/>
        </p:nvGrpSpPr>
        <p:grpSpPr>
          <a:xfrm>
            <a:off x="476250" y="3487738"/>
            <a:ext cx="5086350" cy="931862"/>
            <a:chOff x="300" y="2140"/>
            <a:chExt cx="3204" cy="587"/>
          </a:xfrm>
        </p:grpSpPr>
        <p:graphicFrame>
          <p:nvGraphicFramePr>
            <p:cNvPr id="24578" name="Object 3"/>
            <p:cNvGraphicFramePr/>
            <p:nvPr/>
          </p:nvGraphicFramePr>
          <p:xfrm>
            <a:off x="1803" y="2140"/>
            <a:ext cx="1701" cy="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62" name="" r:id="rId1" imgW="1054100" imgH="368300" progId="Equation.DSMT4">
                    <p:embed/>
                  </p:oleObj>
                </mc:Choice>
                <mc:Fallback>
                  <p:oleObj name="" r:id="rId1" imgW="1054100" imgH="368300" progId="Equation.DSMT4">
                    <p:embed/>
                    <p:pic>
                      <p:nvPicPr>
                        <p:cNvPr id="0" name="图片 3161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803" y="2140"/>
                          <a:ext cx="1701" cy="587"/>
                        </a:xfrm>
                        <a:prstGeom prst="rect">
                          <a:avLst/>
                        </a:prstGeom>
                        <a:noFill/>
                        <a:ln w="28575" cap="flat" cmpd="sng">
                          <a:solidFill>
                            <a:srgbClr val="FF0000"/>
                          </a:solidFill>
                          <a:prstDash val="solid"/>
                          <a:miter/>
                          <a:headEnd type="none" w="med" len="med"/>
                          <a:tailEnd type="none" w="med" len="med"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4585" name="Rectangle 5"/>
            <p:cNvSpPr/>
            <p:nvPr/>
          </p:nvSpPr>
          <p:spPr>
            <a:xfrm>
              <a:off x="300" y="2241"/>
              <a:ext cx="150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2075" tIns="46038" rIns="92075" bIns="46038">
              <a:spAutoFit/>
            </a:bodyPr>
            <a:p>
              <a:pPr eaLnBrk="0" hangingPunct="0"/>
              <a:r>
                <a:rPr lang="zh-CN" altLang="en-US" sz="2400" dirty="0">
                  <a:solidFill>
                    <a:srgbClr val="0000FF"/>
                  </a:solidFill>
                  <a:latin typeface="Bookman Old Style" panose="02050604050505020204" pitchFamily="18" charset="0"/>
                </a:rPr>
                <a:t>电容器的电容：</a:t>
              </a:r>
              <a:endParaRPr lang="zh-CN" altLang="en-US" sz="2400" dirty="0">
                <a:latin typeface="Bookman Old Style" panose="02050604050505020204" pitchFamily="18" charset="0"/>
              </a:endParaRPr>
            </a:p>
          </p:txBody>
        </p:sp>
      </p:grpSp>
      <p:sp>
        <p:nvSpPr>
          <p:cNvPr id="24582" name="Rectangle 9"/>
          <p:cNvSpPr/>
          <p:nvPr/>
        </p:nvSpPr>
        <p:spPr>
          <a:xfrm>
            <a:off x="250825" y="209550"/>
            <a:ext cx="3825875" cy="519113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>
            <a:spAutoFit/>
          </a:bodyPr>
          <a:p>
            <a:pPr eaLnBrk="0" hangingPunct="0"/>
            <a:r>
              <a:rPr lang="zh-CN" altLang="en-US" dirty="0">
                <a:solidFill>
                  <a:srgbClr val="CC0000"/>
                </a:solidFill>
                <a:latin typeface="Bookman Old Style" panose="02050604050505020204" pitchFamily="18" charset="0"/>
                <a:ea typeface="华文行楷" panose="02010800040101010101" pitchFamily="2" charset="-122"/>
              </a:rPr>
              <a:t>二、电容器及其电容</a:t>
            </a:r>
            <a:endParaRPr lang="zh-CN" altLang="en-US" dirty="0">
              <a:solidFill>
                <a:srgbClr val="CC0000"/>
              </a:solidFill>
              <a:latin typeface="Bookman Old Style" panose="02050604050505020204" pitchFamily="18" charset="0"/>
              <a:ea typeface="华文行楷" panose="02010800040101010101" pitchFamily="2" charset="-122"/>
            </a:endParaRPr>
          </a:p>
        </p:txBody>
      </p:sp>
      <p:sp>
        <p:nvSpPr>
          <p:cNvPr id="57359" name="Text Box 15"/>
          <p:cNvSpPr txBox="1"/>
          <p:nvPr/>
        </p:nvSpPr>
        <p:spPr>
          <a:xfrm>
            <a:off x="522288" y="1370013"/>
            <a:ext cx="8145462" cy="1698625"/>
          </a:xfrm>
          <a:prstGeom prst="rect">
            <a:avLst/>
          </a:prstGeom>
          <a:solidFill>
            <a:srgbClr val="CCECFF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       </a:t>
            </a:r>
            <a:r>
              <a:rPr lang="zh-CN" altLang="en-US" sz="2400" dirty="0">
                <a:latin typeface="Times New Roman" panose="02020603050405020304" pitchFamily="18" charset="0"/>
              </a:rPr>
              <a:t>当电容器工作时</a:t>
            </a:r>
            <a:r>
              <a:rPr lang="en-US" altLang="zh-CN" sz="2400" dirty="0">
                <a:latin typeface="Times New Roman" panose="02020603050405020304" pitchFamily="18" charset="0"/>
              </a:rPr>
              <a:t>, </a:t>
            </a:r>
            <a:r>
              <a:rPr lang="zh-CN" altLang="en-US" sz="2400" dirty="0">
                <a:latin typeface="Times New Roman" panose="02020603050405020304" pitchFamily="18" charset="0"/>
              </a:rPr>
              <a:t>两个金属板的相对表面分别带上等量异号电荷</a:t>
            </a:r>
            <a:r>
              <a:rPr lang="en-US" altLang="zh-CN" sz="2400" dirty="0">
                <a:latin typeface="Times New Roman" panose="02020603050405020304" pitchFamily="18" charset="0"/>
              </a:rPr>
              <a:t>q</a:t>
            </a:r>
            <a:r>
              <a:rPr lang="zh-CN" altLang="en-US" sz="2400" dirty="0">
                <a:latin typeface="Times New Roman" panose="02020603050405020304" pitchFamily="18" charset="0"/>
              </a:rPr>
              <a:t>和</a:t>
            </a:r>
            <a:r>
              <a:rPr lang="en-US" altLang="zh-CN" sz="2400" dirty="0">
                <a:latin typeface="Times New Roman" panose="02020603050405020304" pitchFamily="18" charset="0"/>
              </a:rPr>
              <a:t>- q ,</a:t>
            </a:r>
            <a:r>
              <a:rPr lang="zh-CN" altLang="en-US" sz="2400" dirty="0">
                <a:latin typeface="Times New Roman" panose="02020603050405020304" pitchFamily="18" charset="0"/>
              </a:rPr>
              <a:t>两板之间存在一定的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电势差</a:t>
            </a:r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400" baseline="-25000" dirty="0">
                <a:solidFill>
                  <a:srgbClr val="0000FF"/>
                </a:solidFill>
                <a:latin typeface="Times New Roman" panose="02020603050405020304" pitchFamily="18" charset="0"/>
              </a:rPr>
              <a:t>AB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 =</a:t>
            </a:r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400" baseline="-25000" dirty="0">
                <a:solidFill>
                  <a:srgbClr val="0000FF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-</a:t>
            </a:r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400" baseline="-25000" dirty="0">
                <a:solidFill>
                  <a:srgbClr val="0000FF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dirty="0">
                <a:latin typeface="Times New Roman" panose="02020603050405020304" pitchFamily="18" charset="0"/>
              </a:rPr>
              <a:t>,</a:t>
            </a:r>
            <a:r>
              <a:rPr lang="zh-CN" altLang="en-US" sz="2400" dirty="0">
                <a:latin typeface="Times New Roman" panose="02020603050405020304" pitchFamily="18" charset="0"/>
              </a:rPr>
              <a:t>又称为电容器的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电压</a:t>
            </a:r>
            <a:r>
              <a:rPr lang="zh-CN" altLang="en-US" sz="2400" dirty="0">
                <a:latin typeface="Times New Roman" panose="02020603050405020304" pitchFamily="18" charset="0"/>
              </a:rPr>
              <a:t>。电容器所带的电量</a:t>
            </a:r>
            <a:r>
              <a:rPr lang="en-US" altLang="zh-CN" sz="2400" dirty="0">
                <a:latin typeface="Times New Roman" panose="02020603050405020304" pitchFamily="18" charset="0"/>
              </a:rPr>
              <a:t>q</a:t>
            </a:r>
            <a:r>
              <a:rPr lang="zh-CN" altLang="en-US" sz="2400" dirty="0">
                <a:latin typeface="Times New Roman" panose="02020603050405020304" pitchFamily="18" charset="0"/>
              </a:rPr>
              <a:t>总与其电压成正比，即  </a:t>
            </a:r>
            <a:r>
              <a:rPr lang="en-US" altLang="zh-CN" sz="2400" dirty="0">
                <a:latin typeface="Times New Roman" panose="02020603050405020304" pitchFamily="18" charset="0"/>
              </a:rPr>
              <a:t>q ∝ </a:t>
            </a:r>
            <a:r>
              <a:rPr lang="en-US" altLang="zh-CN" sz="2400" i="1" dirty="0">
                <a:latin typeface="Times New Roman" panose="02020603050405020304" pitchFamily="18" charset="0"/>
              </a:rPr>
              <a:t>U</a:t>
            </a:r>
            <a:r>
              <a:rPr lang="en-US" altLang="zh-CN" sz="2400" baseline="-25000" dirty="0">
                <a:latin typeface="Times New Roman" panose="02020603050405020304" pitchFamily="18" charset="0"/>
              </a:rPr>
              <a:t>AB</a:t>
            </a:r>
            <a:r>
              <a:rPr lang="en-US" altLang="zh-CN" sz="2400" dirty="0">
                <a:latin typeface="Times New Roman" panose="02020603050405020304" pitchFamily="18" charset="0"/>
              </a:rPr>
              <a:t>   , </a:t>
            </a:r>
            <a:r>
              <a:rPr lang="zh-CN" altLang="en-US" sz="2400" dirty="0">
                <a:latin typeface="Times New Roman" panose="02020603050405020304" pitchFamily="18" charset="0"/>
              </a:rPr>
              <a:t>写成等式：  </a:t>
            </a:r>
            <a:r>
              <a:rPr lang="en-US" altLang="zh-CN" sz="2400" dirty="0">
                <a:latin typeface="Times New Roman" panose="02020603050405020304" pitchFamily="18" charset="0"/>
              </a:rPr>
              <a:t>q = </a:t>
            </a:r>
            <a:r>
              <a:rPr lang="en-US" altLang="zh-CN" sz="2400" i="1" dirty="0">
                <a:latin typeface="Times New Roman" panose="02020603050405020304" pitchFamily="18" charset="0"/>
              </a:rPr>
              <a:t>CU</a:t>
            </a:r>
            <a:r>
              <a:rPr lang="en-US" altLang="zh-CN" sz="2400" baseline="-25000" dirty="0">
                <a:latin typeface="Times New Roman" panose="02020603050405020304" pitchFamily="18" charset="0"/>
              </a:rPr>
              <a:t>AB</a:t>
            </a:r>
            <a:endParaRPr lang="en-US" altLang="zh-CN" sz="2400" baseline="-25000" dirty="0">
              <a:latin typeface="Times New Roman" panose="02020603050405020304" pitchFamily="18" charset="0"/>
            </a:endParaRPr>
          </a:p>
        </p:txBody>
      </p:sp>
      <p:sp>
        <p:nvSpPr>
          <p:cNvPr id="57360" name="Text Box 16"/>
          <p:cNvSpPr txBox="1"/>
          <p:nvPr/>
        </p:nvSpPr>
        <p:spPr>
          <a:xfrm>
            <a:off x="522288" y="4656138"/>
            <a:ext cx="8145462" cy="1698625"/>
          </a:xfrm>
          <a:prstGeom prst="rect">
            <a:avLst/>
          </a:prstGeom>
          <a:solidFill>
            <a:srgbClr val="CCECFF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2400" i="1" dirty="0">
                <a:latin typeface="Times New Roman" panose="02020603050405020304" pitchFamily="18" charset="0"/>
              </a:rPr>
              <a:t>C</a:t>
            </a:r>
            <a:r>
              <a:rPr lang="zh-CN" altLang="en-US" sz="2400" dirty="0">
                <a:latin typeface="Times New Roman" panose="02020603050405020304" pitchFamily="18" charset="0"/>
              </a:rPr>
              <a:t>只与两导体的形状、尺寸、相对位置及两导体间电介质的种类有关，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与电容器是否带电、及两极板间是否有电压</a:t>
            </a:r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400" baseline="-25000" dirty="0">
                <a:solidFill>
                  <a:srgbClr val="0000FF"/>
                </a:solidFill>
                <a:latin typeface="Times New Roman" panose="02020603050405020304" pitchFamily="18" charset="0"/>
              </a:rPr>
              <a:t>AB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无关。</a:t>
            </a:r>
            <a:r>
              <a:rPr lang="en-US" altLang="zh-CN" sz="2400" i="1" dirty="0">
                <a:latin typeface="Times New Roman" panose="02020603050405020304" pitchFamily="18" charset="0"/>
              </a:rPr>
              <a:t>C</a:t>
            </a:r>
            <a:r>
              <a:rPr lang="zh-CN" altLang="en-US" sz="2400" dirty="0">
                <a:latin typeface="Times New Roman" panose="02020603050405020304" pitchFamily="18" charset="0"/>
              </a:rPr>
              <a:t>是反映电容器储存电荷本领大小的物理量。组成电容器的两导体叫做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电容器的极板</a:t>
            </a:r>
            <a:r>
              <a:rPr lang="zh-CN" altLang="en-US" sz="2400" dirty="0">
                <a:latin typeface="Times New Roman" panose="02020603050405020304" pitchFamily="18" charset="0"/>
              </a:rPr>
              <a:t>。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7348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7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7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8" grpId="0" build="p"/>
      <p:bldP spid="57359" grpId="0" animBg="1"/>
      <p:bldP spid="5736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5" name="Rectangle 15"/>
          <p:cNvSpPr/>
          <p:nvPr/>
        </p:nvSpPr>
        <p:spPr>
          <a:xfrm>
            <a:off x="292100" y="523875"/>
            <a:ext cx="3740150" cy="519113"/>
          </a:xfrm>
          <a:prstGeom prst="rect">
            <a:avLst/>
          </a:prstGeom>
          <a:noFill/>
          <a:ln w="9525">
            <a:noFill/>
          </a:ln>
        </p:spPr>
        <p:txBody>
          <a:bodyPr wrap="none" lIns="92075" tIns="46038" rIns="92075" bIns="46038">
            <a:spAutoFit/>
          </a:bodyPr>
          <a:p>
            <a:pPr eaLnBrk="0" hangingPunct="0"/>
            <a:r>
              <a:rPr lang="zh-CN" altLang="en-US" dirty="0">
                <a:solidFill>
                  <a:srgbClr val="CC00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三、</a:t>
            </a:r>
            <a:r>
              <a:rPr lang="zh-CN" altLang="en-US" dirty="0">
                <a:solidFill>
                  <a:srgbClr val="CC0000"/>
                </a:solidFill>
                <a:latin typeface="Bookman Old Style" panose="02050604050505020204" pitchFamily="18" charset="0"/>
                <a:ea typeface="华文行楷" panose="02010800040101010101" pitchFamily="2" charset="-122"/>
              </a:rPr>
              <a:t>电容器电容的计算</a:t>
            </a:r>
            <a:endParaRPr lang="zh-CN" altLang="en-US" dirty="0">
              <a:solidFill>
                <a:srgbClr val="CC0000"/>
              </a:solidFill>
              <a:latin typeface="Bookman Old Style" panose="02050604050505020204" pitchFamily="18" charset="0"/>
              <a:ea typeface="华文行楷" panose="02010800040101010101" pitchFamily="2" charset="-122"/>
            </a:endParaRPr>
          </a:p>
        </p:txBody>
      </p:sp>
      <p:sp>
        <p:nvSpPr>
          <p:cNvPr id="44036" name="Text Box 16"/>
          <p:cNvSpPr txBox="1"/>
          <p:nvPr/>
        </p:nvSpPr>
        <p:spPr>
          <a:xfrm>
            <a:off x="657225" y="1719263"/>
            <a:ext cx="7785100" cy="3013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</a:rPr>
              <a:t>步骤：</a:t>
            </a:r>
            <a:endParaRPr lang="zh-CN" altLang="en-US" sz="24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</a:rPr>
              <a:t>①、设电容器两极板分别带上等量异号电荷</a:t>
            </a:r>
            <a:r>
              <a:rPr lang="en-US" altLang="zh-CN" sz="2400" dirty="0">
                <a:latin typeface="Times New Roman" panose="02020603050405020304" pitchFamily="18" charset="0"/>
              </a:rPr>
              <a:t>, </a:t>
            </a:r>
            <a:r>
              <a:rPr lang="zh-CN" altLang="en-US" sz="2400" dirty="0">
                <a:latin typeface="Times New Roman" panose="02020603050405020304" pitchFamily="18" charset="0"/>
              </a:rPr>
              <a:t>（分析静电平衡时</a:t>
            </a:r>
            <a:r>
              <a:rPr lang="en-US" altLang="zh-CN" sz="2400" dirty="0">
                <a:latin typeface="Times New Roman" panose="02020603050405020304" pitchFamily="18" charset="0"/>
              </a:rPr>
              <a:t>, </a:t>
            </a:r>
            <a:r>
              <a:rPr lang="zh-CN" altLang="en-US" sz="2400" dirty="0">
                <a:latin typeface="Times New Roman" panose="02020603050405020304" pitchFamily="18" charset="0"/>
              </a:rPr>
              <a:t>电荷在导体上的分布）</a:t>
            </a:r>
            <a:r>
              <a:rPr lang="en-US" altLang="zh-CN" sz="2400" dirty="0">
                <a:latin typeface="Times New Roman" panose="02020603050405020304" pitchFamily="18" charset="0"/>
              </a:rPr>
              <a:t>;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②</a:t>
            </a:r>
            <a:r>
              <a:rPr lang="zh-CN" altLang="en-US" sz="2400" dirty="0">
                <a:latin typeface="Times New Roman" panose="02020603050405020304" pitchFamily="18" charset="0"/>
              </a:rPr>
              <a:t>、先计算出两极板间的场强分布</a:t>
            </a:r>
            <a:r>
              <a:rPr lang="en-US" altLang="zh-CN" sz="2400" dirty="0">
                <a:latin typeface="Times New Roman" panose="02020603050405020304" pitchFamily="18" charset="0"/>
              </a:rPr>
              <a:t>;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③</a:t>
            </a:r>
            <a:r>
              <a:rPr lang="zh-CN" altLang="en-US" sz="2400" dirty="0">
                <a:latin typeface="Times New Roman" panose="02020603050405020304" pitchFamily="18" charset="0"/>
              </a:rPr>
              <a:t>、再由电场分布计算两极板间的电势差</a:t>
            </a:r>
            <a:r>
              <a:rPr lang="en-US" altLang="zh-CN" sz="2400" i="1" dirty="0">
                <a:latin typeface="Times New Roman" panose="02020603050405020304" pitchFamily="18" charset="0"/>
              </a:rPr>
              <a:t>U</a:t>
            </a:r>
            <a:r>
              <a:rPr lang="en-US" altLang="zh-CN" sz="2400" baseline="-25000" dirty="0">
                <a:latin typeface="Times New Roman" panose="02020603050405020304" pitchFamily="18" charset="0"/>
              </a:rPr>
              <a:t>AB</a:t>
            </a:r>
            <a:r>
              <a:rPr lang="en-US" altLang="zh-CN" sz="2400" dirty="0">
                <a:latin typeface="Times New Roman" panose="02020603050405020304" pitchFamily="18" charset="0"/>
              </a:rPr>
              <a:t> ;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④</a:t>
            </a:r>
            <a:r>
              <a:rPr lang="zh-CN" altLang="en-US" sz="2400" dirty="0">
                <a:latin typeface="Times New Roman" panose="02020603050405020304" pitchFamily="18" charset="0"/>
              </a:rPr>
              <a:t>、最后根据电量和电压求电容</a:t>
            </a:r>
            <a:r>
              <a:rPr lang="en-US" altLang="zh-CN" sz="2400" dirty="0">
                <a:latin typeface="Times New Roman" panose="02020603050405020304" pitchFamily="18" charset="0"/>
              </a:rPr>
              <a:t>: </a:t>
            </a:r>
            <a:r>
              <a:rPr lang="en-US" altLang="zh-CN" sz="2400" i="1" dirty="0">
                <a:latin typeface="Times New Roman" panose="02020603050405020304" pitchFamily="18" charset="0"/>
              </a:rPr>
              <a:t>C</a:t>
            </a:r>
            <a:r>
              <a:rPr lang="en-US" altLang="zh-CN" sz="2400" dirty="0">
                <a:latin typeface="Times New Roman" panose="02020603050405020304" pitchFamily="18" charset="0"/>
              </a:rPr>
              <a:t>=</a:t>
            </a:r>
            <a:r>
              <a:rPr lang="en-US" altLang="zh-CN" sz="2400" i="1" dirty="0">
                <a:latin typeface="Times New Roman" panose="02020603050405020304" pitchFamily="18" charset="0"/>
              </a:rPr>
              <a:t>q</a:t>
            </a:r>
            <a:r>
              <a:rPr lang="en-US" altLang="zh-CN" sz="2400" dirty="0">
                <a:latin typeface="Times New Roman" panose="02020603050405020304" pitchFamily="18" charset="0"/>
              </a:rPr>
              <a:t>/</a:t>
            </a:r>
            <a:r>
              <a:rPr lang="en-US" altLang="zh-CN" sz="2400" i="1" dirty="0">
                <a:latin typeface="Times New Roman" panose="02020603050405020304" pitchFamily="18" charset="0"/>
              </a:rPr>
              <a:t>U</a:t>
            </a:r>
            <a:r>
              <a:rPr lang="en-US" altLang="zh-CN" sz="2400" baseline="-25000" dirty="0">
                <a:latin typeface="Times New Roman" panose="02020603050405020304" pitchFamily="18" charset="0"/>
              </a:rPr>
              <a:t>AB</a:t>
            </a:r>
            <a:endParaRPr lang="en-US" altLang="zh-CN" sz="2400" baseline="-250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/>
      <p:bldP spid="440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8" name="Rectangle 38"/>
          <p:cNvSpPr/>
          <p:nvPr/>
        </p:nvSpPr>
        <p:spPr>
          <a:xfrm>
            <a:off x="296863" y="188913"/>
            <a:ext cx="7831137" cy="45720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1. 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平行板电容器：由两块非常靠近的平行导体薄板组成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" name="Group 124"/>
          <p:cNvGrpSpPr/>
          <p:nvPr/>
        </p:nvGrpSpPr>
        <p:grpSpPr>
          <a:xfrm>
            <a:off x="476250" y="1627188"/>
            <a:ext cx="4770438" cy="901700"/>
            <a:chOff x="300" y="771"/>
            <a:chExt cx="3005" cy="568"/>
          </a:xfrm>
        </p:grpSpPr>
        <p:sp>
          <p:nvSpPr>
            <p:cNvPr id="25657" name="Text Box 92"/>
            <p:cNvSpPr txBox="1"/>
            <p:nvPr/>
          </p:nvSpPr>
          <p:spPr>
            <a:xfrm>
              <a:off x="300" y="856"/>
              <a:ext cx="2041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2400" i="1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A</a:t>
              </a:r>
              <a:r>
                <a:rPr lang="zh-CN" altLang="en-US" sz="2400" i="1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、</a:t>
              </a:r>
              <a:r>
                <a:rPr lang="en-US" altLang="zh-CN" sz="2400" i="1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B</a:t>
              </a:r>
              <a:r>
                <a:rPr lang="zh-CN" altLang="en-US" sz="2400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间场强分布：</a:t>
              </a:r>
              <a:endPara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25606" name="Object 93"/>
            <p:cNvGraphicFramePr/>
            <p:nvPr/>
          </p:nvGraphicFramePr>
          <p:xfrm>
            <a:off x="2001" y="771"/>
            <a:ext cx="1304" cy="5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64" name="" r:id="rId1" imgW="723900" imgH="368300" progId="Equation.DSMT4">
                    <p:embed/>
                  </p:oleObj>
                </mc:Choice>
                <mc:Fallback>
                  <p:oleObj name="" r:id="rId1" imgW="723900" imgH="368300" progId="Equation.DSMT4">
                    <p:embed/>
                    <p:pic>
                      <p:nvPicPr>
                        <p:cNvPr id="0" name="图片 3163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001" y="771"/>
                          <a:ext cx="1304" cy="56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" name="Group 118"/>
          <p:cNvGrpSpPr/>
          <p:nvPr/>
        </p:nvGrpSpPr>
        <p:grpSpPr>
          <a:xfrm>
            <a:off x="611188" y="2414588"/>
            <a:ext cx="4365625" cy="1328737"/>
            <a:chOff x="385" y="1338"/>
            <a:chExt cx="2835" cy="950"/>
          </a:xfrm>
        </p:grpSpPr>
        <p:sp>
          <p:nvSpPr>
            <p:cNvPr id="25656" name="Text Box 94"/>
            <p:cNvSpPr txBox="1"/>
            <p:nvPr/>
          </p:nvSpPr>
          <p:spPr>
            <a:xfrm>
              <a:off x="385" y="1338"/>
              <a:ext cx="1673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400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电势差（电压）：</a:t>
              </a:r>
              <a:endPara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25605" name="Object 98"/>
            <p:cNvGraphicFramePr/>
            <p:nvPr/>
          </p:nvGraphicFramePr>
          <p:xfrm>
            <a:off x="555" y="1650"/>
            <a:ext cx="2665" cy="6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65" name="" r:id="rId3" imgW="1929765" imgH="482600" progId="Equation.3">
                    <p:embed/>
                  </p:oleObj>
                </mc:Choice>
                <mc:Fallback>
                  <p:oleObj name="" r:id="rId3" imgW="1929765" imgH="482600" progId="Equation.3">
                    <p:embed/>
                    <p:pic>
                      <p:nvPicPr>
                        <p:cNvPr id="0" name="图片 3164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555" y="1650"/>
                          <a:ext cx="2665" cy="63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" name="Group 119"/>
          <p:cNvGrpSpPr/>
          <p:nvPr/>
        </p:nvGrpSpPr>
        <p:grpSpPr>
          <a:xfrm>
            <a:off x="655638" y="3879850"/>
            <a:ext cx="3646487" cy="809625"/>
            <a:chOff x="413" y="2245"/>
            <a:chExt cx="2354" cy="539"/>
          </a:xfrm>
        </p:grpSpPr>
        <p:sp>
          <p:nvSpPr>
            <p:cNvPr id="25655" name="Text Box 103"/>
            <p:cNvSpPr txBox="1"/>
            <p:nvPr/>
          </p:nvSpPr>
          <p:spPr>
            <a:xfrm>
              <a:off x="413" y="2330"/>
              <a:ext cx="682" cy="3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400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电容：</a:t>
              </a:r>
              <a:endPara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25604" name="Object 104"/>
            <p:cNvGraphicFramePr/>
            <p:nvPr/>
          </p:nvGraphicFramePr>
          <p:xfrm>
            <a:off x="1196" y="2245"/>
            <a:ext cx="1571" cy="53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66" name="" r:id="rId5" imgW="1256665" imgH="431800" progId="Equation.3">
                    <p:embed/>
                  </p:oleObj>
                </mc:Choice>
                <mc:Fallback>
                  <p:oleObj name="" r:id="rId5" imgW="1256665" imgH="431800" progId="Equation.3">
                    <p:embed/>
                    <p:pic>
                      <p:nvPicPr>
                        <p:cNvPr id="0" name="图片 3165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196" y="2245"/>
                          <a:ext cx="1571" cy="539"/>
                        </a:xfrm>
                        <a:prstGeom prst="rect">
                          <a:avLst/>
                        </a:prstGeom>
                        <a:noFill/>
                        <a:ln w="9525" cap="flat" cmpd="sng">
                          <a:solidFill>
                            <a:srgbClr val="FF0000"/>
                          </a:solidFill>
                          <a:prstDash val="solid"/>
                          <a:miter/>
                          <a:headEnd type="none" w="med" len="med"/>
                          <a:tailEnd type="none" w="med" len="med"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" name="Group 127"/>
          <p:cNvGrpSpPr/>
          <p:nvPr/>
        </p:nvGrpSpPr>
        <p:grpSpPr>
          <a:xfrm>
            <a:off x="5786438" y="4205288"/>
            <a:ext cx="2970212" cy="1333500"/>
            <a:chOff x="3645" y="2649"/>
            <a:chExt cx="1871" cy="840"/>
          </a:xfrm>
        </p:grpSpPr>
        <p:sp>
          <p:nvSpPr>
            <p:cNvPr id="25654" name="Text Box 105"/>
            <p:cNvSpPr txBox="1"/>
            <p:nvPr/>
          </p:nvSpPr>
          <p:spPr>
            <a:xfrm>
              <a:off x="3645" y="2649"/>
              <a:ext cx="1871" cy="288"/>
            </a:xfrm>
            <a:prstGeom prst="rect">
              <a:avLst/>
            </a:prstGeom>
            <a:solidFill>
              <a:srgbClr val="CCECFF"/>
            </a:solidFill>
            <a:ln w="9525">
              <a:noFill/>
            </a:ln>
            <a:effectLst>
              <a:prstShdw prst="shdw17" dist="17961" dir="2699999">
                <a:srgbClr val="7A8E99"/>
              </a:prstShdw>
            </a:effectLst>
          </p:spPr>
          <p:txBody>
            <a:bodyPr>
              <a:spAutoFit/>
            </a:bodyPr>
            <a:p>
              <a:r>
                <a:rPr lang="zh-CN" altLang="en-US" sz="2400" dirty="0">
                  <a:latin typeface="Times New Roman" panose="02020603050405020304" pitchFamily="18" charset="0"/>
                </a:rPr>
                <a:t>讨论：插入介质时</a:t>
              </a:r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25603" name="Object 106"/>
            <p:cNvGraphicFramePr/>
            <p:nvPr/>
          </p:nvGraphicFramePr>
          <p:xfrm>
            <a:off x="3844" y="2954"/>
            <a:ext cx="1474" cy="53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67" name="" r:id="rId7" imgW="850265" imgH="342900" progId="Equation.DSMT4">
                    <p:embed/>
                  </p:oleObj>
                </mc:Choice>
                <mc:Fallback>
                  <p:oleObj name="" r:id="rId7" imgW="850265" imgH="342900" progId="Equation.DSMT4">
                    <p:embed/>
                    <p:pic>
                      <p:nvPicPr>
                        <p:cNvPr id="0" name="图片 3166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844" y="2954"/>
                          <a:ext cx="1474" cy="535"/>
                        </a:xfrm>
                        <a:prstGeom prst="rect">
                          <a:avLst/>
                        </a:prstGeom>
                        <a:solidFill>
                          <a:srgbClr val="CCECFF"/>
                        </a:solidFill>
                        <a:ln w="9525" cap="flat" cmpd="sng">
                          <a:solidFill>
                            <a:srgbClr val="FF0000"/>
                          </a:solidFill>
                          <a:prstDash val="solid"/>
                          <a:miter/>
                          <a:headEnd type="none" w="med" len="med"/>
                          <a:tailEnd type="none" w="med" len="med"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9504" name="Text Box 112"/>
          <p:cNvSpPr txBox="1"/>
          <p:nvPr/>
        </p:nvSpPr>
        <p:spPr>
          <a:xfrm>
            <a:off x="476250" y="4856163"/>
            <a:ext cx="4949825" cy="822325"/>
          </a:xfrm>
          <a:prstGeom prst="rect">
            <a:avLst/>
          </a:prstGeom>
          <a:solidFill>
            <a:srgbClr val="CCEC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</a:rPr>
              <a:t>由知：</a:t>
            </a:r>
            <a:r>
              <a:rPr lang="en-US" altLang="zh-CN" sz="2400" i="1" dirty="0">
                <a:latin typeface="Times New Roman" panose="02020603050405020304" pitchFamily="18" charset="0"/>
              </a:rPr>
              <a:t>C</a:t>
            </a:r>
            <a:r>
              <a:rPr lang="zh-CN" altLang="en-US" sz="2400" dirty="0">
                <a:latin typeface="Times New Roman" panose="02020603050405020304" pitchFamily="18" charset="0"/>
              </a:rPr>
              <a:t>与</a:t>
            </a:r>
            <a:r>
              <a:rPr lang="en-US" altLang="zh-CN" sz="2400" i="1" dirty="0">
                <a:latin typeface="Times New Roman" panose="02020603050405020304" pitchFamily="18" charset="0"/>
              </a:rPr>
              <a:t>S</a:t>
            </a:r>
            <a:r>
              <a:rPr lang="zh-CN" altLang="en-US" sz="2400" dirty="0">
                <a:latin typeface="Times New Roman" panose="02020603050405020304" pitchFamily="18" charset="0"/>
              </a:rPr>
              <a:t>成正比</a:t>
            </a:r>
            <a:r>
              <a:rPr lang="en-US" altLang="zh-CN" sz="2400" dirty="0">
                <a:latin typeface="Times New Roman" panose="02020603050405020304" pitchFamily="18" charset="0"/>
              </a:rPr>
              <a:t>, </a:t>
            </a:r>
            <a:r>
              <a:rPr lang="zh-CN" altLang="en-US" sz="2400" dirty="0">
                <a:latin typeface="Times New Roman" panose="02020603050405020304" pitchFamily="18" charset="0"/>
              </a:rPr>
              <a:t>与</a:t>
            </a:r>
            <a:r>
              <a:rPr lang="en-US" altLang="zh-CN" sz="2400" i="1" dirty="0">
                <a:latin typeface="Times New Roman" panose="02020603050405020304" pitchFamily="18" charset="0"/>
              </a:rPr>
              <a:t>d</a:t>
            </a:r>
            <a:r>
              <a:rPr lang="zh-CN" altLang="en-US" sz="2400" dirty="0">
                <a:latin typeface="Times New Roman" panose="02020603050405020304" pitchFamily="18" charset="0"/>
              </a:rPr>
              <a:t>成反比</a:t>
            </a:r>
            <a:r>
              <a:rPr lang="en-US" altLang="zh-CN" sz="2400" dirty="0">
                <a:latin typeface="Times New Roman" panose="02020603050405020304" pitchFamily="18" charset="0"/>
              </a:rPr>
              <a:t>, </a:t>
            </a:r>
            <a:r>
              <a:rPr lang="zh-CN" altLang="en-US" sz="2400" dirty="0">
                <a:latin typeface="Times New Roman" panose="02020603050405020304" pitchFamily="18" charset="0"/>
              </a:rPr>
              <a:t>而与</a:t>
            </a:r>
            <a:r>
              <a:rPr lang="en-US" altLang="zh-CN" sz="2400" dirty="0">
                <a:latin typeface="Times New Roman" panose="02020603050405020304" pitchFamily="18" charset="0"/>
              </a:rPr>
              <a:t>q</a:t>
            </a:r>
            <a:r>
              <a:rPr lang="zh-CN" altLang="en-US" sz="2400" dirty="0">
                <a:latin typeface="Times New Roman" panose="02020603050405020304" pitchFamily="18" charset="0"/>
              </a:rPr>
              <a:t>、</a:t>
            </a:r>
            <a:r>
              <a:rPr lang="en-US" altLang="zh-CN" sz="2400" i="1" dirty="0">
                <a:latin typeface="Times New Roman" panose="02020603050405020304" pitchFamily="18" charset="0"/>
              </a:rPr>
              <a:t>U</a:t>
            </a:r>
            <a:r>
              <a:rPr lang="en-US" altLang="zh-CN" sz="2400" baseline="-25000" dirty="0">
                <a:latin typeface="Times New Roman" panose="02020603050405020304" pitchFamily="18" charset="0"/>
              </a:rPr>
              <a:t>AB</a:t>
            </a:r>
            <a:r>
              <a:rPr lang="en-US" altLang="zh-CN" sz="2400" dirty="0">
                <a:latin typeface="Times New Roman" panose="02020603050405020304" pitchFamily="18" charset="0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</a:rPr>
              <a:t>无关。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grpSp>
        <p:nvGrpSpPr>
          <p:cNvPr id="6" name="Group 123"/>
          <p:cNvGrpSpPr/>
          <p:nvPr/>
        </p:nvGrpSpPr>
        <p:grpSpPr>
          <a:xfrm>
            <a:off x="836613" y="5486400"/>
            <a:ext cx="7561262" cy="1325563"/>
            <a:chOff x="527" y="3322"/>
            <a:chExt cx="4763" cy="835"/>
          </a:xfrm>
        </p:grpSpPr>
        <p:sp>
          <p:nvSpPr>
            <p:cNvPr id="25651" name="Text Box 116"/>
            <p:cNvSpPr txBox="1"/>
            <p:nvPr/>
          </p:nvSpPr>
          <p:spPr>
            <a:xfrm>
              <a:off x="527" y="3634"/>
              <a:ext cx="4763" cy="523"/>
            </a:xfrm>
            <a:prstGeom prst="rect">
              <a:avLst/>
            </a:prstGeom>
            <a:solidFill>
              <a:srgbClr val="CCECFF"/>
            </a:solidFill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400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增大</a:t>
              </a:r>
              <a:r>
                <a:rPr lang="en-US" altLang="zh-CN" sz="2400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C</a:t>
              </a:r>
              <a:r>
                <a:rPr lang="zh-CN" altLang="en-US" sz="2400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的方法：</a:t>
              </a:r>
              <a:r>
                <a:rPr lang="zh-CN" altLang="en-US" sz="2400" dirty="0">
                  <a:latin typeface="Times New Roman" panose="02020603050405020304" pitchFamily="18" charset="0"/>
                </a:rPr>
                <a:t>增加极扳的相对面积</a:t>
              </a:r>
              <a:r>
                <a:rPr lang="en-US" altLang="zh-CN" sz="2400" dirty="0">
                  <a:latin typeface="Times New Roman" panose="02020603050405020304" pitchFamily="18" charset="0"/>
                </a:rPr>
                <a:t>, </a:t>
              </a:r>
              <a:r>
                <a:rPr lang="zh-CN" altLang="en-US" sz="2400" dirty="0">
                  <a:latin typeface="Times New Roman" panose="02020603050405020304" pitchFamily="18" charset="0"/>
                </a:rPr>
                <a:t>减小极扳距离， </a:t>
              </a:r>
              <a:endParaRPr lang="zh-CN" altLang="en-US" sz="2400" dirty="0">
                <a:latin typeface="Times New Roman" panose="02020603050405020304" pitchFamily="18" charset="0"/>
              </a:endParaRPr>
            </a:p>
            <a:p>
              <a:r>
                <a:rPr lang="zh-CN" altLang="en-US" sz="2400" dirty="0">
                  <a:latin typeface="Times New Roman" panose="02020603050405020304" pitchFamily="18" charset="0"/>
                </a:rPr>
                <a:t>                           或插入介质。</a:t>
              </a:r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25652" name="Line 121"/>
            <p:cNvSpPr/>
            <p:nvPr/>
          </p:nvSpPr>
          <p:spPr>
            <a:xfrm>
              <a:off x="2030" y="3322"/>
              <a:ext cx="340" cy="341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25653" name="Line 122"/>
            <p:cNvSpPr/>
            <p:nvPr/>
          </p:nvSpPr>
          <p:spPr>
            <a:xfrm flipH="1">
              <a:off x="3957" y="3322"/>
              <a:ext cx="397" cy="31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7" name="Group 126"/>
          <p:cNvGrpSpPr/>
          <p:nvPr/>
        </p:nvGrpSpPr>
        <p:grpSpPr>
          <a:xfrm>
            <a:off x="252413" y="654050"/>
            <a:ext cx="8415337" cy="3495675"/>
            <a:chOff x="159" y="412"/>
            <a:chExt cx="5301" cy="2202"/>
          </a:xfrm>
        </p:grpSpPr>
        <p:grpSp>
          <p:nvGrpSpPr>
            <p:cNvPr id="25616" name="Group 110"/>
            <p:cNvGrpSpPr/>
            <p:nvPr/>
          </p:nvGrpSpPr>
          <p:grpSpPr>
            <a:xfrm>
              <a:off x="3674" y="970"/>
              <a:ext cx="1502" cy="1644"/>
              <a:chOff x="3674" y="516"/>
              <a:chExt cx="1502" cy="1644"/>
            </a:xfrm>
          </p:grpSpPr>
          <p:sp>
            <p:nvSpPr>
              <p:cNvPr id="25618" name="Text Box 39"/>
              <p:cNvSpPr txBox="1"/>
              <p:nvPr/>
            </p:nvSpPr>
            <p:spPr>
              <a:xfrm>
                <a:off x="4879" y="1011"/>
                <a:ext cx="241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r>
                  <a:rPr lang="en-US" altLang="zh-CN" i="1" dirty="0">
                    <a:latin typeface="Times New Roman" panose="02020603050405020304" pitchFamily="18" charset="0"/>
                  </a:rPr>
                  <a:t>S</a:t>
                </a:r>
                <a:endParaRPr lang="en-US" altLang="zh-CN" dirty="0">
                  <a:latin typeface="Times New Roman" panose="02020603050405020304" pitchFamily="18" charset="0"/>
                </a:endParaRPr>
              </a:p>
            </p:txBody>
          </p:sp>
          <p:grpSp>
            <p:nvGrpSpPr>
              <p:cNvPr id="25619" name="Group 91"/>
              <p:cNvGrpSpPr/>
              <p:nvPr/>
            </p:nvGrpSpPr>
            <p:grpSpPr>
              <a:xfrm>
                <a:off x="3674" y="516"/>
                <a:ext cx="1502" cy="1644"/>
                <a:chOff x="3787" y="374"/>
                <a:chExt cx="1333" cy="1475"/>
              </a:xfrm>
            </p:grpSpPr>
            <p:sp>
              <p:nvSpPr>
                <p:cNvPr id="25620" name="Rectangle 3"/>
                <p:cNvSpPr/>
                <p:nvPr/>
              </p:nvSpPr>
              <p:spPr>
                <a:xfrm>
                  <a:off x="4086" y="402"/>
                  <a:ext cx="155" cy="1296"/>
                </a:xfrm>
                <a:prstGeom prst="rect">
                  <a:avLst/>
                </a:prstGeom>
                <a:noFill/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5621" name="Rectangle 4"/>
                <p:cNvSpPr/>
                <p:nvPr/>
              </p:nvSpPr>
              <p:spPr>
                <a:xfrm>
                  <a:off x="4666" y="402"/>
                  <a:ext cx="142" cy="1296"/>
                </a:xfrm>
                <a:prstGeom prst="rect">
                  <a:avLst/>
                </a:prstGeom>
                <a:noFill/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5622" name="Line 5"/>
                <p:cNvSpPr/>
                <p:nvPr/>
              </p:nvSpPr>
              <p:spPr>
                <a:xfrm>
                  <a:off x="4241" y="1593"/>
                  <a:ext cx="0" cy="256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5623" name="Line 6"/>
                <p:cNvSpPr/>
                <p:nvPr/>
              </p:nvSpPr>
              <p:spPr>
                <a:xfrm>
                  <a:off x="4666" y="1593"/>
                  <a:ext cx="0" cy="198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graphicFrame>
              <p:nvGraphicFramePr>
                <p:cNvPr id="25602" name="Object 14"/>
                <p:cNvGraphicFramePr/>
                <p:nvPr/>
              </p:nvGraphicFramePr>
              <p:xfrm>
                <a:off x="4354" y="1083"/>
                <a:ext cx="220" cy="264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163" name="" r:id="rId9" imgW="190500" imgH="228600" progId="Equation.3">
                        <p:embed/>
                      </p:oleObj>
                    </mc:Choice>
                    <mc:Fallback>
                      <p:oleObj name="" r:id="rId9" imgW="190500" imgH="228600" progId="Equation.3">
                        <p:embed/>
                        <p:pic>
                          <p:nvPicPr>
                            <p:cNvPr id="0" name="图片 3162"/>
                            <p:cNvPicPr/>
                            <p:nvPr/>
                          </p:nvPicPr>
                          <p:blipFill>
                            <a:blip r:embed="rId10">
                              <a:clrChange>
                                <a:clrFrom>
                                  <a:srgbClr val="000000"/>
                                </a:clrFrom>
                                <a:clrTo>
                                  <a:srgbClr val="000000"/>
                                </a:clrTo>
                              </a:clrChange>
                            </a:blip>
                            <a:stretch>
                              <a:fillRect/>
                            </a:stretch>
                          </p:blipFill>
                          <p:spPr>
                            <a:xfrm>
                              <a:off x="4354" y="1083"/>
                              <a:ext cx="220" cy="264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  <a:miter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pSp>
              <p:nvGrpSpPr>
                <p:cNvPr id="25624" name="Group 16"/>
                <p:cNvGrpSpPr/>
                <p:nvPr/>
              </p:nvGrpSpPr>
              <p:grpSpPr>
                <a:xfrm>
                  <a:off x="4130" y="531"/>
                  <a:ext cx="96" cy="96"/>
                  <a:chOff x="2400" y="3216"/>
                  <a:chExt cx="96" cy="96"/>
                </a:xfrm>
              </p:grpSpPr>
              <p:sp>
                <p:nvSpPr>
                  <p:cNvPr id="25649" name="Line 17"/>
                  <p:cNvSpPr/>
                  <p:nvPr/>
                </p:nvSpPr>
                <p:spPr>
                  <a:xfrm>
                    <a:off x="2400" y="3264"/>
                    <a:ext cx="96" cy="0"/>
                  </a:xfrm>
                  <a:prstGeom prst="line">
                    <a:avLst/>
                  </a:prstGeom>
                  <a:ln w="285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5650" name="Line 18"/>
                  <p:cNvSpPr/>
                  <p:nvPr/>
                </p:nvSpPr>
                <p:spPr>
                  <a:xfrm>
                    <a:off x="2448" y="3216"/>
                    <a:ext cx="0" cy="96"/>
                  </a:xfrm>
                  <a:prstGeom prst="line">
                    <a:avLst/>
                  </a:prstGeom>
                  <a:ln w="285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  <p:grpSp>
              <p:nvGrpSpPr>
                <p:cNvPr id="25625" name="Group 19"/>
                <p:cNvGrpSpPr/>
                <p:nvPr/>
              </p:nvGrpSpPr>
              <p:grpSpPr>
                <a:xfrm>
                  <a:off x="4130" y="771"/>
                  <a:ext cx="96" cy="96"/>
                  <a:chOff x="2400" y="3216"/>
                  <a:chExt cx="96" cy="96"/>
                </a:xfrm>
              </p:grpSpPr>
              <p:sp>
                <p:nvSpPr>
                  <p:cNvPr id="25647" name="Line 20"/>
                  <p:cNvSpPr/>
                  <p:nvPr/>
                </p:nvSpPr>
                <p:spPr>
                  <a:xfrm>
                    <a:off x="2400" y="3264"/>
                    <a:ext cx="96" cy="0"/>
                  </a:xfrm>
                  <a:prstGeom prst="line">
                    <a:avLst/>
                  </a:prstGeom>
                  <a:ln w="285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5648" name="Line 21"/>
                  <p:cNvSpPr/>
                  <p:nvPr/>
                </p:nvSpPr>
                <p:spPr>
                  <a:xfrm>
                    <a:off x="2448" y="3216"/>
                    <a:ext cx="0" cy="96"/>
                  </a:xfrm>
                  <a:prstGeom prst="line">
                    <a:avLst/>
                  </a:prstGeom>
                  <a:ln w="285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  <p:grpSp>
              <p:nvGrpSpPr>
                <p:cNvPr id="25626" name="Group 22"/>
                <p:cNvGrpSpPr/>
                <p:nvPr/>
              </p:nvGrpSpPr>
              <p:grpSpPr>
                <a:xfrm>
                  <a:off x="4130" y="1011"/>
                  <a:ext cx="96" cy="96"/>
                  <a:chOff x="2400" y="3216"/>
                  <a:chExt cx="96" cy="96"/>
                </a:xfrm>
              </p:grpSpPr>
              <p:sp>
                <p:nvSpPr>
                  <p:cNvPr id="25645" name="Line 23"/>
                  <p:cNvSpPr/>
                  <p:nvPr/>
                </p:nvSpPr>
                <p:spPr>
                  <a:xfrm>
                    <a:off x="2400" y="3264"/>
                    <a:ext cx="96" cy="0"/>
                  </a:xfrm>
                  <a:prstGeom prst="line">
                    <a:avLst/>
                  </a:prstGeom>
                  <a:ln w="285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5646" name="Line 24"/>
                  <p:cNvSpPr/>
                  <p:nvPr/>
                </p:nvSpPr>
                <p:spPr>
                  <a:xfrm>
                    <a:off x="2448" y="3216"/>
                    <a:ext cx="0" cy="96"/>
                  </a:xfrm>
                  <a:prstGeom prst="line">
                    <a:avLst/>
                  </a:prstGeom>
                  <a:ln w="285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  <p:grpSp>
              <p:nvGrpSpPr>
                <p:cNvPr id="25627" name="Group 25"/>
                <p:cNvGrpSpPr/>
                <p:nvPr/>
              </p:nvGrpSpPr>
              <p:grpSpPr>
                <a:xfrm>
                  <a:off x="4130" y="1299"/>
                  <a:ext cx="96" cy="96"/>
                  <a:chOff x="2400" y="3216"/>
                  <a:chExt cx="96" cy="96"/>
                </a:xfrm>
              </p:grpSpPr>
              <p:sp>
                <p:nvSpPr>
                  <p:cNvPr id="25643" name="Line 26"/>
                  <p:cNvSpPr/>
                  <p:nvPr/>
                </p:nvSpPr>
                <p:spPr>
                  <a:xfrm>
                    <a:off x="2400" y="3264"/>
                    <a:ext cx="96" cy="0"/>
                  </a:xfrm>
                  <a:prstGeom prst="line">
                    <a:avLst/>
                  </a:prstGeom>
                  <a:ln w="285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5644" name="Line 27"/>
                  <p:cNvSpPr/>
                  <p:nvPr/>
                </p:nvSpPr>
                <p:spPr>
                  <a:xfrm>
                    <a:off x="2448" y="3216"/>
                    <a:ext cx="0" cy="96"/>
                  </a:xfrm>
                  <a:prstGeom prst="line">
                    <a:avLst/>
                  </a:prstGeom>
                  <a:ln w="285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  <p:grpSp>
              <p:nvGrpSpPr>
                <p:cNvPr id="25628" name="Group 28"/>
                <p:cNvGrpSpPr/>
                <p:nvPr/>
              </p:nvGrpSpPr>
              <p:grpSpPr>
                <a:xfrm>
                  <a:off x="4130" y="1539"/>
                  <a:ext cx="96" cy="96"/>
                  <a:chOff x="2400" y="3216"/>
                  <a:chExt cx="96" cy="96"/>
                </a:xfrm>
              </p:grpSpPr>
              <p:sp>
                <p:nvSpPr>
                  <p:cNvPr id="25641" name="Line 29"/>
                  <p:cNvSpPr/>
                  <p:nvPr/>
                </p:nvSpPr>
                <p:spPr>
                  <a:xfrm>
                    <a:off x="2400" y="3264"/>
                    <a:ext cx="96" cy="0"/>
                  </a:xfrm>
                  <a:prstGeom prst="line">
                    <a:avLst/>
                  </a:prstGeom>
                  <a:ln w="285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5642" name="Line 30"/>
                  <p:cNvSpPr/>
                  <p:nvPr/>
                </p:nvSpPr>
                <p:spPr>
                  <a:xfrm>
                    <a:off x="2448" y="3216"/>
                    <a:ext cx="0" cy="96"/>
                  </a:xfrm>
                  <a:prstGeom prst="line">
                    <a:avLst/>
                  </a:prstGeom>
                  <a:ln w="285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  <p:sp>
              <p:nvSpPr>
                <p:cNvPr id="25629" name="Line 31"/>
                <p:cNvSpPr/>
                <p:nvPr/>
              </p:nvSpPr>
              <p:spPr>
                <a:xfrm>
                  <a:off x="4677" y="531"/>
                  <a:ext cx="96" cy="0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5630" name="Line 32"/>
                <p:cNvSpPr/>
                <p:nvPr/>
              </p:nvSpPr>
              <p:spPr>
                <a:xfrm>
                  <a:off x="4677" y="723"/>
                  <a:ext cx="96" cy="0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5631" name="Line 33"/>
                <p:cNvSpPr/>
                <p:nvPr/>
              </p:nvSpPr>
              <p:spPr>
                <a:xfrm>
                  <a:off x="4677" y="1011"/>
                  <a:ext cx="96" cy="0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5632" name="Line 34"/>
                <p:cNvSpPr/>
                <p:nvPr/>
              </p:nvSpPr>
              <p:spPr>
                <a:xfrm>
                  <a:off x="4677" y="1299"/>
                  <a:ext cx="96" cy="0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5633" name="Line 35"/>
                <p:cNvSpPr/>
                <p:nvPr/>
              </p:nvSpPr>
              <p:spPr>
                <a:xfrm>
                  <a:off x="4677" y="1587"/>
                  <a:ext cx="96" cy="0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5634" name="Text Box 83"/>
                <p:cNvSpPr txBox="1"/>
                <p:nvPr/>
              </p:nvSpPr>
              <p:spPr>
                <a:xfrm>
                  <a:off x="3816" y="1486"/>
                  <a:ext cx="198" cy="2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p>
                  <a:r>
                    <a:rPr lang="en-US" altLang="zh-CN" sz="2000" i="1" dirty="0">
                      <a:latin typeface="Times New Roman" panose="02020603050405020304" pitchFamily="18" charset="0"/>
                    </a:rPr>
                    <a:t>A</a:t>
                  </a:r>
                  <a:endParaRPr lang="en-US" altLang="zh-CN" sz="2000" i="1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5635" name="Text Box 84"/>
                <p:cNvSpPr txBox="1"/>
                <p:nvPr/>
              </p:nvSpPr>
              <p:spPr>
                <a:xfrm>
                  <a:off x="4808" y="1514"/>
                  <a:ext cx="198" cy="22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p>
                  <a:r>
                    <a:rPr lang="en-US" altLang="zh-CN" sz="2000" i="1" dirty="0">
                      <a:latin typeface="Times New Roman" panose="02020603050405020304" pitchFamily="18" charset="0"/>
                    </a:rPr>
                    <a:t>B</a:t>
                  </a:r>
                  <a:endParaRPr lang="en-US" altLang="zh-CN" sz="2000" i="1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5636" name="Text Box 85"/>
                <p:cNvSpPr txBox="1"/>
                <p:nvPr/>
              </p:nvSpPr>
              <p:spPr>
                <a:xfrm>
                  <a:off x="3787" y="431"/>
                  <a:ext cx="255" cy="22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p>
                  <a:r>
                    <a:rPr lang="en-US" altLang="zh-CN" sz="2000" dirty="0">
                      <a:latin typeface="Times New Roman" panose="02020603050405020304" pitchFamily="18" charset="0"/>
                    </a:rPr>
                    <a:t>+</a:t>
                  </a:r>
                  <a:r>
                    <a:rPr lang="en-US" altLang="zh-CN" sz="2000" i="1" dirty="0">
                      <a:latin typeface="Times New Roman" panose="02020603050405020304" pitchFamily="18" charset="0"/>
                    </a:rPr>
                    <a:t>q</a:t>
                  </a:r>
                  <a:endParaRPr lang="en-US" altLang="zh-CN" sz="2000" i="1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5637" name="Text Box 86"/>
                <p:cNvSpPr txBox="1"/>
                <p:nvPr/>
              </p:nvSpPr>
              <p:spPr>
                <a:xfrm>
                  <a:off x="4779" y="374"/>
                  <a:ext cx="341" cy="2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p>
                  <a:r>
                    <a:rPr lang="en-US" altLang="zh-CN" sz="2000" dirty="0">
                      <a:latin typeface="Times New Roman" panose="02020603050405020304" pitchFamily="18" charset="0"/>
                    </a:rPr>
                    <a:t>-</a:t>
                  </a:r>
                  <a:r>
                    <a:rPr lang="en-US" altLang="zh-CN" sz="2000" i="1" dirty="0">
                      <a:latin typeface="Times New Roman" panose="02020603050405020304" pitchFamily="18" charset="0"/>
                    </a:rPr>
                    <a:t>q</a:t>
                  </a:r>
                  <a:endParaRPr lang="en-US" altLang="zh-CN" sz="2000" i="1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5638" name="Line 88"/>
                <p:cNvSpPr/>
                <p:nvPr/>
              </p:nvSpPr>
              <p:spPr>
                <a:xfrm>
                  <a:off x="4241" y="1763"/>
                  <a:ext cx="425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headEnd type="triangle" w="med" len="med"/>
                  <a:tailEnd type="triangle" w="med" len="med"/>
                </a:ln>
              </p:spPr>
            </p:sp>
            <p:sp>
              <p:nvSpPr>
                <p:cNvPr id="25639" name="Text Box 89"/>
                <p:cNvSpPr txBox="1"/>
                <p:nvPr/>
              </p:nvSpPr>
              <p:spPr>
                <a:xfrm>
                  <a:off x="4326" y="1599"/>
                  <a:ext cx="174" cy="224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</a:ln>
              </p:spPr>
              <p:txBody>
                <a:bodyPr wrap="none">
                  <a:spAutoFit/>
                </a:bodyPr>
                <a:p>
                  <a:r>
                    <a:rPr lang="en-US" altLang="zh-CN" sz="2000" i="1" dirty="0">
                      <a:latin typeface="Times New Roman" panose="02020603050405020304" pitchFamily="18" charset="0"/>
                    </a:rPr>
                    <a:t>d</a:t>
                  </a:r>
                  <a:endParaRPr lang="en-US" altLang="zh-CN" sz="2000" i="1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5640" name="Line 90"/>
                <p:cNvSpPr/>
                <p:nvPr/>
              </p:nvSpPr>
              <p:spPr>
                <a:xfrm>
                  <a:off x="4241" y="998"/>
                  <a:ext cx="397" cy="0"/>
                </a:xfrm>
                <a:prstGeom prst="line">
                  <a:avLst/>
                </a:prstGeom>
                <a:ln w="9525" cap="flat" cmpd="sng">
                  <a:solidFill>
                    <a:srgbClr val="CC0000"/>
                  </a:solidFill>
                  <a:prstDash val="solid"/>
                  <a:headEnd type="none" w="med" len="med"/>
                  <a:tailEnd type="triangle" w="med" len="med"/>
                </a:ln>
              </p:spPr>
            </p:sp>
          </p:grpSp>
        </p:grpSp>
        <p:sp>
          <p:nvSpPr>
            <p:cNvPr id="25617" name="Text Box 125"/>
            <p:cNvSpPr txBox="1"/>
            <p:nvPr/>
          </p:nvSpPr>
          <p:spPr>
            <a:xfrm>
              <a:off x="159" y="412"/>
              <a:ext cx="5301" cy="557"/>
            </a:xfrm>
            <a:prstGeom prst="rect">
              <a:avLst/>
            </a:prstGeom>
            <a:solidFill>
              <a:srgbClr val="CCECFF"/>
            </a:solidFill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dirty="0">
                  <a:latin typeface="Times New Roman" panose="02020603050405020304" pitchFamily="18" charset="0"/>
                </a:rPr>
                <a:t>        </a:t>
              </a:r>
              <a:r>
                <a:rPr lang="zh-CN" altLang="en-US" sz="2400" dirty="0">
                  <a:latin typeface="Times New Roman" panose="02020603050405020304" pitchFamily="18" charset="0"/>
                </a:rPr>
                <a:t>现</a:t>
              </a:r>
              <a:r>
                <a:rPr lang="zh-CN" altLang="en-US" sz="2400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设</a:t>
              </a:r>
              <a:r>
                <a:rPr lang="zh-CN" altLang="en-US" sz="2400" dirty="0">
                  <a:latin typeface="Times New Roman" panose="02020603050405020304" pitchFamily="18" charset="0"/>
                </a:rPr>
                <a:t>每块板面积为</a:t>
              </a:r>
              <a:r>
                <a:rPr lang="en-US" altLang="zh-CN" sz="2400" dirty="0">
                  <a:latin typeface="Times New Roman" panose="02020603050405020304" pitchFamily="18" charset="0"/>
                </a:rPr>
                <a:t>S,</a:t>
              </a:r>
              <a:r>
                <a:rPr lang="zh-CN" altLang="en-US" sz="2400" dirty="0">
                  <a:latin typeface="Times New Roman" panose="02020603050405020304" pitchFamily="18" charset="0"/>
                </a:rPr>
                <a:t>板间距为</a:t>
              </a:r>
              <a:r>
                <a:rPr lang="en-US" altLang="zh-CN" sz="2400" dirty="0">
                  <a:latin typeface="Times New Roman" panose="02020603050405020304" pitchFamily="18" charset="0"/>
                </a:rPr>
                <a:t>d ,</a:t>
              </a:r>
              <a:r>
                <a:rPr lang="zh-CN" altLang="en-US" sz="2400" dirty="0">
                  <a:latin typeface="Times New Roman" panose="02020603050405020304" pitchFamily="18" charset="0"/>
                </a:rPr>
                <a:t>两板间为真空；</a:t>
              </a:r>
              <a:r>
                <a:rPr lang="zh-CN" altLang="en-US" sz="2400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充电后</a:t>
              </a:r>
              <a:r>
                <a:rPr lang="zh-CN" altLang="en-US" sz="2400" dirty="0">
                  <a:latin typeface="Times New Roman" panose="02020603050405020304" pitchFamily="18" charset="0"/>
                </a:rPr>
                <a:t>两板带电量为</a:t>
              </a:r>
              <a:r>
                <a:rPr lang="en-US" altLang="zh-CN" sz="2400" dirty="0">
                  <a:latin typeface="Times New Roman" panose="02020603050405020304" pitchFamily="18" charset="0"/>
                </a:rPr>
                <a:t>±q</a:t>
              </a:r>
              <a:r>
                <a:rPr lang="zh-CN" altLang="en-US" sz="2400" dirty="0">
                  <a:latin typeface="Times New Roman" panose="02020603050405020304" pitchFamily="18" charset="0"/>
                </a:rPr>
                <a:t>，如图所示</a:t>
              </a:r>
              <a:r>
                <a:rPr lang="zh-CN" altLang="en-US" dirty="0">
                  <a:latin typeface="Times New Roman" panose="02020603050405020304" pitchFamily="18" charset="0"/>
                </a:rPr>
                <a:t> </a:t>
              </a:r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9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50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80" name="Text Box 54"/>
          <p:cNvSpPr txBox="1"/>
          <p:nvPr/>
        </p:nvSpPr>
        <p:spPr>
          <a:xfrm>
            <a:off x="296863" y="188913"/>
            <a:ext cx="855027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例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9- 4</a:t>
            </a:r>
            <a:r>
              <a:rPr lang="zh-CN" altLang="en-US" sz="2400" dirty="0">
                <a:latin typeface="Times New Roman" panose="02020603050405020304" pitchFamily="18" charset="0"/>
              </a:rPr>
              <a:t>　半径为</a:t>
            </a:r>
            <a:r>
              <a:rPr lang="en-US" altLang="zh-CN" sz="2400" dirty="0">
                <a:latin typeface="Times New Roman" panose="02020603050405020304" pitchFamily="18" charset="0"/>
              </a:rPr>
              <a:t>R</a:t>
            </a:r>
            <a:r>
              <a:rPr lang="zh-CN" altLang="en-US" sz="2400" dirty="0">
                <a:latin typeface="Times New Roman" panose="02020603050405020304" pitchFamily="18" charset="0"/>
              </a:rPr>
              <a:t>和</a:t>
            </a:r>
            <a:r>
              <a:rPr lang="en-US" altLang="zh-CN" sz="2400" dirty="0">
                <a:latin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latin typeface="Times New Roman" panose="02020603050405020304" pitchFamily="18" charset="0"/>
              </a:rPr>
              <a:t>3</a:t>
            </a:r>
            <a:r>
              <a:rPr lang="zh-CN" altLang="en-US" sz="2400" dirty="0">
                <a:latin typeface="Times New Roman" panose="02020603050405020304" pitchFamily="18" charset="0"/>
              </a:rPr>
              <a:t>的同心导体球面中间，有一内、外半径分别为</a:t>
            </a:r>
            <a:r>
              <a:rPr lang="en-US" altLang="zh-CN" sz="2400" dirty="0">
                <a:latin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latin typeface="Times New Roman" panose="02020603050405020304" pitchFamily="18" charset="0"/>
              </a:rPr>
              <a:t>1</a:t>
            </a:r>
            <a:r>
              <a:rPr lang="en-US" altLang="zh-CN" sz="2400" dirty="0">
                <a:latin typeface="Times New Roman" panose="02020603050405020304" pitchFamily="18" charset="0"/>
              </a:rPr>
              <a:t>(R</a:t>
            </a:r>
            <a:r>
              <a:rPr lang="en-US" altLang="zh-CN" sz="2400" baseline="-25000" dirty="0">
                <a:latin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</a:rPr>
              <a:t>＞</a:t>
            </a:r>
            <a:r>
              <a:rPr lang="en-US" altLang="zh-CN" sz="2400" dirty="0">
                <a:latin typeface="Times New Roman" panose="02020603050405020304" pitchFamily="18" charset="0"/>
              </a:rPr>
              <a:t>R)</a:t>
            </a:r>
            <a:r>
              <a:rPr lang="zh-CN" altLang="en-US" sz="2400" dirty="0">
                <a:latin typeface="Times New Roman" panose="02020603050405020304" pitchFamily="18" charset="0"/>
              </a:rPr>
              <a:t>和</a:t>
            </a:r>
            <a:r>
              <a:rPr lang="en-US" altLang="zh-CN" sz="2400" dirty="0">
                <a:latin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latin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</a:rPr>
              <a:t>的导体球壳以及一内、外半径分别为</a:t>
            </a:r>
            <a:r>
              <a:rPr lang="en-US" altLang="zh-CN" sz="2400" dirty="0">
                <a:latin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latin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</a:rPr>
              <a:t>和</a:t>
            </a:r>
            <a:r>
              <a:rPr lang="en-US" altLang="zh-CN" sz="2400" dirty="0">
                <a:latin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latin typeface="Times New Roman" panose="02020603050405020304" pitchFamily="18" charset="0"/>
              </a:rPr>
              <a:t>3</a:t>
            </a:r>
            <a:r>
              <a:rPr lang="zh-CN" altLang="en-US" sz="2400" dirty="0">
                <a:latin typeface="Times New Roman" panose="02020603050405020304" pitchFamily="18" charset="0"/>
              </a:rPr>
              <a:t>的介质球壳</a:t>
            </a:r>
            <a:r>
              <a:rPr lang="en-US" altLang="zh-CN" sz="2400" dirty="0">
                <a:latin typeface="Times New Roman" panose="02020603050405020304" pitchFamily="18" charset="0"/>
              </a:rPr>
              <a:t>, </a:t>
            </a:r>
            <a:r>
              <a:rPr lang="zh-CN" altLang="en-US" sz="2400" dirty="0">
                <a:latin typeface="Times New Roman" panose="02020603050405020304" pitchFamily="18" charset="0"/>
              </a:rPr>
              <a:t>介质相对介电常量为</a:t>
            </a:r>
            <a:r>
              <a:rPr lang="en-US" altLang="zh-CN" sz="2400" dirty="0">
                <a:latin typeface="Times New Roman" panose="02020603050405020304" pitchFamily="18" charset="0"/>
              </a:rPr>
              <a:t>ε</a:t>
            </a:r>
            <a:r>
              <a:rPr lang="en-US" altLang="zh-CN" sz="2400" baseline="-25000" dirty="0">
                <a:latin typeface="Times New Roman" panose="02020603050405020304" pitchFamily="18" charset="0"/>
              </a:rPr>
              <a:t>r</a:t>
            </a:r>
            <a:r>
              <a:rPr lang="zh-CN" altLang="en-US" sz="2400" dirty="0">
                <a:latin typeface="Times New Roman" panose="02020603050405020304" pitchFamily="18" charset="0"/>
              </a:rPr>
              <a:t>，求此电容器的电容。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108602" name="Text Box 58"/>
          <p:cNvSpPr txBox="1"/>
          <p:nvPr/>
        </p:nvSpPr>
        <p:spPr>
          <a:xfrm>
            <a:off x="476250" y="1449388"/>
            <a:ext cx="82359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解：</a:t>
            </a:r>
            <a:r>
              <a:rPr lang="zh-CN" altLang="en-US" sz="2400" dirty="0">
                <a:latin typeface="Times New Roman" panose="02020603050405020304" pitchFamily="18" charset="0"/>
              </a:rPr>
              <a:t>设内、外两球面所带电量为</a:t>
            </a:r>
            <a:r>
              <a:rPr lang="en-US" altLang="zh-CN" sz="2400" dirty="0">
                <a:latin typeface="Times New Roman" panose="02020603050405020304" pitchFamily="18" charset="0"/>
              </a:rPr>
              <a:t>+</a:t>
            </a:r>
            <a:r>
              <a:rPr lang="en-US" altLang="zh-CN" sz="2400" i="1" dirty="0">
                <a:latin typeface="Times New Roman" panose="02020603050405020304" pitchFamily="18" charset="0"/>
              </a:rPr>
              <a:t>q</a:t>
            </a:r>
            <a:r>
              <a:rPr lang="zh-CN" altLang="en-US" sz="2400" dirty="0">
                <a:latin typeface="Times New Roman" panose="02020603050405020304" pitchFamily="18" charset="0"/>
              </a:rPr>
              <a:t>和</a:t>
            </a:r>
            <a:r>
              <a:rPr lang="en-US" altLang="zh-CN" sz="2400" i="1" dirty="0">
                <a:latin typeface="Times New Roman" panose="02020603050405020304" pitchFamily="18" charset="0"/>
              </a:rPr>
              <a:t>-q</a:t>
            </a:r>
            <a:r>
              <a:rPr lang="zh-CN" altLang="en-US" sz="2400" dirty="0">
                <a:latin typeface="Times New Roman" panose="02020603050405020304" pitchFamily="18" charset="0"/>
              </a:rPr>
              <a:t>，其场强分布为 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graphicFrame>
        <p:nvGraphicFramePr>
          <p:cNvPr id="108604" name="Object 60"/>
          <p:cNvGraphicFramePr/>
          <p:nvPr/>
        </p:nvGraphicFramePr>
        <p:xfrm>
          <a:off x="1727200" y="1809750"/>
          <a:ext cx="4141788" cy="105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" name="" r:id="rId1" imgW="1447800" imgH="368300" progId="Equation.DSMT4">
                  <p:embed/>
                </p:oleObj>
              </mc:Choice>
              <mc:Fallback>
                <p:oleObj name="" r:id="rId1" imgW="1447800" imgH="368300" progId="Equation.DSMT4">
                  <p:embed/>
                  <p:pic>
                    <p:nvPicPr>
                      <p:cNvPr id="0" name="图片 31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27200" y="1809750"/>
                        <a:ext cx="4141788" cy="1050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606" name="Object 62"/>
          <p:cNvGraphicFramePr/>
          <p:nvPr/>
        </p:nvGraphicFramePr>
        <p:xfrm>
          <a:off x="1771650" y="2754313"/>
          <a:ext cx="428625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7" name="" r:id="rId3" imgW="1497965" imgH="190500" progId="Equation.DSMT4">
                  <p:embed/>
                </p:oleObj>
              </mc:Choice>
              <mc:Fallback>
                <p:oleObj name="" r:id="rId3" imgW="1497965" imgH="190500" progId="Equation.DSMT4">
                  <p:embed/>
                  <p:pic>
                    <p:nvPicPr>
                      <p:cNvPr id="0" name="图片 317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71650" y="2754313"/>
                        <a:ext cx="4286250" cy="542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608" name="Object 64"/>
          <p:cNvGraphicFramePr/>
          <p:nvPr/>
        </p:nvGraphicFramePr>
        <p:xfrm>
          <a:off x="1726883" y="3187700"/>
          <a:ext cx="4505325" cy="105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8" name="" r:id="rId5" imgW="1574800" imgH="368300" progId="Equation.DSMT4">
                  <p:embed/>
                </p:oleObj>
              </mc:Choice>
              <mc:Fallback>
                <p:oleObj name="" r:id="rId5" imgW="1574800" imgH="368300" progId="Equation.DSMT4">
                  <p:embed/>
                  <p:pic>
                    <p:nvPicPr>
                      <p:cNvPr id="0" name="图片 317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26883" y="3187700"/>
                        <a:ext cx="4505325" cy="1050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8609" name="Text Box 65"/>
          <p:cNvSpPr txBox="1"/>
          <p:nvPr/>
        </p:nvSpPr>
        <p:spPr>
          <a:xfrm>
            <a:off x="701675" y="4238625"/>
            <a:ext cx="32400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</a:rPr>
              <a:t>两球壳间的电势差为：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graphicFrame>
        <p:nvGraphicFramePr>
          <p:cNvPr id="108610" name="Object 66"/>
          <p:cNvGraphicFramePr/>
          <p:nvPr/>
        </p:nvGraphicFramePr>
        <p:xfrm>
          <a:off x="307975" y="4643438"/>
          <a:ext cx="8720138" cy="906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9" name="" r:id="rId7" imgW="3045460" imgH="317500" progId="Equation.DSMT4">
                  <p:embed/>
                </p:oleObj>
              </mc:Choice>
              <mc:Fallback>
                <p:oleObj name="" r:id="rId7" imgW="3045460" imgH="317500" progId="Equation.DSMT4">
                  <p:embed/>
                  <p:pic>
                    <p:nvPicPr>
                      <p:cNvPr id="0" name="图片 317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07975" y="4643438"/>
                        <a:ext cx="8720138" cy="9064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611" name="Object 67"/>
          <p:cNvGraphicFramePr/>
          <p:nvPr/>
        </p:nvGraphicFramePr>
        <p:xfrm>
          <a:off x="2530475" y="5364163"/>
          <a:ext cx="4651375" cy="1087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" name="" r:id="rId9" imgW="1624965" imgH="381000" progId="Equation.DSMT4">
                  <p:embed/>
                </p:oleObj>
              </mc:Choice>
              <mc:Fallback>
                <p:oleObj name="" r:id="rId9" imgW="1624965" imgH="381000" progId="Equation.DSMT4">
                  <p:embed/>
                  <p:pic>
                    <p:nvPicPr>
                      <p:cNvPr id="0" name="图片 317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530475" y="5364163"/>
                        <a:ext cx="4651375" cy="10874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8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8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8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8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8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8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602" grpId="0"/>
      <p:bldP spid="10860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702" name="Text Box 6"/>
          <p:cNvSpPr txBox="1"/>
          <p:nvPr/>
        </p:nvSpPr>
        <p:spPr>
          <a:xfrm>
            <a:off x="476250" y="279400"/>
            <a:ext cx="16208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</a:rPr>
              <a:t>电容为：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117767" name="Text Box 7"/>
          <p:cNvSpPr txBox="1"/>
          <p:nvPr/>
        </p:nvSpPr>
        <p:spPr>
          <a:xfrm>
            <a:off x="701675" y="1584325"/>
            <a:ext cx="7831138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        </a:t>
            </a:r>
            <a:r>
              <a:rPr lang="zh-CN" altLang="en-US" sz="2400" dirty="0">
                <a:latin typeface="Times New Roman" panose="02020603050405020304" pitchFamily="18" charset="0"/>
              </a:rPr>
              <a:t>本题中的电容器可看成是由内、外半径分别为</a:t>
            </a:r>
            <a:r>
              <a:rPr lang="en-US" altLang="zh-CN" sz="2400" i="1" dirty="0">
                <a:latin typeface="Times New Roman" panose="02020603050405020304" pitchFamily="18" charset="0"/>
              </a:rPr>
              <a:t>R</a:t>
            </a:r>
            <a:r>
              <a:rPr lang="zh-CN" altLang="en-US" sz="2400" dirty="0">
                <a:latin typeface="Times New Roman" panose="02020603050405020304" pitchFamily="18" charset="0"/>
              </a:rPr>
              <a:t>和</a:t>
            </a:r>
            <a:r>
              <a:rPr lang="en-US" altLang="zh-CN" sz="2400" i="1" dirty="0">
                <a:latin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latin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</a:rPr>
              <a:t>的真空球形电容器以及内、外半径分别为</a:t>
            </a:r>
            <a:r>
              <a:rPr lang="en-US" altLang="zh-CN" sz="2400" i="1" dirty="0">
                <a:latin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latin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</a:rPr>
              <a:t>和</a:t>
            </a:r>
            <a:r>
              <a:rPr lang="en-US" altLang="zh-CN" sz="2400" i="1" dirty="0">
                <a:latin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latin typeface="Times New Roman" panose="02020603050405020304" pitchFamily="18" charset="0"/>
              </a:rPr>
              <a:t>3</a:t>
            </a:r>
            <a:r>
              <a:rPr lang="zh-CN" altLang="en-US" sz="2400" dirty="0">
                <a:latin typeface="Times New Roman" panose="02020603050405020304" pitchFamily="18" charset="0"/>
              </a:rPr>
              <a:t>的介质电容器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串联</a:t>
            </a:r>
            <a:r>
              <a:rPr lang="zh-CN" altLang="en-US" sz="2400" dirty="0">
                <a:latin typeface="Times New Roman" panose="02020603050405020304" pitchFamily="18" charset="0"/>
              </a:rPr>
              <a:t>组成，利用球形电容器的电容公式式及串联电容器的计算公式也可求解。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  <p:grpSp>
        <p:nvGrpSpPr>
          <p:cNvPr id="2" name="Group 21"/>
          <p:cNvGrpSpPr/>
          <p:nvPr/>
        </p:nvGrpSpPr>
        <p:grpSpPr>
          <a:xfrm>
            <a:off x="296863" y="3519488"/>
            <a:ext cx="8640762" cy="2924175"/>
            <a:chOff x="187" y="2217"/>
            <a:chExt cx="5443" cy="1842"/>
          </a:xfrm>
        </p:grpSpPr>
        <p:pic>
          <p:nvPicPr>
            <p:cNvPr id="29705" name="Picture 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501" y="2245"/>
              <a:ext cx="1647" cy="82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706" name="Text Box 9"/>
            <p:cNvSpPr txBox="1"/>
            <p:nvPr/>
          </p:nvSpPr>
          <p:spPr>
            <a:xfrm>
              <a:off x="215" y="2614"/>
              <a:ext cx="133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串联电容器组：</a:t>
              </a:r>
              <a:endPara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9707" name="Text Box 10"/>
            <p:cNvSpPr txBox="1"/>
            <p:nvPr/>
          </p:nvSpPr>
          <p:spPr>
            <a:xfrm>
              <a:off x="243" y="2217"/>
              <a:ext cx="45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附：</a:t>
              </a:r>
              <a:endPara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29699" name="Object 11"/>
            <p:cNvGraphicFramePr/>
            <p:nvPr/>
          </p:nvGraphicFramePr>
          <p:xfrm>
            <a:off x="1803" y="2535"/>
            <a:ext cx="1275" cy="49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82" name="" r:id="rId2" imgW="951865" imgH="368300" progId="Equation.DSMT4">
                    <p:embed/>
                  </p:oleObj>
                </mc:Choice>
                <mc:Fallback>
                  <p:oleObj name="" r:id="rId2" imgW="951865" imgH="368300" progId="Equation.DSMT4">
                    <p:embed/>
                    <p:pic>
                      <p:nvPicPr>
                        <p:cNvPr id="0" name="图片 3181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1803" y="2535"/>
                          <a:ext cx="1275" cy="49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29708" name="Picture 1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07" y="3067"/>
              <a:ext cx="2523" cy="99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709" name="Text Box 16"/>
            <p:cNvSpPr txBox="1"/>
            <p:nvPr/>
          </p:nvSpPr>
          <p:spPr>
            <a:xfrm>
              <a:off x="187" y="3436"/>
              <a:ext cx="133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并联电容器组：</a:t>
              </a:r>
              <a:endPara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29700" name="Object 17"/>
            <p:cNvGraphicFramePr/>
            <p:nvPr/>
          </p:nvGraphicFramePr>
          <p:xfrm>
            <a:off x="1689" y="3436"/>
            <a:ext cx="1364" cy="30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75" name="" r:id="rId5" imgW="862965" imgH="190500" progId="Equation.DSMT4">
                    <p:embed/>
                  </p:oleObj>
                </mc:Choice>
                <mc:Fallback>
                  <p:oleObj name="" r:id="rId5" imgW="862965" imgH="190500" progId="Equation.DSMT4">
                    <p:embed/>
                    <p:pic>
                      <p:nvPicPr>
                        <p:cNvPr id="0" name="图片 3174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689" y="3436"/>
                          <a:ext cx="1364" cy="30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9698" name="Object 18"/>
          <p:cNvGraphicFramePr/>
          <p:nvPr>
            <p:ph sz="half" idx="1"/>
          </p:nvPr>
        </p:nvGraphicFramePr>
        <p:xfrm>
          <a:off x="2185988" y="188913"/>
          <a:ext cx="5265737" cy="1317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1" name="" r:id="rId7" imgW="2082165" imgH="520700" progId="Equation.DSMT4">
                  <p:embed/>
                </p:oleObj>
              </mc:Choice>
              <mc:Fallback>
                <p:oleObj name="" r:id="rId7" imgW="2082165" imgH="520700" progId="Equation.DSMT4">
                  <p:embed/>
                  <p:pic>
                    <p:nvPicPr>
                      <p:cNvPr id="0" name="图片 318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185988" y="188913"/>
                        <a:ext cx="5265737" cy="131762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7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7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1030</Words>
  <Application>WPS 演示</Application>
  <PresentationFormat>全屏显示(4:3)</PresentationFormat>
  <Paragraphs>86</Paragraphs>
  <Slides>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16</vt:i4>
      </vt:variant>
      <vt:variant>
        <vt:lpstr>幻灯片标题</vt:lpstr>
      </vt:variant>
      <vt:variant>
        <vt:i4>7</vt:i4>
      </vt:variant>
    </vt:vector>
  </HeadingPairs>
  <TitlesOfParts>
    <vt:vector size="33" baseType="lpstr">
      <vt:lpstr>Arial</vt:lpstr>
      <vt:lpstr>宋体</vt:lpstr>
      <vt:lpstr>Wingdings</vt:lpstr>
      <vt:lpstr>Times New Roman</vt:lpstr>
      <vt:lpstr>Bookman Old Style</vt:lpstr>
      <vt:lpstr>华文行楷</vt:lpstr>
      <vt:lpstr>Symbol</vt:lpstr>
      <vt:lpstr>微软雅黑</vt:lpstr>
      <vt:lpstr>Arial Unicode MS</vt:lpstr>
      <vt:lpstr>默认设计模板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Equation.3</vt:lpstr>
      <vt:lpstr>Equation.DSMT4</vt:lpstr>
      <vt:lpstr>Equation.3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ylz</dc:creator>
  <cp:lastModifiedBy>Administrator</cp:lastModifiedBy>
  <cp:revision>125</cp:revision>
  <dcterms:created xsi:type="dcterms:W3CDTF">2007-12-19T02:44:00Z</dcterms:created>
  <dcterms:modified xsi:type="dcterms:W3CDTF">2018-09-07T04:40:39Z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2052-10.1.0.7400</vt:lpwstr>
  </property>
</Properties>
</file>