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handoutMasterIdLst>
    <p:handoutMasterId r:id="rId12"/>
  </p:handoutMasterIdLst>
  <p:sldIdLst>
    <p:sldId id="424" r:id="rId4"/>
    <p:sldId id="423" r:id="rId5"/>
    <p:sldId id="419" r:id="rId6"/>
    <p:sldId id="420" r:id="rId8"/>
    <p:sldId id="421" r:id="rId9"/>
    <p:sldId id="426" r:id="rId10"/>
    <p:sldId id="422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175"/>
        <p:guide pos="28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0" Type="http://schemas.openxmlformats.org/officeDocument/2006/relationships/image" Target="../media/image12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542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583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3" Type="http://schemas.openxmlformats.org/officeDocument/2006/relationships/notesSlide" Target="../notesSlides/notesSlide1.xml"/><Relationship Id="rId22" Type="http://schemas.openxmlformats.org/officeDocument/2006/relationships/vmlDrawing" Target="../drawings/vmlDrawing1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12.wmf"/><Relationship Id="rId2" Type="http://schemas.openxmlformats.org/officeDocument/2006/relationships/image" Target="../media/image3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1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6.wmf"/><Relationship Id="rId11" Type="http://schemas.openxmlformats.org/officeDocument/2006/relationships/notesSlide" Target="../notesSlides/notesSlide2.xml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8.bin"/><Relationship Id="rId2" Type="http://schemas.openxmlformats.org/officeDocument/2006/relationships/image" Target="E:/&#26041;&#27491;&#36716;word&#35838;&#31243;/&#22823;&#23398;&#29289;&#29702;&#183;&#32479;&#32534;&#65288;&#21281;&#20048;&#28385;&#65289;/1/&#26041;&#27491;/0219.tif" TargetMode="Externa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89280" y="2093595"/>
            <a:ext cx="3276600" cy="3573780"/>
            <a:chOff x="928" y="3297"/>
            <a:chExt cx="5160" cy="5628"/>
          </a:xfrm>
        </p:grpSpPr>
        <p:pic>
          <p:nvPicPr>
            <p:cNvPr id="1073743965" name="图片 107374396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28" y="3297"/>
              <a:ext cx="5161" cy="45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" name="文本框 99"/>
            <p:cNvSpPr txBox="1"/>
            <p:nvPr/>
          </p:nvSpPr>
          <p:spPr>
            <a:xfrm>
              <a:off x="1145" y="8103"/>
              <a:ext cx="361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牛顿摆</a:t>
              </a:r>
              <a:endParaRPr 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60850" y="1859915"/>
            <a:ext cx="4552950" cy="3807460"/>
            <a:chOff x="6710" y="2929"/>
            <a:chExt cx="7170" cy="5996"/>
          </a:xfrm>
        </p:grpSpPr>
        <p:pic>
          <p:nvPicPr>
            <p:cNvPr id="2" name="图片 1" descr="ZE4ITEFE]K9HH8B07OO8}~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0" y="2929"/>
              <a:ext cx="7170" cy="494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904" y="8103"/>
              <a:ext cx="678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/>
                <a:t>烟花如何成就绚丽的图案？</a:t>
              </a:r>
              <a:endParaRPr lang="zh-CN" altLang="zh-CN"/>
            </a:p>
          </p:txBody>
        </p:sp>
      </p:grpSp>
      <p:sp>
        <p:nvSpPr>
          <p:cNvPr id="4097" name="矩形 10249"/>
          <p:cNvSpPr/>
          <p:nvPr/>
        </p:nvSpPr>
        <p:spPr>
          <a:xfrm>
            <a:off x="1773555" y="714375"/>
            <a:ext cx="503301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动量守恒定律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3" name="文本框 186372"/>
          <p:cNvSpPr txBox="1"/>
          <p:nvPr/>
        </p:nvSpPr>
        <p:spPr>
          <a:xfrm>
            <a:off x="966470" y="1554163"/>
            <a:ext cx="6345238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整个物理学大厦的基石</a:t>
            </a:r>
            <a:r>
              <a:rPr lang="en-US" altLang="zh-CN" dirty="0">
                <a:latin typeface="Times New Roman" panose="02020603050405020304" pitchFamily="18" charset="0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</a:rPr>
              <a:t>三大守恒定律：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        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动量守恒定律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能量转换与守恒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角动量守恒</a:t>
            </a:r>
            <a:r>
              <a:rPr lang="zh-CN" altLang="en-US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966153" y="781685"/>
            <a:ext cx="5984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>
                <a:solidFill>
                  <a:srgbClr val="0000FF"/>
                </a:solidFill>
                <a:latin typeface="Times New Roman" panose="02020603050405020304" pitchFamily="18" charset="0"/>
              </a:rPr>
              <a:t>§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2.3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　动量   动量守恒定律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/>
      <p:bldP spid="1863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71" name="文本框 53270"/>
          <p:cNvSpPr txBox="1"/>
          <p:nvPr/>
        </p:nvSpPr>
        <p:spPr>
          <a:xfrm>
            <a:off x="373063" y="188913"/>
            <a:ext cx="49196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二、质点系的动量定理</a:t>
            </a:r>
            <a:endParaRPr lang="zh-CN" altLang="en-US" sz="3200" dirty="0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grpSp>
        <p:nvGrpSpPr>
          <p:cNvPr id="53316" name="组合 53315"/>
          <p:cNvGrpSpPr/>
          <p:nvPr/>
        </p:nvGrpSpPr>
        <p:grpSpPr>
          <a:xfrm>
            <a:off x="5876925" y="503238"/>
            <a:ext cx="2700338" cy="2068512"/>
            <a:chOff x="3702" y="318"/>
            <a:chExt cx="1701" cy="1303"/>
          </a:xfrm>
        </p:grpSpPr>
        <p:grpSp>
          <p:nvGrpSpPr>
            <p:cNvPr id="53272" name="组合 53271"/>
            <p:cNvGrpSpPr/>
            <p:nvPr/>
          </p:nvGrpSpPr>
          <p:grpSpPr>
            <a:xfrm>
              <a:off x="3872" y="544"/>
              <a:ext cx="1531" cy="1077"/>
              <a:chOff x="3730" y="856"/>
              <a:chExt cx="1531" cy="1077"/>
            </a:xfrm>
          </p:grpSpPr>
          <p:sp>
            <p:nvSpPr>
              <p:cNvPr id="53273" name="任意多边形 53272"/>
              <p:cNvSpPr/>
              <p:nvPr/>
            </p:nvSpPr>
            <p:spPr>
              <a:xfrm>
                <a:off x="3730" y="856"/>
                <a:ext cx="1531" cy="1077"/>
              </a:xfrm>
              <a:custGeom>
                <a:avLst/>
                <a:gdLst/>
                <a:ahLst/>
                <a:cxnLst/>
                <a:pathLst>
                  <a:path w="2684" h="1719">
                    <a:moveTo>
                      <a:pt x="170" y="1205"/>
                    </a:moveTo>
                    <a:cubicBezTo>
                      <a:pt x="66" y="974"/>
                      <a:pt x="0" y="467"/>
                      <a:pt x="227" y="269"/>
                    </a:cubicBezTo>
                    <a:cubicBezTo>
                      <a:pt x="454" y="71"/>
                      <a:pt x="1148" y="28"/>
                      <a:pt x="1531" y="14"/>
                    </a:cubicBezTo>
                    <a:cubicBezTo>
                      <a:pt x="1914" y="0"/>
                      <a:pt x="2362" y="9"/>
                      <a:pt x="2523" y="184"/>
                    </a:cubicBezTo>
                    <a:cubicBezTo>
                      <a:pt x="2684" y="359"/>
                      <a:pt x="2646" y="832"/>
                      <a:pt x="2495" y="1063"/>
                    </a:cubicBezTo>
                    <a:cubicBezTo>
                      <a:pt x="2344" y="1294"/>
                      <a:pt x="1890" y="1474"/>
                      <a:pt x="1616" y="1573"/>
                    </a:cubicBezTo>
                    <a:cubicBezTo>
                      <a:pt x="1342" y="1672"/>
                      <a:pt x="1092" y="1719"/>
                      <a:pt x="851" y="1658"/>
                    </a:cubicBezTo>
                    <a:cubicBezTo>
                      <a:pt x="610" y="1597"/>
                      <a:pt x="274" y="1436"/>
                      <a:pt x="170" y="120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4" name="椭圆 53273"/>
              <p:cNvSpPr/>
              <p:nvPr/>
            </p:nvSpPr>
            <p:spPr>
              <a:xfrm>
                <a:off x="4212" y="1480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5" name="椭圆 53274"/>
              <p:cNvSpPr/>
              <p:nvPr/>
            </p:nvSpPr>
            <p:spPr>
              <a:xfrm>
                <a:off x="4496" y="1480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6" name="椭圆 53275"/>
              <p:cNvSpPr/>
              <p:nvPr/>
            </p:nvSpPr>
            <p:spPr>
              <a:xfrm>
                <a:off x="4467" y="1140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7" name="椭圆 53276"/>
              <p:cNvSpPr/>
              <p:nvPr/>
            </p:nvSpPr>
            <p:spPr>
              <a:xfrm>
                <a:off x="4807" y="1310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8" name="椭圆 53277"/>
              <p:cNvSpPr/>
              <p:nvPr/>
            </p:nvSpPr>
            <p:spPr>
              <a:xfrm>
                <a:off x="3929" y="1281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79" name="椭圆 53278"/>
              <p:cNvSpPr/>
              <p:nvPr/>
            </p:nvSpPr>
            <p:spPr>
              <a:xfrm>
                <a:off x="4410" y="1707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0" name="椭圆 53279"/>
              <p:cNvSpPr/>
              <p:nvPr/>
            </p:nvSpPr>
            <p:spPr>
              <a:xfrm>
                <a:off x="4184" y="1026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1" name="椭圆 53280"/>
              <p:cNvSpPr/>
              <p:nvPr/>
            </p:nvSpPr>
            <p:spPr>
              <a:xfrm>
                <a:off x="4609" y="969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2" name="椭圆 53281"/>
              <p:cNvSpPr/>
              <p:nvPr/>
            </p:nvSpPr>
            <p:spPr>
              <a:xfrm>
                <a:off x="4892" y="1536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3" name="椭圆 53282"/>
              <p:cNvSpPr/>
              <p:nvPr/>
            </p:nvSpPr>
            <p:spPr>
              <a:xfrm>
                <a:off x="5006" y="1338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4" name="椭圆 53283"/>
              <p:cNvSpPr/>
              <p:nvPr/>
            </p:nvSpPr>
            <p:spPr>
              <a:xfrm>
                <a:off x="3929" y="1593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5" name="椭圆 53284"/>
              <p:cNvSpPr/>
              <p:nvPr/>
            </p:nvSpPr>
            <p:spPr>
              <a:xfrm>
                <a:off x="4921" y="1111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3286" name="组合 53285"/>
            <p:cNvGrpSpPr/>
            <p:nvPr/>
          </p:nvGrpSpPr>
          <p:grpSpPr>
            <a:xfrm>
              <a:off x="3957" y="771"/>
              <a:ext cx="199" cy="288"/>
              <a:chOff x="1349" y="1281"/>
              <a:chExt cx="199" cy="288"/>
            </a:xfrm>
          </p:grpSpPr>
          <p:sp>
            <p:nvSpPr>
              <p:cNvPr id="53287" name="椭圆 53286"/>
              <p:cNvSpPr/>
              <p:nvPr/>
            </p:nvSpPr>
            <p:spPr>
              <a:xfrm>
                <a:off x="1463" y="1479"/>
                <a:ext cx="85" cy="85"/>
              </a:xfrm>
              <a:prstGeom prst="ellipse">
                <a:avLst/>
              </a:prstGeom>
              <a:solidFill>
                <a:srgbClr val="99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8" name="椭圆 53287"/>
              <p:cNvSpPr/>
              <p:nvPr/>
            </p:nvSpPr>
            <p:spPr>
              <a:xfrm>
                <a:off x="1463" y="1480"/>
                <a:ext cx="85" cy="85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289" name="文本框 53288"/>
              <p:cNvSpPr txBox="1"/>
              <p:nvPr/>
            </p:nvSpPr>
            <p:spPr>
              <a:xfrm>
                <a:off x="1349" y="1281"/>
                <a:ext cx="16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2400" i="1">
                    <a:latin typeface="Times New Roman" panose="02020603050405020304" pitchFamily="18" charset="0"/>
                  </a:rPr>
                  <a:t>i</a:t>
                </a:r>
                <a:endParaRPr lang="en-US" altLang="zh-CN" sz="2400" i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3290" name="组合 53289"/>
            <p:cNvGrpSpPr/>
            <p:nvPr/>
          </p:nvGrpSpPr>
          <p:grpSpPr>
            <a:xfrm>
              <a:off x="4128" y="318"/>
              <a:ext cx="397" cy="652"/>
              <a:chOff x="1519" y="856"/>
              <a:chExt cx="397" cy="652"/>
            </a:xfrm>
          </p:grpSpPr>
          <p:graphicFrame>
            <p:nvGraphicFramePr>
              <p:cNvPr id="53291" name="对象 53290"/>
              <p:cNvGraphicFramePr/>
              <p:nvPr/>
            </p:nvGraphicFramePr>
            <p:xfrm>
              <a:off x="1661" y="856"/>
              <a:ext cx="255" cy="3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59" name="" r:id="rId1" imgW="165100" imgH="253365" progId="Equation.3">
                      <p:embed/>
                    </p:oleObj>
                  </mc:Choice>
                  <mc:Fallback>
                    <p:oleObj name="" r:id="rId1" imgW="165100" imgH="253365" progId="Equation.3">
                      <p:embed/>
                      <p:pic>
                        <p:nvPicPr>
                          <p:cNvPr id="0" name="图片 3158"/>
                          <p:cNvPicPr/>
                          <p:nvPr/>
                        </p:nvPicPr>
                        <p:blipFill>
                          <a:blip r:embed="rId2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FF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661" y="856"/>
                            <a:ext cx="255" cy="31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3292" name="直接连接符 53291"/>
              <p:cNvSpPr/>
              <p:nvPr/>
            </p:nvSpPr>
            <p:spPr>
              <a:xfrm flipV="1">
                <a:off x="1519" y="998"/>
                <a:ext cx="142" cy="51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53296" name="组合 53295"/>
            <p:cNvGrpSpPr/>
            <p:nvPr/>
          </p:nvGrpSpPr>
          <p:grpSpPr>
            <a:xfrm>
              <a:off x="4893" y="998"/>
              <a:ext cx="169" cy="311"/>
              <a:chOff x="4751" y="1310"/>
              <a:chExt cx="169" cy="311"/>
            </a:xfrm>
          </p:grpSpPr>
          <p:sp>
            <p:nvSpPr>
              <p:cNvPr id="53297" name="文本框 53296"/>
              <p:cNvSpPr txBox="1"/>
              <p:nvPr/>
            </p:nvSpPr>
            <p:spPr>
              <a:xfrm>
                <a:off x="4751" y="1333"/>
                <a:ext cx="16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2400" i="1">
                    <a:latin typeface="Times New Roman" panose="02020603050405020304" pitchFamily="18" charset="0"/>
                  </a:rPr>
                  <a:t>j</a:t>
                </a:r>
                <a:endParaRPr lang="en-US" altLang="zh-CN" sz="24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3298" name="椭圆 53297"/>
              <p:cNvSpPr/>
              <p:nvPr/>
            </p:nvSpPr>
            <p:spPr>
              <a:xfrm>
                <a:off x="4808" y="1310"/>
                <a:ext cx="85" cy="85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3299" name="组合 53298"/>
            <p:cNvGrpSpPr/>
            <p:nvPr/>
          </p:nvGrpSpPr>
          <p:grpSpPr>
            <a:xfrm>
              <a:off x="4156" y="1025"/>
              <a:ext cx="340" cy="256"/>
              <a:chOff x="4014" y="1337"/>
              <a:chExt cx="340" cy="256"/>
            </a:xfrm>
          </p:grpSpPr>
          <p:graphicFrame>
            <p:nvGraphicFramePr>
              <p:cNvPr id="53300" name="对象 53299"/>
              <p:cNvGraphicFramePr/>
              <p:nvPr/>
            </p:nvGraphicFramePr>
            <p:xfrm>
              <a:off x="4014" y="1337"/>
              <a:ext cx="181" cy="2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0" name="" r:id="rId3" imgW="190500" imgH="266065" progId="Equation.3">
                      <p:embed/>
                    </p:oleObj>
                  </mc:Choice>
                  <mc:Fallback>
                    <p:oleObj name="" r:id="rId3" imgW="190500" imgH="266065" progId="Equation.3">
                      <p:embed/>
                      <p:pic>
                        <p:nvPicPr>
                          <p:cNvPr id="0" name="图片 3159"/>
                          <p:cNvPicPr/>
                          <p:nvPr/>
                        </p:nvPicPr>
                        <p:blipFill>
                          <a:blip r:embed="rId4">
                            <a:clrChange>
                              <a:clrFrom>
                                <a:srgbClr val="000000"/>
                              </a:clrFrom>
                              <a:clrTo>
                                <a:srgbClr val="FF0066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014" y="1337"/>
                            <a:ext cx="181" cy="25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3301" name="直接连接符 53300"/>
              <p:cNvSpPr/>
              <p:nvPr/>
            </p:nvSpPr>
            <p:spPr>
              <a:xfrm>
                <a:off x="4014" y="1337"/>
                <a:ext cx="34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53305" name="组合 53304"/>
            <p:cNvGrpSpPr/>
            <p:nvPr/>
          </p:nvGrpSpPr>
          <p:grpSpPr>
            <a:xfrm>
              <a:off x="4638" y="771"/>
              <a:ext cx="340" cy="303"/>
              <a:chOff x="4496" y="1054"/>
              <a:chExt cx="340" cy="303"/>
            </a:xfrm>
          </p:grpSpPr>
          <p:graphicFrame>
            <p:nvGraphicFramePr>
              <p:cNvPr id="53306" name="对象 53305"/>
              <p:cNvGraphicFramePr/>
              <p:nvPr/>
            </p:nvGraphicFramePr>
            <p:xfrm>
              <a:off x="4622" y="1054"/>
              <a:ext cx="186" cy="3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1" name="" r:id="rId5" imgW="203200" imgH="266065" progId="Equation.3">
                      <p:embed/>
                    </p:oleObj>
                  </mc:Choice>
                  <mc:Fallback>
                    <p:oleObj name="" r:id="rId5" imgW="203200" imgH="266065" progId="Equation.3">
                      <p:embed/>
                      <p:pic>
                        <p:nvPicPr>
                          <p:cNvPr id="0" name="图片 3160"/>
                          <p:cNvPicPr/>
                          <p:nvPr/>
                        </p:nvPicPr>
                        <p:blipFill>
                          <a:blip r:embed="rId6">
                            <a:clrChange>
                              <a:clrFrom>
                                <a:srgbClr val="000000"/>
                              </a:clrFrom>
                              <a:clrTo>
                                <a:srgbClr val="FF0066"/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622" y="1054"/>
                            <a:ext cx="186" cy="30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3307" name="直接连接符 53306"/>
              <p:cNvSpPr/>
              <p:nvPr/>
            </p:nvSpPr>
            <p:spPr>
              <a:xfrm>
                <a:off x="4496" y="1328"/>
                <a:ext cx="34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triangle" w="med" len="med"/>
                <a:tailEnd type="none" w="med" len="med"/>
              </a:ln>
            </p:spPr>
          </p:sp>
        </p:grpSp>
        <p:grpSp>
          <p:nvGrpSpPr>
            <p:cNvPr id="53308" name="组合 53307"/>
            <p:cNvGrpSpPr/>
            <p:nvPr/>
          </p:nvGrpSpPr>
          <p:grpSpPr>
            <a:xfrm>
              <a:off x="3702" y="1026"/>
              <a:ext cx="369" cy="397"/>
              <a:chOff x="3560" y="1338"/>
              <a:chExt cx="369" cy="397"/>
            </a:xfrm>
          </p:grpSpPr>
          <p:sp>
            <p:nvSpPr>
              <p:cNvPr id="53309" name="直接连接符 53308"/>
              <p:cNvSpPr/>
              <p:nvPr/>
            </p:nvSpPr>
            <p:spPr>
              <a:xfrm flipH="1">
                <a:off x="3617" y="1338"/>
                <a:ext cx="312" cy="85"/>
              </a:xfrm>
              <a:prstGeom prst="line">
                <a:avLst/>
              </a:prstGeom>
              <a:ln w="28575" cap="flat" cmpd="sng">
                <a:solidFill>
                  <a:srgbClr val="CC00CC"/>
                </a:solidFill>
                <a:prstDash val="solid"/>
                <a:headEnd type="none" w="med" len="med"/>
                <a:tailEnd type="triangle" w="med" len="med"/>
              </a:ln>
            </p:spPr>
          </p:sp>
          <p:graphicFrame>
            <p:nvGraphicFramePr>
              <p:cNvPr id="53310" name="对象 53309"/>
              <p:cNvGraphicFramePr/>
              <p:nvPr/>
            </p:nvGraphicFramePr>
            <p:xfrm>
              <a:off x="3560" y="1423"/>
              <a:ext cx="242" cy="3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2" name="" r:id="rId7" imgW="177800" imgH="227965" progId="Equation.3">
                      <p:embed/>
                    </p:oleObj>
                  </mc:Choice>
                  <mc:Fallback>
                    <p:oleObj name="" r:id="rId7" imgW="177800" imgH="227965" progId="Equation.3">
                      <p:embed/>
                      <p:pic>
                        <p:nvPicPr>
                          <p:cNvPr id="0" name="图片 3161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3560" y="1423"/>
                            <a:ext cx="242" cy="31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53328" name="文本框 53327"/>
          <p:cNvSpPr txBox="1"/>
          <p:nvPr/>
        </p:nvSpPr>
        <p:spPr>
          <a:xfrm>
            <a:off x="522288" y="819150"/>
            <a:ext cx="3959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第</a:t>
            </a:r>
            <a:r>
              <a:rPr lang="en-US" altLang="zh-CN" i="1">
                <a:latin typeface="Times New Roman" panose="02020603050405020304" pitchFamily="18" charset="0"/>
              </a:rPr>
              <a:t>i</a:t>
            </a:r>
            <a:r>
              <a:rPr lang="zh-CN" altLang="en-US" dirty="0">
                <a:latin typeface="Times New Roman" panose="02020603050405020304" pitchFamily="18" charset="0"/>
              </a:rPr>
              <a:t>个质点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受的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合力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53330" name="对象 53329"/>
          <p:cNvGraphicFramePr/>
          <p:nvPr/>
        </p:nvGraphicFramePr>
        <p:xfrm>
          <a:off x="2411413" y="1358900"/>
          <a:ext cx="1439862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" r:id="rId9" imgW="660400" imgH="368300" progId="Equation.3">
                  <p:embed/>
                </p:oleObj>
              </mc:Choice>
              <mc:Fallback>
                <p:oleObj name="" r:id="rId9" imgW="660400" imgH="368300" progId="Equation.3">
                  <p:embed/>
                  <p:pic>
                    <p:nvPicPr>
                      <p:cNvPr id="0" name="图片 316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11413" y="1358900"/>
                        <a:ext cx="1439862" cy="80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341" name="对象 53340"/>
          <p:cNvGraphicFramePr/>
          <p:nvPr/>
        </p:nvGraphicFramePr>
        <p:xfrm>
          <a:off x="1016000" y="2708275"/>
          <a:ext cx="3581400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11" imgW="1688465" imgH="444500" progId="Equation.3">
                  <p:embed/>
                </p:oleObj>
              </mc:Choice>
              <mc:Fallback>
                <p:oleObj name="" r:id="rId11" imgW="1688465" imgH="444500" progId="Equation.3">
                  <p:embed/>
                  <p:pic>
                    <p:nvPicPr>
                      <p:cNvPr id="0" name="图片 316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6000" y="2708275"/>
                        <a:ext cx="3581400" cy="944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43" name="文本框 53342"/>
          <p:cNvSpPr txBox="1"/>
          <p:nvPr/>
        </p:nvSpPr>
        <p:spPr>
          <a:xfrm>
            <a:off x="565150" y="2192338"/>
            <a:ext cx="3151188" cy="427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buClr>
                <a:schemeClr val="bg1"/>
              </a:buClr>
            </a:pP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质点的动量定理：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53350" name="对象 53349"/>
          <p:cNvGraphicFramePr/>
          <p:nvPr/>
        </p:nvGraphicFramePr>
        <p:xfrm>
          <a:off x="5292725" y="2865438"/>
          <a:ext cx="3105150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" r:id="rId13" imgW="1345565" imgH="381000" progId="Equation.3">
                  <p:embed/>
                </p:oleObj>
              </mc:Choice>
              <mc:Fallback>
                <p:oleObj name="" r:id="rId13" imgW="1345565" imgH="381000" progId="Equation.3">
                  <p:embed/>
                  <p:pic>
                    <p:nvPicPr>
                      <p:cNvPr id="0" name="图片 316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92725" y="2865438"/>
                        <a:ext cx="3105150" cy="87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51" name="文本框 53350"/>
          <p:cNvSpPr txBox="1"/>
          <p:nvPr/>
        </p:nvSpPr>
        <p:spPr>
          <a:xfrm>
            <a:off x="655638" y="3810000"/>
            <a:ext cx="2025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对质点系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altLang="zh-CN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53352" name="对象 53351"/>
          <p:cNvGraphicFramePr/>
          <p:nvPr/>
        </p:nvGraphicFramePr>
        <p:xfrm>
          <a:off x="2727325" y="3743325"/>
          <a:ext cx="3752850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15" imgW="1651000" imgH="368300" progId="Equation.3">
                  <p:embed/>
                </p:oleObj>
              </mc:Choice>
              <mc:Fallback>
                <p:oleObj name="" r:id="rId15" imgW="1651000" imgH="368300" progId="Equation.3">
                  <p:embed/>
                  <p:pic>
                    <p:nvPicPr>
                      <p:cNvPr id="0" name="图片 316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27325" y="3743325"/>
                        <a:ext cx="3752850" cy="836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54" name="文本框 53353"/>
          <p:cNvSpPr txBox="1"/>
          <p:nvPr/>
        </p:nvSpPr>
        <p:spPr>
          <a:xfrm>
            <a:off x="520700" y="4733925"/>
            <a:ext cx="39163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由牛顿第三定律有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53357" name="对象 53356"/>
          <p:cNvGraphicFramePr/>
          <p:nvPr/>
        </p:nvGraphicFramePr>
        <p:xfrm>
          <a:off x="4122738" y="4733925"/>
          <a:ext cx="173513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17" imgW="799465" imgH="381000" progId="Equation.3">
                  <p:embed/>
                </p:oleObj>
              </mc:Choice>
              <mc:Fallback>
                <p:oleObj name="" r:id="rId17" imgW="799465" imgH="381000" progId="Equation.3">
                  <p:embed/>
                  <p:pic>
                    <p:nvPicPr>
                      <p:cNvPr id="0" name="图片 316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22738" y="4733925"/>
                        <a:ext cx="1735137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59" name="文本框 53358"/>
          <p:cNvSpPr txBox="1"/>
          <p:nvPr/>
        </p:nvSpPr>
        <p:spPr>
          <a:xfrm>
            <a:off x="1420813" y="5610225"/>
            <a:ext cx="2025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所以有</a:t>
            </a:r>
            <a:r>
              <a:rPr lang="en-US" altLang="zh-CN">
                <a:latin typeface="Times New Roman" panose="02020603050405020304" pitchFamily="18" charset="0"/>
              </a:rPr>
              <a:t>: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53360" name="对象 53359"/>
          <p:cNvGraphicFramePr/>
          <p:nvPr/>
        </p:nvGraphicFramePr>
        <p:xfrm>
          <a:off x="3463925" y="5551488"/>
          <a:ext cx="2638425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19" imgW="1230630" imgH="355600" progId="Equation.3">
                  <p:embed/>
                </p:oleObj>
              </mc:Choice>
              <mc:Fallback>
                <p:oleObj name="" r:id="rId19" imgW="1230630" imgH="355600" progId="Equation.3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63925" y="5551488"/>
                        <a:ext cx="2638425" cy="757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28" grpId="0"/>
      <p:bldP spid="53343" grpId="0"/>
      <p:bldP spid="53351" grpId="0"/>
      <p:bldP spid="53354" grpId="0"/>
      <p:bldP spid="533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6323" name="对象 56322"/>
          <p:cNvGraphicFramePr/>
          <p:nvPr/>
        </p:nvGraphicFramePr>
        <p:xfrm>
          <a:off x="2276475" y="320675"/>
          <a:ext cx="33750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" r:id="rId1" imgW="1471930" imgH="355600" progId="Equation.3">
                  <p:embed/>
                </p:oleObj>
              </mc:Choice>
              <mc:Fallback>
                <p:oleObj name="" r:id="rId1" imgW="1471930" imgH="355600" progId="Equation.3">
                  <p:embed/>
                  <p:pic>
                    <p:nvPicPr>
                      <p:cNvPr id="0" name="图片 3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6475" y="320675"/>
                        <a:ext cx="3375025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文本框 56323"/>
          <p:cNvSpPr txBox="1"/>
          <p:nvPr/>
        </p:nvSpPr>
        <p:spPr>
          <a:xfrm>
            <a:off x="1106488" y="344488"/>
            <a:ext cx="674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>
                <a:latin typeface="Times New Roman" panose="02020603050405020304" pitchFamily="18" charset="0"/>
              </a:rPr>
              <a:t>令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56325" name="对象 56324"/>
          <p:cNvGraphicFramePr/>
          <p:nvPr/>
        </p:nvGraphicFramePr>
        <p:xfrm>
          <a:off x="2501900" y="1271588"/>
          <a:ext cx="200818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3" imgW="812165" imgH="254000" progId="Equation.3">
                  <p:embed/>
                </p:oleObj>
              </mc:Choice>
              <mc:Fallback>
                <p:oleObj name="" r:id="rId3" imgW="812165" imgH="254000" progId="Equation.3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1900" y="1271588"/>
                        <a:ext cx="2008188" cy="627062"/>
                      </a:xfrm>
                      <a:prstGeom prst="rect">
                        <a:avLst/>
                      </a:prstGeom>
                      <a:noFill/>
                      <a:ln w="190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6" name="文本框 56325"/>
          <p:cNvSpPr txBox="1"/>
          <p:nvPr/>
        </p:nvSpPr>
        <p:spPr>
          <a:xfrm>
            <a:off x="676275" y="128905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则有：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56332" name="对象 56331"/>
          <p:cNvGraphicFramePr/>
          <p:nvPr/>
        </p:nvGraphicFramePr>
        <p:xfrm>
          <a:off x="2006600" y="2200275"/>
          <a:ext cx="3449638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5" imgW="1205230" imgH="317500" progId="Equation.3">
                  <p:embed/>
                </p:oleObj>
              </mc:Choice>
              <mc:Fallback>
                <p:oleObj name="" r:id="rId5" imgW="1205230" imgH="317500" progId="Equation.3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06600" y="2200275"/>
                        <a:ext cx="3449638" cy="779463"/>
                      </a:xfrm>
                      <a:prstGeom prst="rect">
                        <a:avLst/>
                      </a:prstGeom>
                      <a:noFill/>
                      <a:ln w="1905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4" name="文本框 56333"/>
          <p:cNvSpPr txBox="1"/>
          <p:nvPr/>
        </p:nvSpPr>
        <p:spPr>
          <a:xfrm>
            <a:off x="566738" y="3248025"/>
            <a:ext cx="80105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</a:rPr>
              <a:t>质点系总动量的增量等于作用于该系统上合外力的冲量。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563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62" name="矩形 57361"/>
          <p:cNvSpPr/>
          <p:nvPr/>
        </p:nvSpPr>
        <p:spPr>
          <a:xfrm>
            <a:off x="2411413" y="1944688"/>
            <a:ext cx="4951412" cy="9001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7364" name="组合 57363"/>
          <p:cNvGrpSpPr/>
          <p:nvPr/>
        </p:nvGrpSpPr>
        <p:grpSpPr>
          <a:xfrm>
            <a:off x="206375" y="98425"/>
            <a:ext cx="8569325" cy="1820863"/>
            <a:chOff x="130" y="62"/>
            <a:chExt cx="5398" cy="1147"/>
          </a:xfrm>
        </p:grpSpPr>
        <p:sp>
          <p:nvSpPr>
            <p:cNvPr id="57346" name="文本框 57345"/>
            <p:cNvSpPr txBox="1"/>
            <p:nvPr/>
          </p:nvSpPr>
          <p:spPr>
            <a:xfrm>
              <a:off x="130" y="62"/>
              <a:ext cx="229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A5002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三、动量守恒定律 </a:t>
              </a:r>
              <a:endPara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347" name="文本框 57346"/>
            <p:cNvSpPr txBox="1"/>
            <p:nvPr/>
          </p:nvSpPr>
          <p:spPr>
            <a:xfrm>
              <a:off x="272" y="402"/>
              <a:ext cx="5256" cy="8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        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一个孤立的力学系统或合外力为零的系统，系统内</a:t>
              </a: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各质点间动量可以交换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，但系统的总动量保持不变。</a:t>
              </a:r>
              <a:r>
                <a:rPr lang="en-US" altLang="zh-CN">
                  <a:latin typeface="Times New Roman" panose="02020603050405020304" pitchFamily="18" charset="0"/>
                </a:rPr>
                <a:t>——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动量守恒定律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02105" y="1924050"/>
            <a:ext cx="5744210" cy="965200"/>
            <a:chOff x="2523" y="3030"/>
            <a:chExt cx="9046" cy="1520"/>
          </a:xfrm>
        </p:grpSpPr>
        <p:graphicFrame>
          <p:nvGraphicFramePr>
            <p:cNvPr id="57350" name="对象 57349"/>
            <p:cNvGraphicFramePr/>
            <p:nvPr/>
          </p:nvGraphicFramePr>
          <p:xfrm>
            <a:off x="4012" y="3030"/>
            <a:ext cx="2599" cy="15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2" name="" r:id="rId1" imgW="685800" imgH="431800" progId="Equation.3">
                    <p:embed/>
                  </p:oleObj>
                </mc:Choice>
                <mc:Fallback>
                  <p:oleObj name="" r:id="rId1" imgW="685800" imgH="431800" progId="Equation.3">
                    <p:embed/>
                    <p:pic>
                      <p:nvPicPr>
                        <p:cNvPr id="0" name="图片 317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12" y="3030"/>
                          <a:ext cx="2599" cy="15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351" name="对象 57350"/>
            <p:cNvGraphicFramePr/>
            <p:nvPr/>
          </p:nvGraphicFramePr>
          <p:xfrm>
            <a:off x="7112" y="3260"/>
            <a:ext cx="2223" cy="1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3" name="" r:id="rId3" imgW="533400" imgH="342900" progId="Equation.3">
                    <p:embed/>
                  </p:oleObj>
                </mc:Choice>
                <mc:Fallback>
                  <p:oleObj name="" r:id="rId3" imgW="533400" imgH="342900" progId="Equation.3">
                    <p:embed/>
                    <p:pic>
                      <p:nvPicPr>
                        <p:cNvPr id="0" name="图片 31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112" y="3260"/>
                          <a:ext cx="2223" cy="11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52" name="文本框 57351"/>
            <p:cNvSpPr txBox="1"/>
            <p:nvPr/>
          </p:nvSpPr>
          <p:spPr>
            <a:xfrm>
              <a:off x="2523" y="3328"/>
              <a:ext cx="1605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若</a:t>
              </a: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7353" name="文本框 57352"/>
            <p:cNvSpPr txBox="1"/>
            <p:nvPr/>
          </p:nvSpPr>
          <p:spPr>
            <a:xfrm>
              <a:off x="9273" y="3260"/>
              <a:ext cx="2297" cy="8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dirty="0">
                  <a:latin typeface="Times New Roman" panose="02020603050405020304" pitchFamily="18" charset="0"/>
                </a:rPr>
                <a:t>=</a:t>
              </a:r>
              <a:r>
                <a:rPr lang="zh-CN" altLang="en-US" dirty="0">
                  <a:latin typeface="Times New Roman" panose="02020603050405020304" pitchFamily="18" charset="0"/>
                </a:rPr>
                <a:t>常矢量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7354" name="文本框 57353"/>
          <p:cNvSpPr txBox="1"/>
          <p:nvPr/>
        </p:nvSpPr>
        <p:spPr>
          <a:xfrm>
            <a:off x="341313" y="2663825"/>
            <a:ext cx="1395412" cy="561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10000"/>
              </a:lnSpc>
              <a:buClr>
                <a:schemeClr val="bg1"/>
              </a:buClr>
            </a:pPr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</a:rPr>
              <a:t>说明</a:t>
            </a:r>
            <a:r>
              <a:rPr lang="en-US" altLang="zh-CN">
                <a:solidFill>
                  <a:srgbClr val="FF0066"/>
                </a:solidFill>
                <a:latin typeface="Times New Roman" panose="02020603050405020304" pitchFamily="18" charset="0"/>
              </a:rPr>
              <a:t>:</a:t>
            </a:r>
            <a:endParaRPr lang="en-US" altLang="zh-CN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7363" name="组合 57362"/>
          <p:cNvGrpSpPr/>
          <p:nvPr/>
        </p:nvGrpSpPr>
        <p:grpSpPr>
          <a:xfrm>
            <a:off x="476250" y="2979738"/>
            <a:ext cx="7937500" cy="947737"/>
            <a:chOff x="300" y="2075"/>
            <a:chExt cx="5000" cy="597"/>
          </a:xfrm>
        </p:grpSpPr>
        <p:grpSp>
          <p:nvGrpSpPr>
            <p:cNvPr id="57355" name="组合 57354"/>
            <p:cNvGrpSpPr/>
            <p:nvPr/>
          </p:nvGrpSpPr>
          <p:grpSpPr>
            <a:xfrm>
              <a:off x="300" y="2075"/>
              <a:ext cx="2610" cy="597"/>
              <a:chOff x="912" y="2832"/>
              <a:chExt cx="2610" cy="597"/>
            </a:xfrm>
          </p:grpSpPr>
          <p:sp>
            <p:nvSpPr>
              <p:cNvPr id="57356" name="文本框 57355"/>
              <p:cNvSpPr txBox="1"/>
              <p:nvPr/>
            </p:nvSpPr>
            <p:spPr>
              <a:xfrm>
                <a:off x="912" y="2942"/>
                <a:ext cx="1465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1. </a:t>
                </a:r>
                <a:r>
                  <a:rPr lang="zh-CN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守恒条件是</a:t>
                </a:r>
                <a:endPara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57357" name="对象 57356"/>
              <p:cNvGraphicFramePr/>
              <p:nvPr/>
            </p:nvGraphicFramePr>
            <p:xfrm>
              <a:off x="2575" y="2832"/>
              <a:ext cx="947" cy="59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4" name="" r:id="rId5" imgW="673100" imgH="431800" progId="Equation.3">
                      <p:embed/>
                    </p:oleObj>
                  </mc:Choice>
                  <mc:Fallback>
                    <p:oleObj name="" r:id="rId5" imgW="673100" imgH="431800" progId="Equation.3">
                      <p:embed/>
                      <p:pic>
                        <p:nvPicPr>
                          <p:cNvPr id="0" name="图片 3173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575" y="2832"/>
                            <a:ext cx="947" cy="59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7358" name="组合 57357"/>
            <p:cNvGrpSpPr/>
            <p:nvPr/>
          </p:nvGrpSpPr>
          <p:grpSpPr>
            <a:xfrm>
              <a:off x="2937" y="2103"/>
              <a:ext cx="2363" cy="425"/>
              <a:chOff x="3124" y="2614"/>
              <a:chExt cx="2363" cy="482"/>
            </a:xfrm>
          </p:grpSpPr>
          <p:graphicFrame>
            <p:nvGraphicFramePr>
              <p:cNvPr id="57359" name="对象 57358"/>
              <p:cNvGraphicFramePr/>
              <p:nvPr/>
            </p:nvGraphicFramePr>
            <p:xfrm>
              <a:off x="3957" y="2614"/>
              <a:ext cx="1530" cy="4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5" name="" r:id="rId7" imgW="989965" imgH="355600" progId="Equation.3">
                      <p:embed/>
                    </p:oleObj>
                  </mc:Choice>
                  <mc:Fallback>
                    <p:oleObj name="" r:id="rId7" imgW="989965" imgH="355600" progId="Equation.3">
                      <p:embed/>
                      <p:pic>
                        <p:nvPicPr>
                          <p:cNvPr id="0" name="图片 3174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3957" y="2614"/>
                            <a:ext cx="1530" cy="48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7360" name="矩形 57359"/>
              <p:cNvSpPr/>
              <p:nvPr/>
            </p:nvSpPr>
            <p:spPr>
              <a:xfrm>
                <a:off x="3124" y="2702"/>
                <a:ext cx="791" cy="3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 eaLnBrk="0" hangingPunct="0">
                  <a:buClr>
                    <a:schemeClr val="bg1"/>
                  </a:buClr>
                </a:pPr>
                <a:r>
                  <a:rPr lang="zh-CN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而不是</a:t>
                </a:r>
                <a:endPara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57361" name="文本框 57360"/>
          <p:cNvSpPr txBox="1"/>
          <p:nvPr/>
        </p:nvSpPr>
        <p:spPr>
          <a:xfrm>
            <a:off x="476250" y="3833813"/>
            <a:ext cx="8145463" cy="2805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10000"/>
              </a:lnSpc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2. </a:t>
            </a:r>
            <a:r>
              <a:rPr lang="zh-CN" altLang="en-US" dirty="0">
                <a:latin typeface="Times New Roman" panose="02020603050405020304" pitchFamily="18" charset="0"/>
              </a:rPr>
              <a:t>动量定理及动量守恒定律只适用于惯性系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</a:rPr>
              <a:t>3.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若某一方向的合外力零， 则该方向上动量守恒；</a:t>
            </a:r>
            <a:r>
              <a:rPr lang="zh-CN" altLang="en-US" dirty="0">
                <a:latin typeface="Times New Roman" panose="02020603050405020304" pitchFamily="18" charset="0"/>
              </a:rPr>
              <a:t>但总动量可能并不守恒。</a:t>
            </a:r>
            <a:endParaRPr lang="zh-CN" altLang="en-US" dirty="0"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4.  </a:t>
            </a:r>
            <a:r>
              <a:rPr lang="zh-CN" altLang="en-US" dirty="0">
                <a:latin typeface="Times New Roman" panose="02020603050405020304" pitchFamily="18" charset="0"/>
              </a:rPr>
              <a:t>动量守恒定律是比牛顿定律更普遍、更基本的定律，它不仅在低速、宏观领域中成立，在高速、微观领域也适用。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36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61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361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61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361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3743965" name="图片 10737439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509270"/>
            <a:ext cx="3277235" cy="2917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43535" y="3961130"/>
            <a:ext cx="86334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5400" b="0">
                <a:solidFill>
                  <a:srgbClr val="0000FF"/>
                </a:solidFill>
              </a:rPr>
              <a:t>现在你能解释这些现象了吗</a:t>
            </a:r>
            <a:r>
              <a:rPr lang="en-US" altLang="zh-CN" sz="5400" b="0">
                <a:solidFill>
                  <a:srgbClr val="0000FF"/>
                </a:solidFill>
              </a:rPr>
              <a:t>?</a:t>
            </a:r>
            <a:endParaRPr lang="en-US" altLang="zh-CN" sz="5400" b="0">
              <a:solidFill>
                <a:srgbClr val="0000FF"/>
              </a:solidFill>
            </a:endParaRPr>
          </a:p>
        </p:txBody>
      </p:sp>
      <p:pic>
        <p:nvPicPr>
          <p:cNvPr id="2" name="图片 1" descr="ZE4ITEFE]K9HH8B07OO8}~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215" y="509270"/>
            <a:ext cx="4552950" cy="31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74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6" name="文本框 192515"/>
          <p:cNvSpPr txBox="1"/>
          <p:nvPr/>
        </p:nvSpPr>
        <p:spPr>
          <a:xfrm>
            <a:off x="250825" y="233363"/>
            <a:ext cx="8418513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2-7:</a:t>
            </a:r>
            <a:r>
              <a:rPr lang="en-US" altLang="zh-CN" dirty="0">
                <a:latin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</a:rPr>
              <a:t>一质量为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的球在质量为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的</a:t>
            </a:r>
            <a:r>
              <a:rPr lang="en-US" altLang="zh-CN" dirty="0">
                <a:latin typeface="Times New Roman" panose="02020603050405020304" pitchFamily="18" charset="0"/>
              </a:rPr>
              <a:t>1/4</a:t>
            </a:r>
            <a:r>
              <a:rPr lang="zh-CN" altLang="en-US" dirty="0">
                <a:latin typeface="Times New Roman" panose="02020603050405020304" pitchFamily="18" charset="0"/>
              </a:rPr>
              <a:t>圆弧形滑槽中从静止滑下。设圆弧形槽的半径为</a:t>
            </a:r>
            <a:r>
              <a:rPr lang="en-US" altLang="zh-CN" dirty="0">
                <a:latin typeface="Times New Roman" panose="02020603050405020304" pitchFamily="18" charset="0"/>
              </a:rPr>
              <a:t>R</a:t>
            </a:r>
            <a:r>
              <a:rPr lang="zh-CN" altLang="en-US" dirty="0">
                <a:latin typeface="Times New Roman" panose="02020603050405020304" pitchFamily="18" charset="0"/>
              </a:rPr>
              <a:t>，如所有摩擦都可忽略</a:t>
            </a:r>
            <a:r>
              <a:rPr lang="en-US" altLang="zh-CN" dirty="0">
                <a:latin typeface="Times New Roman" panose="02020603050405020304" pitchFamily="18" charset="0"/>
              </a:rPr>
              <a:t>.</a:t>
            </a:r>
            <a:r>
              <a:rPr lang="zh-CN" altLang="en-US" dirty="0">
                <a:latin typeface="Times New Roman" panose="02020603050405020304" pitchFamily="18" charset="0"/>
              </a:rPr>
              <a:t>求当小球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滑到槽底时，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滑槽在水平方向上移动的距离</a:t>
            </a:r>
            <a:r>
              <a:rPr lang="en-US" altLang="zh-CN">
                <a:latin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用动量定理求解</a:t>
            </a:r>
            <a:r>
              <a:rPr lang="en-US" altLang="zh-CN">
                <a:latin typeface="Times New Roman" panose="02020603050405020304" pitchFamily="18" charset="0"/>
              </a:rPr>
              <a:t>)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192517" name="图片 192516" descr="E:/方正转word课程/大学物理·统编（匡乐满）/1/方正/0219.tif"/>
          <p:cNvPicPr>
            <a:picLocks noChangeAspect="1"/>
          </p:cNvPicPr>
          <p:nvPr/>
        </p:nvPicPr>
        <p:blipFill>
          <a:blip r:embed="rId1" r:link="rId2"/>
          <a:srcRect l="61565"/>
          <a:stretch>
            <a:fillRect/>
          </a:stretch>
        </p:blipFill>
        <p:spPr>
          <a:xfrm>
            <a:off x="6551613" y="2203450"/>
            <a:ext cx="2474912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2518" name="文本框 192517"/>
          <p:cNvSpPr txBox="1"/>
          <p:nvPr/>
        </p:nvSpPr>
        <p:spPr>
          <a:xfrm>
            <a:off x="296863" y="2057400"/>
            <a:ext cx="616585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解</a:t>
            </a:r>
            <a:r>
              <a:rPr lang="en-US" altLang="zh-CN" dirty="0">
                <a:latin typeface="Times New Roman" panose="02020603050405020304" pitchFamily="18" charset="0"/>
              </a:rPr>
              <a:t>:  </a:t>
            </a:r>
            <a:r>
              <a:rPr lang="zh-CN" altLang="en-US" dirty="0">
                <a:latin typeface="Times New Roman" panose="02020603050405020304" pitchFamily="18" charset="0"/>
              </a:rPr>
              <a:t>以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为研究系统，水平方向不受外力，故水平方向动置守恒。设在下滑过程中，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相对于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的滑动速度为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对地的速度为</a:t>
            </a:r>
            <a:r>
              <a:rPr lang="en-US" altLang="zh-CN" dirty="0">
                <a:latin typeface="Times New Roman" panose="02020603050405020304" pitchFamily="18" charset="0"/>
              </a:rPr>
              <a:t>u,</a:t>
            </a:r>
            <a:r>
              <a:rPr lang="zh-CN" altLang="en-US" dirty="0">
                <a:latin typeface="Times New Roman" panose="02020603050405020304" pitchFamily="18" charset="0"/>
              </a:rPr>
              <a:t>并以水平向右为</a:t>
            </a:r>
            <a:r>
              <a:rPr lang="en-US" altLang="zh-CN" i="1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轴正向</a:t>
            </a:r>
            <a:r>
              <a:rPr lang="en-US" altLang="zh-CN">
                <a:latin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动量定理只适合惯性系</a:t>
            </a:r>
            <a:r>
              <a:rPr lang="en-US" altLang="zh-CN">
                <a:latin typeface="Times New Roman" panose="02020603050405020304" pitchFamily="18" charset="0"/>
              </a:rPr>
              <a:t>)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92519" name="矩形 192518"/>
          <p:cNvSpPr/>
          <p:nvPr/>
        </p:nvSpPr>
        <p:spPr>
          <a:xfrm>
            <a:off x="1016000" y="4503738"/>
            <a:ext cx="3781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则     </a:t>
            </a:r>
            <a:r>
              <a:rPr lang="en-US" altLang="zh-CN" err="1">
                <a:latin typeface="Times New Roman" panose="02020603050405020304" pitchFamily="18" charset="0"/>
              </a:rPr>
              <a:t>m(</a:t>
            </a:r>
            <a:r>
              <a:rPr lang="en-US" altLang="zh-CN" i="1" err="1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baseline="-25000" err="1">
                <a:latin typeface="Times New Roman" panose="02020603050405020304" pitchFamily="18" charset="0"/>
              </a:rPr>
              <a:t>x</a:t>
            </a:r>
            <a:r>
              <a:rPr lang="en-US" altLang="zh-CN">
                <a:latin typeface="Times New Roman" panose="02020603050405020304" pitchFamily="18" charset="0"/>
              </a:rPr>
              <a:t>- </a:t>
            </a:r>
            <a:r>
              <a:rPr lang="en-US" altLang="zh-CN" i="1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>
                <a:latin typeface="Times New Roman" panose="02020603050405020304" pitchFamily="18" charset="0"/>
              </a:rPr>
              <a:t>)-M </a:t>
            </a:r>
            <a:r>
              <a:rPr lang="en-US" altLang="zh-CN" i="1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＝</a:t>
            </a:r>
            <a:r>
              <a:rPr lang="en-US" altLang="zh-CN">
                <a:latin typeface="Times New Roman" panose="02020603050405020304" pitchFamily="18" charset="0"/>
              </a:rPr>
              <a:t>0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aphicFrame>
        <p:nvGraphicFramePr>
          <p:cNvPr id="192522" name="对象 192521"/>
          <p:cNvGraphicFramePr/>
          <p:nvPr/>
        </p:nvGraphicFramePr>
        <p:xfrm>
          <a:off x="1393825" y="5622925"/>
          <a:ext cx="53022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3" imgW="2259330" imgH="393700" progId="Equation.3">
                  <p:embed/>
                </p:oleObj>
              </mc:Choice>
              <mc:Fallback>
                <p:oleObj name="" r:id="rId3" imgW="2259330" imgH="393700" progId="Equation.3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3825" y="5622925"/>
                        <a:ext cx="5302250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2526" name="组合 192525"/>
          <p:cNvGrpSpPr/>
          <p:nvPr/>
        </p:nvGrpSpPr>
        <p:grpSpPr>
          <a:xfrm>
            <a:off x="5248275" y="4325938"/>
            <a:ext cx="2924175" cy="858837"/>
            <a:chOff x="2823" y="2018"/>
            <a:chExt cx="1757" cy="541"/>
          </a:xfrm>
        </p:grpSpPr>
        <p:graphicFrame>
          <p:nvGraphicFramePr>
            <p:cNvPr id="192521" name="对象 192520"/>
            <p:cNvGraphicFramePr/>
            <p:nvPr/>
          </p:nvGraphicFramePr>
          <p:xfrm>
            <a:off x="3348" y="2018"/>
            <a:ext cx="1232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7" name="" r:id="rId5" imgW="850265" imgH="393700" progId="Equation.3">
                    <p:embed/>
                  </p:oleObj>
                </mc:Choice>
                <mc:Fallback>
                  <p:oleObj name="" r:id="rId5" imgW="850265" imgH="393700" progId="Equation.3">
                    <p:embed/>
                    <p:pic>
                      <p:nvPicPr>
                        <p:cNvPr id="0" name="图片 317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48" y="2018"/>
                          <a:ext cx="1232" cy="5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2525" name="右箭头 192524"/>
            <p:cNvSpPr/>
            <p:nvPr/>
          </p:nvSpPr>
          <p:spPr>
            <a:xfrm>
              <a:off x="2823" y="2245"/>
              <a:ext cx="312" cy="113"/>
            </a:xfrm>
            <a:prstGeom prst="rightArrow">
              <a:avLst>
                <a:gd name="adj1" fmla="val 50000"/>
                <a:gd name="adj2" fmla="val 6902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2527" name="文本框 192526"/>
          <p:cNvSpPr txBox="1"/>
          <p:nvPr/>
        </p:nvSpPr>
        <p:spPr>
          <a:xfrm>
            <a:off x="431800" y="5159375"/>
            <a:ext cx="8370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设 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在槽上运动的时间为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</a:rPr>
              <a:t>，则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的水平移动距离</a:t>
            </a:r>
            <a:r>
              <a:rPr lang="en-US" altLang="zh-CN" dirty="0">
                <a:latin typeface="Times New Roman" panose="02020603050405020304" pitchFamily="18" charset="0"/>
              </a:rPr>
              <a:t>s</a:t>
            </a:r>
            <a:r>
              <a:rPr lang="zh-CN" altLang="en-US" dirty="0">
                <a:latin typeface="Times New Roman" panose="02020603050405020304" pitchFamily="18" charset="0"/>
              </a:rPr>
              <a:t>为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2518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8" grpId="0" build="p"/>
      <p:bldP spid="192519" grpId="0"/>
      <p:bldP spid="19252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在屏幕上显示</PresentationFormat>
  <Paragraphs>63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7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华文行楷</vt:lpstr>
      <vt:lpstr>楷体_GB2312</vt:lpstr>
      <vt:lpstr>Symbol</vt:lpstr>
      <vt:lpstr>微软雅黑</vt:lpstr>
      <vt:lpstr>Arial Unicode MS</vt:lpstr>
      <vt:lpstr>新宋体</vt:lpstr>
      <vt:lpstr>默认设计模板</vt:lpstr>
      <vt:lpstr>1_默认设计模板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299</cp:revision>
  <dcterms:created xsi:type="dcterms:W3CDTF">2007-12-31T01:31:00Z</dcterms:created>
  <dcterms:modified xsi:type="dcterms:W3CDTF">2018-09-07T03:36:05Z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