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2"/>
  </p:notesMasterIdLst>
  <p:sldIdLst>
    <p:sldId id="448" r:id="rId4"/>
    <p:sldId id="378" r:id="rId5"/>
    <p:sldId id="271" r:id="rId6"/>
    <p:sldId id="273" r:id="rId7"/>
    <p:sldId id="274" r:id="rId8"/>
    <p:sldId id="267" r:id="rId9"/>
    <p:sldId id="275" r:id="rId10"/>
    <p:sldId id="284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314"/>
    <a:srgbClr val="FF3300"/>
    <a:srgbClr val="B2B2B2"/>
    <a:srgbClr val="99CCFF"/>
    <a:srgbClr val="FFCCCC"/>
    <a:srgbClr val="FF00FF"/>
    <a:srgbClr val="0000FF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6"/>
    <p:restoredTop sz="95059"/>
  </p:normalViewPr>
  <p:slideViewPr>
    <p:cSldViewPr showGuides="1">
      <p:cViewPr>
        <p:scale>
          <a:sx n="50" d="100"/>
          <a:sy n="50" d="100"/>
        </p:scale>
        <p:origin x="-1212" y="-372"/>
      </p:cViewPr>
      <p:guideLst>
        <p:guide orient="horz" pos="2162"/>
        <p:guide pos="29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28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75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b="0" dirty="0">
                <a:latin typeface="Arial" panose="020B0604020202020204" pitchFamily="34" charset="0"/>
              </a:rPr>
            </a:fld>
            <a:endParaRPr lang="en-US" altLang="zh-CN" sz="1200" b="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0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7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1.wmf"/><Relationship Id="rId1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2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8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25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2.w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28.wmf"/><Relationship Id="rId13" Type="http://schemas.openxmlformats.org/officeDocument/2006/relationships/oleObject" Target="../embeddings/oleObject27.bin"/><Relationship Id="rId12" Type="http://schemas.openxmlformats.org/officeDocument/2006/relationships/image" Target="../media/image27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26.wmf"/><Relationship Id="rId1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2341880" y="662305"/>
            <a:ext cx="416179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动生电动势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708400" y="4911725"/>
            <a:ext cx="17272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发电机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73744116" name="图片 10737441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6285" y="1466850"/>
            <a:ext cx="5221605" cy="3115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74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146" name="Object 5"/>
          <p:cNvGraphicFramePr/>
          <p:nvPr/>
        </p:nvGraphicFramePr>
        <p:xfrm>
          <a:off x="1150938" y="2351088"/>
          <a:ext cx="1484312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1" imgW="723900" imgH="393700" progId="Equation.3">
                  <p:embed/>
                </p:oleObj>
              </mc:Choice>
              <mc:Fallback>
                <p:oleObj name="" r:id="rId1" imgW="723900" imgH="393700" progId="Equation.3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50938" y="2351088"/>
                        <a:ext cx="1484312" cy="806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294" name="Object 6"/>
          <p:cNvGraphicFramePr/>
          <p:nvPr/>
        </p:nvGraphicFramePr>
        <p:xfrm>
          <a:off x="2681288" y="2238375"/>
          <a:ext cx="1665287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3" imgW="799465" imgH="419100" progId="Equation.3">
                  <p:embed/>
                </p:oleObj>
              </mc:Choice>
              <mc:Fallback>
                <p:oleObj name="" r:id="rId3" imgW="799465" imgH="419100" progId="Equation.3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1288" y="2238375"/>
                        <a:ext cx="1665287" cy="874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295" name="Object 7"/>
          <p:cNvGraphicFramePr/>
          <p:nvPr/>
        </p:nvGraphicFramePr>
        <p:xfrm>
          <a:off x="4392613" y="2192338"/>
          <a:ext cx="28352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5" imgW="1295400" imgH="419100" progId="Equation.3">
                  <p:embed/>
                </p:oleObj>
              </mc:Choice>
              <mc:Fallback>
                <p:oleObj name="" r:id="rId5" imgW="1295400" imgH="419100" progId="Equation.3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92613" y="2192338"/>
                        <a:ext cx="2835275" cy="92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296" name="Rectangle 8"/>
          <p:cNvSpPr/>
          <p:nvPr/>
        </p:nvSpPr>
        <p:spPr>
          <a:xfrm>
            <a:off x="560388" y="3511550"/>
            <a:ext cx="1716087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感应电动势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297" name="AutoShape 9"/>
          <p:cNvSpPr/>
          <p:nvPr/>
        </p:nvSpPr>
        <p:spPr>
          <a:xfrm>
            <a:off x="2411413" y="3427413"/>
            <a:ext cx="134937" cy="811212"/>
          </a:xfrm>
          <a:prstGeom prst="leftBrace">
            <a:avLst>
              <a:gd name="adj1" fmla="val 5009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0298" name="Text Box 10"/>
          <p:cNvSpPr txBox="1"/>
          <p:nvPr/>
        </p:nvSpPr>
        <p:spPr>
          <a:xfrm>
            <a:off x="2681288" y="3292475"/>
            <a:ext cx="5849937" cy="895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回路变动引起的→</a:t>
            </a:r>
            <a:r>
              <a:rPr lang="zh-CN" altLang="en-US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动生电动势</a:t>
            </a:r>
            <a:r>
              <a:rPr lang="el-GR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</a:t>
            </a:r>
            <a:r>
              <a:rPr lang="zh-CN" altLang="en-US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endParaRPr lang="zh-CN" altLang="el-GR" sz="2400" baseline="-250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磁场变化引起的→</a:t>
            </a:r>
            <a:r>
              <a:rPr lang="zh-CN" altLang="en-US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感生电动势</a:t>
            </a:r>
            <a:r>
              <a:rPr lang="el-GR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</a:t>
            </a:r>
            <a:r>
              <a:rPr lang="zh-CN" altLang="en-US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</a:t>
            </a:r>
            <a:endParaRPr lang="zh-CN" altLang="en-US" sz="2400" baseline="-25000" dirty="0">
              <a:solidFill>
                <a:srgbClr val="FF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56" name="Text Box 13"/>
          <p:cNvSpPr txBox="1"/>
          <p:nvPr/>
        </p:nvSpPr>
        <p:spPr>
          <a:xfrm>
            <a:off x="1151255" y="1458595"/>
            <a:ext cx="48006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法拉第电磁感应定律 </a:t>
            </a:r>
            <a:endParaRPr lang="zh-CN" altLang="en-US" sz="3200" dirty="0">
              <a:solidFill>
                <a:srgbClr val="A5002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6" grpId="0"/>
      <p:bldP spid="140297" grpId="0" animBg="1"/>
      <p:bldP spid="140298" grpId="0"/>
      <p:bldP spid="20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3" name="Text Box 4"/>
          <p:cNvSpPr txBox="1"/>
          <p:nvPr/>
        </p:nvSpPr>
        <p:spPr>
          <a:xfrm>
            <a:off x="2051050" y="142875"/>
            <a:ext cx="38655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0000FF"/>
                </a:solidFill>
                <a:latin typeface="Symbol" panose="05050102010706020507" pitchFamily="18" charset="2"/>
              </a:rPr>
              <a:t>§12.2</a:t>
            </a:r>
            <a:r>
              <a:rPr lang="zh-CN" altLang="en-US" sz="3200" dirty="0">
                <a:solidFill>
                  <a:srgbClr val="0000FF"/>
                </a:solidFill>
                <a:latin typeface="Symbol" panose="05050102010706020507" pitchFamily="18" charset="2"/>
              </a:rPr>
              <a:t>　动生电动势</a:t>
            </a:r>
            <a:r>
              <a:rPr lang="zh-CN" altLang="en-US" sz="3600" dirty="0">
                <a:solidFill>
                  <a:srgbClr val="0000FF"/>
                </a:solidFill>
                <a:latin typeface="Symbol" panose="05050102010706020507" pitchFamily="18" charset="2"/>
              </a:rPr>
              <a:t> </a:t>
            </a:r>
            <a:endParaRPr lang="zh-CN" altLang="en-US" sz="3600" dirty="0">
              <a:solidFill>
                <a:srgbClr val="0000FF"/>
              </a:solidFill>
              <a:latin typeface="Symbol" panose="05050102010706020507" pitchFamily="18" charset="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341313" y="773113"/>
            <a:ext cx="39163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一、电源、电动势</a:t>
            </a:r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endParaRPr lang="zh-CN" altLang="en-US" sz="3200" dirty="0">
              <a:solidFill>
                <a:srgbClr val="A5002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1575" name="Text Box 71"/>
          <p:cNvSpPr txBox="1"/>
          <p:nvPr/>
        </p:nvSpPr>
        <p:spPr>
          <a:xfrm>
            <a:off x="657225" y="1358900"/>
            <a:ext cx="7245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18" charset="0"/>
              </a:rPr>
              <a:t>一段导体内的静电电势差不能维持稳恒电流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2" name="Group 72"/>
          <p:cNvGrpSpPr/>
          <p:nvPr/>
        </p:nvGrpSpPr>
        <p:grpSpPr>
          <a:xfrm>
            <a:off x="1101725" y="2098675"/>
            <a:ext cx="3657600" cy="2590800"/>
            <a:chOff x="720" y="1488"/>
            <a:chExt cx="2304" cy="1632"/>
          </a:xfrm>
        </p:grpSpPr>
        <p:sp>
          <p:nvSpPr>
            <p:cNvPr id="7208" name="AutoShape 73"/>
            <p:cNvSpPr/>
            <p:nvPr/>
          </p:nvSpPr>
          <p:spPr>
            <a:xfrm>
              <a:off x="1920" y="1968"/>
              <a:ext cx="432" cy="1104"/>
            </a:xfrm>
            <a:prstGeom prst="cube">
              <a:avLst>
                <a:gd name="adj" fmla="val 75231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09" name="AutoShape 74"/>
            <p:cNvSpPr/>
            <p:nvPr/>
          </p:nvSpPr>
          <p:spPr>
            <a:xfrm>
              <a:off x="1200" y="2016"/>
              <a:ext cx="432" cy="1104"/>
            </a:xfrm>
            <a:prstGeom prst="cube">
              <a:avLst>
                <a:gd name="adj" fmla="val 75231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10" name="Freeform 75"/>
            <p:cNvSpPr/>
            <p:nvPr/>
          </p:nvSpPr>
          <p:spPr>
            <a:xfrm>
              <a:off x="816" y="1488"/>
              <a:ext cx="2160" cy="1104"/>
            </a:xfrm>
            <a:custGeom>
              <a:avLst/>
              <a:gdLst>
                <a:gd name="txL" fmla="*/ 0 w 2160"/>
                <a:gd name="txT" fmla="*/ 0 h 1248"/>
                <a:gd name="txR" fmla="*/ 2160 w 2160"/>
                <a:gd name="txB" fmla="*/ 1248 h 1248"/>
              </a:gdLst>
              <a:ahLst/>
              <a:cxnLst>
                <a:cxn ang="0">
                  <a:pos x="1432" y="1242"/>
                </a:cxn>
                <a:cxn ang="0">
                  <a:pos x="2160" y="1248"/>
                </a:cxn>
                <a:cxn ang="0">
                  <a:pos x="2160" y="0"/>
                </a:cxn>
                <a:cxn ang="0">
                  <a:pos x="0" y="0"/>
                </a:cxn>
                <a:cxn ang="0">
                  <a:pos x="0" y="1248"/>
                </a:cxn>
                <a:cxn ang="0">
                  <a:pos x="397" y="1248"/>
                </a:cxn>
              </a:cxnLst>
              <a:rect l="txL" t="txT" r="txR" b="txB"/>
              <a:pathLst>
                <a:path w="2160" h="1248">
                  <a:moveTo>
                    <a:pt x="1432" y="1242"/>
                  </a:moveTo>
                  <a:lnTo>
                    <a:pt x="2160" y="1248"/>
                  </a:lnTo>
                  <a:lnTo>
                    <a:pt x="2160" y="0"/>
                  </a:lnTo>
                  <a:lnTo>
                    <a:pt x="0" y="0"/>
                  </a:lnTo>
                  <a:lnTo>
                    <a:pt x="0" y="1248"/>
                  </a:lnTo>
                  <a:lnTo>
                    <a:pt x="397" y="1248"/>
                  </a:ln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211" name="Group 76"/>
            <p:cNvGrpSpPr/>
            <p:nvPr/>
          </p:nvGrpSpPr>
          <p:grpSpPr>
            <a:xfrm>
              <a:off x="1200" y="2400"/>
              <a:ext cx="96" cy="96"/>
              <a:chOff x="3792" y="2160"/>
              <a:chExt cx="768" cy="768"/>
            </a:xfrm>
          </p:grpSpPr>
          <p:sp>
            <p:nvSpPr>
              <p:cNvPr id="7239" name="Line 77"/>
              <p:cNvSpPr/>
              <p:nvPr/>
            </p:nvSpPr>
            <p:spPr>
              <a:xfrm>
                <a:off x="3792" y="2544"/>
                <a:ext cx="768" cy="0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7240" name="Line 78"/>
              <p:cNvSpPr/>
              <p:nvPr/>
            </p:nvSpPr>
            <p:spPr>
              <a:xfrm>
                <a:off x="4176" y="2160"/>
                <a:ext cx="0" cy="768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  <p:grpSp>
          <p:nvGrpSpPr>
            <p:cNvPr id="7212" name="Group 79"/>
            <p:cNvGrpSpPr/>
            <p:nvPr/>
          </p:nvGrpSpPr>
          <p:grpSpPr>
            <a:xfrm>
              <a:off x="1200" y="2592"/>
              <a:ext cx="96" cy="96"/>
              <a:chOff x="3792" y="2160"/>
              <a:chExt cx="768" cy="768"/>
            </a:xfrm>
          </p:grpSpPr>
          <p:sp>
            <p:nvSpPr>
              <p:cNvPr id="7237" name="Line 80"/>
              <p:cNvSpPr/>
              <p:nvPr/>
            </p:nvSpPr>
            <p:spPr>
              <a:xfrm>
                <a:off x="3792" y="2544"/>
                <a:ext cx="768" cy="0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7238" name="Line 81"/>
              <p:cNvSpPr/>
              <p:nvPr/>
            </p:nvSpPr>
            <p:spPr>
              <a:xfrm>
                <a:off x="4176" y="2160"/>
                <a:ext cx="0" cy="768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  <p:grpSp>
          <p:nvGrpSpPr>
            <p:cNvPr id="7213" name="Group 82"/>
            <p:cNvGrpSpPr/>
            <p:nvPr/>
          </p:nvGrpSpPr>
          <p:grpSpPr>
            <a:xfrm>
              <a:off x="1200" y="2784"/>
              <a:ext cx="96" cy="96"/>
              <a:chOff x="3792" y="2160"/>
              <a:chExt cx="768" cy="768"/>
            </a:xfrm>
          </p:grpSpPr>
          <p:sp>
            <p:nvSpPr>
              <p:cNvPr id="7235" name="Line 83"/>
              <p:cNvSpPr/>
              <p:nvPr/>
            </p:nvSpPr>
            <p:spPr>
              <a:xfrm>
                <a:off x="3792" y="2544"/>
                <a:ext cx="768" cy="0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7236" name="Line 84"/>
              <p:cNvSpPr/>
              <p:nvPr/>
            </p:nvSpPr>
            <p:spPr>
              <a:xfrm>
                <a:off x="4176" y="2160"/>
                <a:ext cx="0" cy="768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  <p:grpSp>
          <p:nvGrpSpPr>
            <p:cNvPr id="7214" name="Group 85"/>
            <p:cNvGrpSpPr/>
            <p:nvPr/>
          </p:nvGrpSpPr>
          <p:grpSpPr>
            <a:xfrm>
              <a:off x="1200" y="2976"/>
              <a:ext cx="96" cy="96"/>
              <a:chOff x="3792" y="2160"/>
              <a:chExt cx="768" cy="768"/>
            </a:xfrm>
          </p:grpSpPr>
          <p:sp>
            <p:nvSpPr>
              <p:cNvPr id="7233" name="Line 86"/>
              <p:cNvSpPr/>
              <p:nvPr/>
            </p:nvSpPr>
            <p:spPr>
              <a:xfrm>
                <a:off x="3792" y="2544"/>
                <a:ext cx="768" cy="0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7234" name="Line 87"/>
              <p:cNvSpPr/>
              <p:nvPr/>
            </p:nvSpPr>
            <p:spPr>
              <a:xfrm>
                <a:off x="4176" y="2160"/>
                <a:ext cx="0" cy="768"/>
              </a:xfrm>
              <a:prstGeom prst="line">
                <a:avLst/>
              </a:prstGeom>
              <a:ln w="28575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  <p:sp>
          <p:nvSpPr>
            <p:cNvPr id="7215" name="Line 88"/>
            <p:cNvSpPr/>
            <p:nvPr/>
          </p:nvSpPr>
          <p:spPr>
            <a:xfrm>
              <a:off x="1920" y="2400"/>
              <a:ext cx="96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7216" name="Line 89"/>
            <p:cNvSpPr/>
            <p:nvPr/>
          </p:nvSpPr>
          <p:spPr>
            <a:xfrm>
              <a:off x="1920" y="2592"/>
              <a:ext cx="96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7217" name="Line 90"/>
            <p:cNvSpPr/>
            <p:nvPr/>
          </p:nvSpPr>
          <p:spPr>
            <a:xfrm>
              <a:off x="1920" y="2784"/>
              <a:ext cx="96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7218" name="Line 91"/>
            <p:cNvSpPr/>
            <p:nvPr/>
          </p:nvSpPr>
          <p:spPr>
            <a:xfrm>
              <a:off x="1920" y="2976"/>
              <a:ext cx="96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7219" name="Text Box 92"/>
            <p:cNvSpPr txBox="1"/>
            <p:nvPr/>
          </p:nvSpPr>
          <p:spPr>
            <a:xfrm>
              <a:off x="1238" y="1940"/>
              <a:ext cx="21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1800" b="0" dirty="0">
                  <a:latin typeface="Verdana" panose="020B0604030504040204" pitchFamily="34" charset="0"/>
                </a:rPr>
                <a:t>A</a:t>
              </a:r>
              <a:endParaRPr lang="en-US" altLang="zh-CN" sz="1800" b="0" dirty="0">
                <a:latin typeface="Verdana" panose="020B0604030504040204" pitchFamily="34" charset="0"/>
              </a:endParaRPr>
            </a:p>
          </p:txBody>
        </p:sp>
        <p:sp>
          <p:nvSpPr>
            <p:cNvPr id="7220" name="Text Box 93"/>
            <p:cNvSpPr txBox="1"/>
            <p:nvPr/>
          </p:nvSpPr>
          <p:spPr>
            <a:xfrm>
              <a:off x="2352" y="1968"/>
              <a:ext cx="215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1800" b="0" dirty="0">
                  <a:latin typeface="Verdana" panose="020B0604030504040204" pitchFamily="34" charset="0"/>
                </a:rPr>
                <a:t>B</a:t>
              </a:r>
              <a:endParaRPr lang="en-US" altLang="zh-CN" sz="1800" b="0" dirty="0">
                <a:latin typeface="Verdana" panose="020B0604030504040204" pitchFamily="34" charset="0"/>
              </a:endParaRPr>
            </a:p>
          </p:txBody>
        </p:sp>
        <p:grpSp>
          <p:nvGrpSpPr>
            <p:cNvPr id="7221" name="Group 94"/>
            <p:cNvGrpSpPr/>
            <p:nvPr/>
          </p:nvGrpSpPr>
          <p:grpSpPr>
            <a:xfrm>
              <a:off x="2880" y="1872"/>
              <a:ext cx="144" cy="144"/>
              <a:chOff x="3552" y="2352"/>
              <a:chExt cx="144" cy="144"/>
            </a:xfrm>
          </p:grpSpPr>
          <p:sp>
            <p:nvSpPr>
              <p:cNvPr id="7229" name="Oval 95"/>
              <p:cNvSpPr/>
              <p:nvPr/>
            </p:nvSpPr>
            <p:spPr>
              <a:xfrm>
                <a:off x="3552" y="2352"/>
                <a:ext cx="144" cy="144"/>
              </a:xfrm>
              <a:prstGeom prst="ellipse">
                <a:avLst/>
              </a:prstGeom>
              <a:solidFill>
                <a:srgbClr val="00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7230" name="Group 96"/>
              <p:cNvGrpSpPr/>
              <p:nvPr/>
            </p:nvGrpSpPr>
            <p:grpSpPr>
              <a:xfrm>
                <a:off x="3588" y="2388"/>
                <a:ext cx="72" cy="72"/>
                <a:chOff x="3792" y="2160"/>
                <a:chExt cx="768" cy="768"/>
              </a:xfrm>
            </p:grpSpPr>
            <p:sp>
              <p:nvSpPr>
                <p:cNvPr id="7231" name="Line 97"/>
                <p:cNvSpPr/>
                <p:nvPr/>
              </p:nvSpPr>
              <p:spPr>
                <a:xfrm>
                  <a:off x="3792" y="2544"/>
                  <a:ext cx="768" cy="0"/>
                </a:xfrm>
                <a:prstGeom prst="line">
                  <a:avLst/>
                </a:prstGeom>
                <a:ln w="28575" cap="flat" cmpd="sng">
                  <a:solidFill>
                    <a:srgbClr val="FF00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7232" name="Line 98"/>
                <p:cNvSpPr/>
                <p:nvPr/>
              </p:nvSpPr>
              <p:spPr>
                <a:xfrm>
                  <a:off x="4176" y="2160"/>
                  <a:ext cx="0" cy="768"/>
                </a:xfrm>
                <a:prstGeom prst="line">
                  <a:avLst/>
                </a:prstGeom>
                <a:ln w="28575" cap="flat" cmpd="sng">
                  <a:solidFill>
                    <a:srgbClr val="FF00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7222" name="Group 99"/>
            <p:cNvGrpSpPr/>
            <p:nvPr/>
          </p:nvGrpSpPr>
          <p:grpSpPr>
            <a:xfrm>
              <a:off x="720" y="2064"/>
              <a:ext cx="144" cy="144"/>
              <a:chOff x="3552" y="2352"/>
              <a:chExt cx="144" cy="144"/>
            </a:xfrm>
          </p:grpSpPr>
          <p:sp>
            <p:nvSpPr>
              <p:cNvPr id="7225" name="Oval 100"/>
              <p:cNvSpPr/>
              <p:nvPr/>
            </p:nvSpPr>
            <p:spPr>
              <a:xfrm>
                <a:off x="3552" y="2352"/>
                <a:ext cx="144" cy="144"/>
              </a:xfrm>
              <a:prstGeom prst="ellipse">
                <a:avLst/>
              </a:prstGeom>
              <a:solidFill>
                <a:srgbClr val="00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7226" name="Group 101"/>
              <p:cNvGrpSpPr/>
              <p:nvPr/>
            </p:nvGrpSpPr>
            <p:grpSpPr>
              <a:xfrm>
                <a:off x="3588" y="2388"/>
                <a:ext cx="72" cy="72"/>
                <a:chOff x="3792" y="2160"/>
                <a:chExt cx="768" cy="768"/>
              </a:xfrm>
            </p:grpSpPr>
            <p:sp>
              <p:nvSpPr>
                <p:cNvPr id="7227" name="Line 102"/>
                <p:cNvSpPr/>
                <p:nvPr/>
              </p:nvSpPr>
              <p:spPr>
                <a:xfrm>
                  <a:off x="3792" y="2544"/>
                  <a:ext cx="768" cy="0"/>
                </a:xfrm>
                <a:prstGeom prst="line">
                  <a:avLst/>
                </a:prstGeom>
                <a:ln w="28575" cap="flat" cmpd="sng">
                  <a:solidFill>
                    <a:srgbClr val="FF00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7228" name="Line 103"/>
                <p:cNvSpPr/>
                <p:nvPr/>
              </p:nvSpPr>
              <p:spPr>
                <a:xfrm>
                  <a:off x="4176" y="2160"/>
                  <a:ext cx="0" cy="768"/>
                </a:xfrm>
                <a:prstGeom prst="line">
                  <a:avLst/>
                </a:prstGeom>
                <a:ln w="28575" cap="flat" cmpd="sng">
                  <a:solidFill>
                    <a:srgbClr val="FF00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7223" name="Line 104"/>
            <p:cNvSpPr/>
            <p:nvPr/>
          </p:nvSpPr>
          <p:spPr>
            <a:xfrm flipV="1">
              <a:off x="816" y="1728"/>
              <a:ext cx="0" cy="336"/>
            </a:xfrm>
            <a:prstGeom prst="line">
              <a:avLst/>
            </a:prstGeom>
            <a:ln w="76200" cap="flat" cmpd="sng">
              <a:solidFill>
                <a:srgbClr val="FF00FF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7224" name="Line 105"/>
            <p:cNvSpPr/>
            <p:nvPr/>
          </p:nvSpPr>
          <p:spPr>
            <a:xfrm>
              <a:off x="2976" y="2016"/>
              <a:ext cx="0" cy="384"/>
            </a:xfrm>
            <a:prstGeom prst="line">
              <a:avLst/>
            </a:prstGeom>
            <a:ln w="76200" cap="flat" cmpd="sng">
              <a:solidFill>
                <a:srgbClr val="FF00FF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sp>
        <p:nvSpPr>
          <p:cNvPr id="21639" name="Text Box 135"/>
          <p:cNvSpPr txBox="1"/>
          <p:nvPr/>
        </p:nvSpPr>
        <p:spPr>
          <a:xfrm>
            <a:off x="566738" y="4868863"/>
            <a:ext cx="8056562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非静电力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400" dirty="0">
                <a:latin typeface="Times New Roman" panose="02020603050405020304" pitchFamily="18" charset="0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</a:rPr>
              <a:t>能把正电荷从电势较低的点（电源负极板）送到电势较高的点（电源正极板）的作用力，记作 </a:t>
            </a:r>
            <a:r>
              <a:rPr lang="en-US" altLang="zh-CN" sz="2400" dirty="0">
                <a:latin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k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11" name="Group 137"/>
          <p:cNvGrpSpPr/>
          <p:nvPr/>
        </p:nvGrpSpPr>
        <p:grpSpPr>
          <a:xfrm>
            <a:off x="5292725" y="1917700"/>
            <a:ext cx="3105150" cy="2590800"/>
            <a:chOff x="3334" y="1379"/>
            <a:chExt cx="1956" cy="1632"/>
          </a:xfrm>
        </p:grpSpPr>
        <p:grpSp>
          <p:nvGrpSpPr>
            <p:cNvPr id="7180" name="Group 106"/>
            <p:cNvGrpSpPr/>
            <p:nvPr/>
          </p:nvGrpSpPr>
          <p:grpSpPr>
            <a:xfrm>
              <a:off x="3334" y="1379"/>
              <a:ext cx="1776" cy="1632"/>
              <a:chOff x="3408" y="1440"/>
              <a:chExt cx="1776" cy="1632"/>
            </a:xfrm>
          </p:grpSpPr>
          <p:grpSp>
            <p:nvGrpSpPr>
              <p:cNvPr id="7182" name="Group 107"/>
              <p:cNvGrpSpPr/>
              <p:nvPr/>
            </p:nvGrpSpPr>
            <p:grpSpPr>
              <a:xfrm>
                <a:off x="4080" y="2112"/>
                <a:ext cx="708" cy="960"/>
                <a:chOff x="4080" y="1920"/>
                <a:chExt cx="708" cy="960"/>
              </a:xfrm>
            </p:grpSpPr>
            <p:sp>
              <p:nvSpPr>
                <p:cNvPr id="7185" name="Rectangle 108"/>
                <p:cNvSpPr/>
                <p:nvPr/>
              </p:nvSpPr>
              <p:spPr>
                <a:xfrm>
                  <a:off x="4080" y="2112"/>
                  <a:ext cx="144" cy="576"/>
                </a:xfrm>
                <a:prstGeom prst="rect">
                  <a:avLst/>
                </a:prstGeom>
                <a:gradFill rotWithShape="0">
                  <a:gsLst>
                    <a:gs pos="0">
                      <a:srgbClr val="185E5E"/>
                    </a:gs>
                    <a:gs pos="50000">
                      <a:srgbClr val="33CCCC"/>
                    </a:gs>
                    <a:gs pos="100000">
                      <a:srgbClr val="185E5E"/>
                    </a:gs>
                  </a:gsLst>
                  <a:lin ang="0" scaled="1"/>
                  <a:tileRect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1613" name="Rectangle 109"/>
                <p:cNvSpPr>
                  <a:spLocks noChangeArrowheads="1"/>
                </p:cNvSpPr>
                <p:nvPr/>
              </p:nvSpPr>
              <p:spPr bwMode="auto">
                <a:xfrm>
                  <a:off x="4656" y="2208"/>
                  <a:ext cx="96" cy="384"/>
                </a:xfrm>
                <a:prstGeom prst="rect">
                  <a:avLst/>
                </a:prstGeom>
                <a:gradFill rotWithShape="0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80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87" name="Line 110"/>
                <p:cNvSpPr/>
                <p:nvPr/>
              </p:nvSpPr>
              <p:spPr>
                <a:xfrm flipH="1">
                  <a:off x="4224" y="2256"/>
                  <a:ext cx="432" cy="0"/>
                </a:xfrm>
                <a:prstGeom prst="line">
                  <a:avLst/>
                </a:prstGeom>
                <a:ln w="28575" cap="flat" cmpd="sng">
                  <a:solidFill>
                    <a:schemeClr val="tx2"/>
                  </a:solidFill>
                  <a:prstDash val="solid"/>
                  <a:miter/>
                  <a:headEnd type="none" w="med" len="med"/>
                  <a:tailEnd type="triangle" w="med" len="med"/>
                </a:ln>
              </p:spPr>
            </p:sp>
            <p:sp>
              <p:nvSpPr>
                <p:cNvPr id="7188" name="Line 111"/>
                <p:cNvSpPr/>
                <p:nvPr/>
              </p:nvSpPr>
              <p:spPr>
                <a:xfrm flipH="1">
                  <a:off x="4224" y="2400"/>
                  <a:ext cx="432" cy="0"/>
                </a:xfrm>
                <a:prstGeom prst="line">
                  <a:avLst/>
                </a:prstGeom>
                <a:ln w="28575" cap="flat" cmpd="sng">
                  <a:solidFill>
                    <a:schemeClr val="tx2"/>
                  </a:solidFill>
                  <a:prstDash val="solid"/>
                  <a:miter/>
                  <a:headEnd type="none" w="med" len="med"/>
                  <a:tailEnd type="triangle" w="med" len="med"/>
                </a:ln>
              </p:spPr>
            </p:sp>
            <p:sp>
              <p:nvSpPr>
                <p:cNvPr id="7189" name="Line 112"/>
                <p:cNvSpPr/>
                <p:nvPr/>
              </p:nvSpPr>
              <p:spPr>
                <a:xfrm flipH="1">
                  <a:off x="4224" y="2544"/>
                  <a:ext cx="432" cy="0"/>
                </a:xfrm>
                <a:prstGeom prst="line">
                  <a:avLst/>
                </a:prstGeom>
                <a:ln w="28575" cap="flat" cmpd="sng">
                  <a:solidFill>
                    <a:schemeClr val="tx2"/>
                  </a:solidFill>
                  <a:prstDash val="solid"/>
                  <a:miter/>
                  <a:headEnd type="none" w="med" len="med"/>
                  <a:tailEnd type="triangle" w="med" len="med"/>
                </a:ln>
              </p:spPr>
            </p:sp>
            <p:grpSp>
              <p:nvGrpSpPr>
                <p:cNvPr id="7190" name="Group 113"/>
                <p:cNvGrpSpPr/>
                <p:nvPr/>
              </p:nvGrpSpPr>
              <p:grpSpPr>
                <a:xfrm>
                  <a:off x="4128" y="2160"/>
                  <a:ext cx="96" cy="96"/>
                  <a:chOff x="3792" y="2160"/>
                  <a:chExt cx="768" cy="768"/>
                </a:xfrm>
              </p:grpSpPr>
              <p:sp>
                <p:nvSpPr>
                  <p:cNvPr id="7206" name="Line 114"/>
                  <p:cNvSpPr/>
                  <p:nvPr/>
                </p:nvSpPr>
                <p:spPr>
                  <a:xfrm>
                    <a:off x="3792" y="2544"/>
                    <a:ext cx="768" cy="0"/>
                  </a:xfrm>
                  <a:prstGeom prst="line">
                    <a:avLst/>
                  </a:prstGeom>
                  <a:ln w="28575" cap="flat" cmpd="sng">
                    <a:solidFill>
                      <a:srgbClr val="FF00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7207" name="Line 115"/>
                  <p:cNvSpPr/>
                  <p:nvPr/>
                </p:nvSpPr>
                <p:spPr>
                  <a:xfrm>
                    <a:off x="4176" y="2160"/>
                    <a:ext cx="0" cy="768"/>
                  </a:xfrm>
                  <a:prstGeom prst="line">
                    <a:avLst/>
                  </a:prstGeom>
                  <a:ln w="28575" cap="flat" cmpd="sng">
                    <a:solidFill>
                      <a:srgbClr val="FF00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7191" name="Group 116"/>
                <p:cNvGrpSpPr/>
                <p:nvPr/>
              </p:nvGrpSpPr>
              <p:grpSpPr>
                <a:xfrm>
                  <a:off x="4128" y="2352"/>
                  <a:ext cx="96" cy="96"/>
                  <a:chOff x="3792" y="2160"/>
                  <a:chExt cx="768" cy="768"/>
                </a:xfrm>
              </p:grpSpPr>
              <p:sp>
                <p:nvSpPr>
                  <p:cNvPr id="7204" name="Line 117"/>
                  <p:cNvSpPr/>
                  <p:nvPr/>
                </p:nvSpPr>
                <p:spPr>
                  <a:xfrm>
                    <a:off x="3792" y="2544"/>
                    <a:ext cx="768" cy="0"/>
                  </a:xfrm>
                  <a:prstGeom prst="line">
                    <a:avLst/>
                  </a:prstGeom>
                  <a:ln w="28575" cap="flat" cmpd="sng">
                    <a:solidFill>
                      <a:srgbClr val="FF00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7205" name="Line 118"/>
                  <p:cNvSpPr/>
                  <p:nvPr/>
                </p:nvSpPr>
                <p:spPr>
                  <a:xfrm>
                    <a:off x="4176" y="2160"/>
                    <a:ext cx="0" cy="768"/>
                  </a:xfrm>
                  <a:prstGeom prst="line">
                    <a:avLst/>
                  </a:prstGeom>
                  <a:ln w="28575" cap="flat" cmpd="sng">
                    <a:solidFill>
                      <a:srgbClr val="FF00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7192" name="Group 119"/>
                <p:cNvGrpSpPr/>
                <p:nvPr/>
              </p:nvGrpSpPr>
              <p:grpSpPr>
                <a:xfrm>
                  <a:off x="4128" y="2544"/>
                  <a:ext cx="96" cy="96"/>
                  <a:chOff x="3792" y="2160"/>
                  <a:chExt cx="768" cy="768"/>
                </a:xfrm>
              </p:grpSpPr>
              <p:sp>
                <p:nvSpPr>
                  <p:cNvPr id="7202" name="Line 120"/>
                  <p:cNvSpPr/>
                  <p:nvPr/>
                </p:nvSpPr>
                <p:spPr>
                  <a:xfrm>
                    <a:off x="3792" y="2544"/>
                    <a:ext cx="768" cy="0"/>
                  </a:xfrm>
                  <a:prstGeom prst="line">
                    <a:avLst/>
                  </a:prstGeom>
                  <a:ln w="28575" cap="flat" cmpd="sng">
                    <a:solidFill>
                      <a:srgbClr val="FF00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7203" name="Line 121"/>
                  <p:cNvSpPr/>
                  <p:nvPr/>
                </p:nvSpPr>
                <p:spPr>
                  <a:xfrm>
                    <a:off x="4176" y="2160"/>
                    <a:ext cx="0" cy="768"/>
                  </a:xfrm>
                  <a:prstGeom prst="line">
                    <a:avLst/>
                  </a:prstGeom>
                  <a:ln w="28575" cap="flat" cmpd="sng">
                    <a:solidFill>
                      <a:srgbClr val="FF00FF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7193" name="Line 122"/>
                <p:cNvSpPr/>
                <p:nvPr/>
              </p:nvSpPr>
              <p:spPr>
                <a:xfrm>
                  <a:off x="4656" y="2256"/>
                  <a:ext cx="96" cy="0"/>
                </a:xfrm>
                <a:prstGeom prst="line">
                  <a:avLst/>
                </a:prstGeom>
                <a:ln w="28575" cap="flat" cmpd="sng">
                  <a:solidFill>
                    <a:srgbClr val="99FF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7194" name="Line 123"/>
                <p:cNvSpPr/>
                <p:nvPr/>
              </p:nvSpPr>
              <p:spPr>
                <a:xfrm>
                  <a:off x="4656" y="2400"/>
                  <a:ext cx="96" cy="0"/>
                </a:xfrm>
                <a:prstGeom prst="line">
                  <a:avLst/>
                </a:prstGeom>
                <a:ln w="28575" cap="flat" cmpd="sng">
                  <a:solidFill>
                    <a:srgbClr val="99FF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7195" name="Line 124"/>
                <p:cNvSpPr/>
                <p:nvPr/>
              </p:nvSpPr>
              <p:spPr>
                <a:xfrm>
                  <a:off x="4656" y="2544"/>
                  <a:ext cx="96" cy="0"/>
                </a:xfrm>
                <a:prstGeom prst="line">
                  <a:avLst/>
                </a:prstGeom>
                <a:ln w="28575" cap="flat" cmpd="sng">
                  <a:solidFill>
                    <a:srgbClr val="99FF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grpSp>
              <p:nvGrpSpPr>
                <p:cNvPr id="7196" name="Group 125"/>
                <p:cNvGrpSpPr/>
                <p:nvPr/>
              </p:nvGrpSpPr>
              <p:grpSpPr>
                <a:xfrm>
                  <a:off x="4416" y="2304"/>
                  <a:ext cx="144" cy="144"/>
                  <a:chOff x="3552" y="2352"/>
                  <a:chExt cx="144" cy="144"/>
                </a:xfrm>
              </p:grpSpPr>
              <p:sp>
                <p:nvSpPr>
                  <p:cNvPr id="7198" name="Oval 126"/>
                  <p:cNvSpPr/>
                  <p:nvPr/>
                </p:nvSpPr>
                <p:spPr>
                  <a:xfrm>
                    <a:off x="3552" y="2352"/>
                    <a:ext cx="144" cy="144"/>
                  </a:xfrm>
                  <a:prstGeom prst="ellipse">
                    <a:avLst/>
                  </a:prstGeom>
                  <a:solidFill>
                    <a:srgbClr val="00FFFF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7199" name="Group 127"/>
                  <p:cNvGrpSpPr/>
                  <p:nvPr/>
                </p:nvGrpSpPr>
                <p:grpSpPr>
                  <a:xfrm>
                    <a:off x="3588" y="2388"/>
                    <a:ext cx="72" cy="72"/>
                    <a:chOff x="3792" y="2160"/>
                    <a:chExt cx="768" cy="768"/>
                  </a:xfrm>
                </p:grpSpPr>
                <p:sp>
                  <p:nvSpPr>
                    <p:cNvPr id="7200" name="Line 128"/>
                    <p:cNvSpPr/>
                    <p:nvPr/>
                  </p:nvSpPr>
                  <p:spPr>
                    <a:xfrm>
                      <a:off x="3792" y="2544"/>
                      <a:ext cx="768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FF00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7201" name="Line 129"/>
                    <p:cNvSpPr/>
                    <p:nvPr/>
                  </p:nvSpPr>
                  <p:spPr>
                    <a:xfrm>
                      <a:off x="4176" y="2160"/>
                      <a:ext cx="0" cy="768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FF00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</p:sp>
              </p:grpSp>
            </p:grpSp>
            <p:sp>
              <p:nvSpPr>
                <p:cNvPr id="7197" name="Line 130"/>
                <p:cNvSpPr/>
                <p:nvPr/>
              </p:nvSpPr>
              <p:spPr>
                <a:xfrm>
                  <a:off x="4224" y="2160"/>
                  <a:ext cx="432" cy="0"/>
                </a:xfrm>
                <a:prstGeom prst="line">
                  <a:avLst/>
                </a:prstGeom>
                <a:ln w="28575" cap="flat" cmpd="sng">
                  <a:solidFill>
                    <a:srgbClr val="3333FF"/>
                  </a:solidFill>
                  <a:prstDash val="solid"/>
                  <a:miter/>
                  <a:headEnd type="none" w="med" len="med"/>
                  <a:tailEnd type="triangle" w="med" len="med"/>
                </a:ln>
              </p:spPr>
            </p:sp>
            <p:graphicFrame>
              <p:nvGraphicFramePr>
                <p:cNvPr id="7170" name="Object 131"/>
                <p:cNvGraphicFramePr/>
                <p:nvPr/>
              </p:nvGraphicFramePr>
              <p:xfrm>
                <a:off x="4608" y="1920"/>
                <a:ext cx="180" cy="2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24" name="" r:id="rId1" imgW="152400" imgH="203200" progId="Equation.3">
                        <p:embed/>
                      </p:oleObj>
                    </mc:Choice>
                    <mc:Fallback>
                      <p:oleObj name="" r:id="rId1" imgW="152400" imgH="203200" progId="Equation.3">
                        <p:embed/>
                        <p:pic>
                          <p:nvPicPr>
                            <p:cNvPr id="0" name="图片 3123"/>
                            <p:cNvPicPr/>
                            <p:nvPr/>
                          </p:nvPicPr>
                          <p:blipFill>
                            <a:blip r:embed="rId2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08" y="1920"/>
                              <a:ext cx="180" cy="240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7171" name="Object 132"/>
                <p:cNvGraphicFramePr/>
                <p:nvPr/>
              </p:nvGraphicFramePr>
              <p:xfrm>
                <a:off x="4320" y="2544"/>
                <a:ext cx="269" cy="3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28" name="" r:id="rId3" imgW="203200" imgH="254000" progId="Equation.3">
                        <p:embed/>
                      </p:oleObj>
                    </mc:Choice>
                    <mc:Fallback>
                      <p:oleObj name="" r:id="rId3" imgW="203200" imgH="254000" progId="Equation.3">
                        <p:embed/>
                        <p:pic>
                          <p:nvPicPr>
                            <p:cNvPr id="0" name="图片 3127"/>
                            <p:cNvPicPr/>
                            <p:nvPr/>
                          </p:nvPicPr>
                          <p:blipFill>
                            <a:blip r:embed="rId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320" y="2544"/>
                              <a:ext cx="269" cy="336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7183" name="Freeform 133"/>
              <p:cNvSpPr/>
              <p:nvPr/>
            </p:nvSpPr>
            <p:spPr>
              <a:xfrm>
                <a:off x="3408" y="1576"/>
                <a:ext cx="1776" cy="1016"/>
              </a:xfrm>
              <a:custGeom>
                <a:avLst/>
                <a:gdLst>
                  <a:gd name="txL" fmla="*/ 0 w 1776"/>
                  <a:gd name="txT" fmla="*/ 0 h 1016"/>
                  <a:gd name="txR" fmla="*/ 1776 w 1776"/>
                  <a:gd name="txB" fmla="*/ 1016 h 1016"/>
                </a:gdLst>
                <a:ahLst/>
                <a:cxnLst>
                  <a:cxn ang="0">
                    <a:pos x="1369" y="1016"/>
                  </a:cxn>
                  <a:cxn ang="0">
                    <a:pos x="1776" y="1005"/>
                  </a:cxn>
                  <a:cxn ang="0">
                    <a:pos x="1776" y="0"/>
                  </a:cxn>
                  <a:cxn ang="0">
                    <a:pos x="0" y="0"/>
                  </a:cxn>
                  <a:cxn ang="0">
                    <a:pos x="0" y="1008"/>
                  </a:cxn>
                  <a:cxn ang="0">
                    <a:pos x="672" y="1008"/>
                  </a:cxn>
                </a:cxnLst>
                <a:rect l="txL" t="txT" r="txR" b="txB"/>
                <a:pathLst>
                  <a:path w="1776" h="1016">
                    <a:moveTo>
                      <a:pt x="1369" y="1016"/>
                    </a:moveTo>
                    <a:lnTo>
                      <a:pt x="1776" y="1005"/>
                    </a:lnTo>
                    <a:lnTo>
                      <a:pt x="1776" y="0"/>
                    </a:lnTo>
                    <a:lnTo>
                      <a:pt x="0" y="0"/>
                    </a:lnTo>
                    <a:lnTo>
                      <a:pt x="0" y="1008"/>
                    </a:lnTo>
                    <a:lnTo>
                      <a:pt x="672" y="1008"/>
                    </a:ln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4" name="Rectangle 134"/>
              <p:cNvSpPr/>
              <p:nvPr/>
            </p:nvSpPr>
            <p:spPr>
              <a:xfrm>
                <a:off x="3936" y="1440"/>
                <a:ext cx="768" cy="288"/>
              </a:xfrm>
              <a:prstGeom prst="rect">
                <a:avLst/>
              </a:pr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 eaLnBrk="0" hangingPunct="0"/>
                <a:r>
                  <a:rPr lang="zh-CN" altLang="en-US" sz="2400" b="0" dirty="0">
                    <a:latin typeface="Verdana" panose="020B0604030504040204" pitchFamily="34" charset="0"/>
                  </a:rPr>
                  <a:t>用电器</a:t>
                </a:r>
                <a:endParaRPr lang="zh-CN" altLang="en-US" sz="2400" b="0" dirty="0">
                  <a:latin typeface="Verdana" panose="020B0604030504040204" pitchFamily="34" charset="0"/>
                </a:endParaRPr>
              </a:p>
            </p:txBody>
          </p:sp>
        </p:grpSp>
        <p:sp>
          <p:nvSpPr>
            <p:cNvPr id="7181" name="Text Box 136"/>
            <p:cNvSpPr txBox="1"/>
            <p:nvPr/>
          </p:nvSpPr>
          <p:spPr>
            <a:xfrm>
              <a:off x="4666" y="2699"/>
              <a:ext cx="62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电源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1642" name="Text Box 138"/>
          <p:cNvSpPr txBox="1"/>
          <p:nvPr/>
        </p:nvSpPr>
        <p:spPr>
          <a:xfrm>
            <a:off x="927100" y="5949950"/>
            <a:ext cx="5670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电源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400" dirty="0">
                <a:solidFill>
                  <a:srgbClr val="00FFFF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</a:rPr>
              <a:t>能够提供非静电力的装置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7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9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639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75" grpId="0" build="p"/>
      <p:bldP spid="21639" grpId="0" build="p"/>
      <p:bldP spid="216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00" name="Rectangle 5"/>
          <p:cNvSpPr/>
          <p:nvPr/>
        </p:nvSpPr>
        <p:spPr>
          <a:xfrm>
            <a:off x="341313" y="436563"/>
            <a:ext cx="23558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非静电场强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altLang="zh-CN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3558" name="Object 6"/>
          <p:cNvGraphicFramePr/>
          <p:nvPr/>
        </p:nvGraphicFramePr>
        <p:xfrm>
          <a:off x="3132138" y="390525"/>
          <a:ext cx="1011237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558800" imgH="444500" progId="Equation.3">
                  <p:embed/>
                </p:oleObj>
              </mc:Choice>
              <mc:Fallback>
                <p:oleObj name="" r:id="rId1" imgW="558800" imgH="4445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2138" y="390525"/>
                        <a:ext cx="1011237" cy="811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9" name="Rectangle 7"/>
          <p:cNvSpPr/>
          <p:nvPr/>
        </p:nvSpPr>
        <p:spPr>
          <a:xfrm>
            <a:off x="1692275" y="1200150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表示单位正电荷受到的非静电力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561" name="Text Box 9"/>
          <p:cNvSpPr txBox="1"/>
          <p:nvPr/>
        </p:nvSpPr>
        <p:spPr>
          <a:xfrm>
            <a:off x="566738" y="2214563"/>
            <a:ext cx="3487737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非静电力做的元功为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23562" name="Object 10"/>
          <p:cNvGraphicFramePr/>
          <p:nvPr/>
        </p:nvGraphicFramePr>
        <p:xfrm>
          <a:off x="2771775" y="2708275"/>
          <a:ext cx="1485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824865" imgH="254000" progId="Equation.3">
                  <p:embed/>
                </p:oleObj>
              </mc:Choice>
              <mc:Fallback>
                <p:oleObj name="" r:id="rId3" imgW="824865" imgH="2540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1775" y="2708275"/>
                        <a:ext cx="14859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3" name="Object 11"/>
          <p:cNvGraphicFramePr/>
          <p:nvPr/>
        </p:nvGraphicFramePr>
        <p:xfrm>
          <a:off x="4302125" y="2708275"/>
          <a:ext cx="1169988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647065" imgH="254000" progId="Equation.3">
                  <p:embed/>
                </p:oleObj>
              </mc:Choice>
              <mc:Fallback>
                <p:oleObj name="" r:id="rId5" imgW="647065" imgH="2540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02125" y="2708275"/>
                        <a:ext cx="1169988" cy="458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4" name="Object 12"/>
          <p:cNvGraphicFramePr/>
          <p:nvPr/>
        </p:nvGraphicFramePr>
        <p:xfrm>
          <a:off x="2649538" y="3203575"/>
          <a:ext cx="3170237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7" imgW="1739265" imgH="330200" progId="Equation.3">
                  <p:embed/>
                </p:oleObj>
              </mc:Choice>
              <mc:Fallback>
                <p:oleObj name="" r:id="rId7" imgW="1739265" imgH="3302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49538" y="3203575"/>
                        <a:ext cx="3170237" cy="595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5" name="Text Box 13"/>
          <p:cNvSpPr txBox="1"/>
          <p:nvPr/>
        </p:nvSpPr>
        <p:spPr>
          <a:xfrm>
            <a:off x="611188" y="3743325"/>
            <a:ext cx="80565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电荷</a:t>
            </a:r>
            <a:r>
              <a:rPr lang="en-US" altLang="zh-CN" i="1" dirty="0">
                <a:latin typeface="Times New Roman" panose="02020603050405020304" pitchFamily="18" charset="0"/>
              </a:rPr>
              <a:t>q</a:t>
            </a:r>
            <a:r>
              <a:rPr lang="zh-CN" altLang="en-US" dirty="0">
                <a:latin typeface="Times New Roman" panose="02020603050405020304" pitchFamily="18" charset="0"/>
              </a:rPr>
              <a:t>在含有非静电力的闭合回路中绕行一周时，非静电力做的功为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23566" name="Object 14"/>
          <p:cNvGraphicFramePr/>
          <p:nvPr/>
        </p:nvGraphicFramePr>
        <p:xfrm>
          <a:off x="2951163" y="4778375"/>
          <a:ext cx="2182812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9" imgW="977265" imgH="330200" progId="Equation.3">
                  <p:embed/>
                </p:oleObj>
              </mc:Choice>
              <mc:Fallback>
                <p:oleObj name="" r:id="rId9" imgW="977265" imgH="3302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51163" y="4778375"/>
                        <a:ext cx="2182812" cy="728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8" name="Text Box 16"/>
          <p:cNvSpPr txBox="1"/>
          <p:nvPr/>
        </p:nvSpPr>
        <p:spPr>
          <a:xfrm>
            <a:off x="476250" y="5634038"/>
            <a:ext cx="80581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电源又可以看成是将其他形式的能量转换成电能的装置。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/>
      <p:bldP spid="23561" grpId="0"/>
      <p:bldP spid="23565" grpId="0"/>
      <p:bldP spid="235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5" name="Text Box 9"/>
          <p:cNvSpPr txBox="1"/>
          <p:nvPr/>
        </p:nvSpPr>
        <p:spPr>
          <a:xfrm>
            <a:off x="293688" y="350838"/>
            <a:ext cx="7878762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电动势的定义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400" dirty="0">
                <a:latin typeface="Times New Roman" panose="02020603050405020304" pitchFamily="18" charset="0"/>
              </a:rPr>
              <a:t>电源电动势等于单位正电荷绕闭合回路一周过程中，非静电力所做的功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24586" name="Object 10"/>
          <p:cNvGraphicFramePr/>
          <p:nvPr/>
        </p:nvGraphicFramePr>
        <p:xfrm>
          <a:off x="2276475" y="1628775"/>
          <a:ext cx="1030288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1" imgW="444500" imgH="419100" progId="Equation.3">
                  <p:embed/>
                </p:oleObj>
              </mc:Choice>
              <mc:Fallback>
                <p:oleObj name="" r:id="rId1" imgW="444500" imgH="419100" progId="Equation.3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76475" y="1628775"/>
                        <a:ext cx="1030288" cy="960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7" name="Object 11"/>
          <p:cNvGraphicFramePr/>
          <p:nvPr/>
        </p:nvGraphicFramePr>
        <p:xfrm>
          <a:off x="3402013" y="1763713"/>
          <a:ext cx="16446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3" imgW="735965" imgH="330200" progId="Equation.3">
                  <p:embed/>
                </p:oleObj>
              </mc:Choice>
              <mc:Fallback>
                <p:oleObj name="" r:id="rId3" imgW="735965" imgH="3302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02013" y="1763713"/>
                        <a:ext cx="1644650" cy="728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9" name="Object 13"/>
          <p:cNvGraphicFramePr/>
          <p:nvPr/>
        </p:nvGraphicFramePr>
        <p:xfrm>
          <a:off x="2681288" y="2754313"/>
          <a:ext cx="1920875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5" imgW="799465" imgH="292100" progId="Equation.3">
                  <p:embed/>
                </p:oleObj>
              </mc:Choice>
              <mc:Fallback>
                <p:oleObj name="" r:id="rId5" imgW="799465" imgH="292100" progId="Equation.3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81288" y="2754313"/>
                        <a:ext cx="1920875" cy="744537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A5002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0" name="Text Box 14"/>
          <p:cNvSpPr txBox="1"/>
          <p:nvPr/>
        </p:nvSpPr>
        <p:spPr>
          <a:xfrm>
            <a:off x="1150938" y="3698875"/>
            <a:ext cx="43910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</a:rPr>
              <a:t>非静电力集中在电源的内部时</a:t>
            </a:r>
            <a:r>
              <a:rPr lang="en-US" altLang="zh-CN" sz="2400" dirty="0">
                <a:latin typeface="Times New Roman" panose="02020603050405020304" pitchFamily="18" charset="0"/>
              </a:rPr>
              <a:t>: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graphicFrame>
        <p:nvGraphicFramePr>
          <p:cNvPr id="24606" name="Object 30"/>
          <p:cNvGraphicFramePr/>
          <p:nvPr/>
        </p:nvGraphicFramePr>
        <p:xfrm>
          <a:off x="2636838" y="4643438"/>
          <a:ext cx="2024062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7" imgW="824865" imgH="330200" progId="Equation.3">
                  <p:embed/>
                </p:oleObj>
              </mc:Choice>
              <mc:Fallback>
                <p:oleObj name="" r:id="rId7" imgW="824865" imgH="3302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36838" y="4643438"/>
                        <a:ext cx="2024062" cy="738187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FF33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charRg st="1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5">
                                            <p:txEl>
                                              <p:charRg st="11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6" name="Text Box 14"/>
          <p:cNvSpPr txBox="1"/>
          <p:nvPr/>
        </p:nvSpPr>
        <p:spPr>
          <a:xfrm>
            <a:off x="250825" y="193675"/>
            <a:ext cx="3016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 动生电动势 </a:t>
            </a:r>
            <a:endParaRPr lang="zh-CN" altLang="en-US" sz="3200" dirty="0">
              <a:solidFill>
                <a:srgbClr val="A5002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514" name="Text Box 106"/>
          <p:cNvSpPr txBox="1"/>
          <p:nvPr/>
        </p:nvSpPr>
        <p:spPr>
          <a:xfrm>
            <a:off x="522288" y="1673225"/>
            <a:ext cx="6121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</a:rPr>
              <a:t>动生电动势的非静电力</a:t>
            </a:r>
            <a:r>
              <a:rPr lang="en-US" altLang="zh-CN" dirty="0">
                <a:latin typeface="Times New Roman" panose="02020603050405020304" pitchFamily="18" charset="0"/>
              </a:rPr>
              <a:t>——</a:t>
            </a:r>
            <a:r>
              <a:rPr lang="zh-CN" altLang="en-US" dirty="0">
                <a:latin typeface="Times New Roman" panose="02020603050405020304" pitchFamily="18" charset="0"/>
              </a:rPr>
              <a:t>洛仑兹力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7598" name="Rectangle 190"/>
          <p:cNvSpPr/>
          <p:nvPr/>
        </p:nvSpPr>
        <p:spPr>
          <a:xfrm>
            <a:off x="1539875" y="3968750"/>
            <a:ext cx="217646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取导线长</a:t>
            </a:r>
            <a:r>
              <a:rPr lang="en-US" altLang="zh-CN" dirty="0">
                <a:latin typeface="Times New Roman" panose="02020603050405020304" pitchFamily="18" charset="0"/>
              </a:rPr>
              <a:t>d</a:t>
            </a:r>
            <a:r>
              <a:rPr lang="en-US" altLang="zh-CN" i="1" dirty="0">
                <a:latin typeface="Times New Roman" panose="02020603050405020304" pitchFamily="18" charset="0"/>
              </a:rPr>
              <a:t>l 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endParaRPr lang="en-US" altLang="zh-CN" i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7599" name="Object 191"/>
          <p:cNvGraphicFramePr/>
          <p:nvPr/>
        </p:nvGraphicFramePr>
        <p:xfrm>
          <a:off x="1692275" y="2214563"/>
          <a:ext cx="2879725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875030" imgH="215900" progId="Equation.DSMT4">
                  <p:embed/>
                </p:oleObj>
              </mc:Choice>
              <mc:Fallback>
                <p:oleObj name="" r:id="rId1" imgW="875030" imgH="2159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92275" y="2214563"/>
                        <a:ext cx="2879725" cy="677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00" name="Object 192"/>
          <p:cNvGraphicFramePr/>
          <p:nvPr/>
        </p:nvGraphicFramePr>
        <p:xfrm>
          <a:off x="1692275" y="2889250"/>
          <a:ext cx="2609850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3" imgW="1079500" imgH="419100" progId="Equation.3">
                  <p:embed/>
                </p:oleObj>
              </mc:Choice>
              <mc:Fallback>
                <p:oleObj name="" r:id="rId3" imgW="1079500" imgH="419100" progId="Equation.3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2275" y="2889250"/>
                        <a:ext cx="2609850" cy="973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201"/>
          <p:cNvGrpSpPr/>
          <p:nvPr/>
        </p:nvGrpSpPr>
        <p:grpSpPr>
          <a:xfrm>
            <a:off x="6372225" y="3114675"/>
            <a:ext cx="2205038" cy="1755775"/>
            <a:chOff x="4014" y="2699"/>
            <a:chExt cx="1389" cy="1106"/>
          </a:xfrm>
        </p:grpSpPr>
        <p:grpSp>
          <p:nvGrpSpPr>
            <p:cNvPr id="10251" name="Group 108"/>
            <p:cNvGrpSpPr/>
            <p:nvPr/>
          </p:nvGrpSpPr>
          <p:grpSpPr>
            <a:xfrm>
              <a:off x="4014" y="2699"/>
              <a:ext cx="1389" cy="1106"/>
              <a:chOff x="3216" y="912"/>
              <a:chExt cx="2160" cy="1440"/>
            </a:xfrm>
          </p:grpSpPr>
          <p:grpSp>
            <p:nvGrpSpPr>
              <p:cNvPr id="10264" name="Group 109"/>
              <p:cNvGrpSpPr/>
              <p:nvPr/>
            </p:nvGrpSpPr>
            <p:grpSpPr>
              <a:xfrm>
                <a:off x="3216" y="912"/>
                <a:ext cx="2160" cy="96"/>
                <a:chOff x="3072" y="1008"/>
                <a:chExt cx="2064" cy="96"/>
              </a:xfrm>
            </p:grpSpPr>
            <p:grpSp>
              <p:nvGrpSpPr>
                <p:cNvPr id="10313" name="Group 110"/>
                <p:cNvGrpSpPr/>
                <p:nvPr/>
              </p:nvGrpSpPr>
              <p:grpSpPr>
                <a:xfrm>
                  <a:off x="307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326" name="Line 111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327" name="Line 112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314" name="Group 113"/>
                <p:cNvGrpSpPr/>
                <p:nvPr/>
              </p:nvGrpSpPr>
              <p:grpSpPr>
                <a:xfrm>
                  <a:off x="355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324" name="Line 114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325" name="Line 115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315" name="Group 116"/>
                <p:cNvGrpSpPr/>
                <p:nvPr/>
              </p:nvGrpSpPr>
              <p:grpSpPr>
                <a:xfrm>
                  <a:off x="403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322" name="Line 117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323" name="Line 118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316" name="Group 119"/>
                <p:cNvGrpSpPr/>
                <p:nvPr/>
              </p:nvGrpSpPr>
              <p:grpSpPr>
                <a:xfrm>
                  <a:off x="4560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320" name="Line 120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321" name="Line 121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317" name="Group 122"/>
                <p:cNvGrpSpPr/>
                <p:nvPr/>
              </p:nvGrpSpPr>
              <p:grpSpPr>
                <a:xfrm>
                  <a:off x="5040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318" name="Line 123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319" name="Line 124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10265" name="Group 125"/>
              <p:cNvGrpSpPr/>
              <p:nvPr/>
            </p:nvGrpSpPr>
            <p:grpSpPr>
              <a:xfrm>
                <a:off x="3216" y="1344"/>
                <a:ext cx="2160" cy="96"/>
                <a:chOff x="3072" y="1008"/>
                <a:chExt cx="2064" cy="96"/>
              </a:xfrm>
            </p:grpSpPr>
            <p:grpSp>
              <p:nvGrpSpPr>
                <p:cNvPr id="10298" name="Group 126"/>
                <p:cNvGrpSpPr/>
                <p:nvPr/>
              </p:nvGrpSpPr>
              <p:grpSpPr>
                <a:xfrm>
                  <a:off x="307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311" name="Line 127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312" name="Line 128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299" name="Group 129"/>
                <p:cNvGrpSpPr/>
                <p:nvPr/>
              </p:nvGrpSpPr>
              <p:grpSpPr>
                <a:xfrm>
                  <a:off x="355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309" name="Line 130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310" name="Line 131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300" name="Group 132"/>
                <p:cNvGrpSpPr/>
                <p:nvPr/>
              </p:nvGrpSpPr>
              <p:grpSpPr>
                <a:xfrm>
                  <a:off x="403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307" name="Line 133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308" name="Line 134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301" name="Group 135"/>
                <p:cNvGrpSpPr/>
                <p:nvPr/>
              </p:nvGrpSpPr>
              <p:grpSpPr>
                <a:xfrm>
                  <a:off x="4560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305" name="Line 136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306" name="Line 137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302" name="Group 138"/>
                <p:cNvGrpSpPr/>
                <p:nvPr/>
              </p:nvGrpSpPr>
              <p:grpSpPr>
                <a:xfrm>
                  <a:off x="5040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303" name="Line 139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304" name="Line 140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10266" name="Group 141"/>
              <p:cNvGrpSpPr/>
              <p:nvPr/>
            </p:nvGrpSpPr>
            <p:grpSpPr>
              <a:xfrm>
                <a:off x="3216" y="1776"/>
                <a:ext cx="2160" cy="96"/>
                <a:chOff x="3072" y="1008"/>
                <a:chExt cx="2064" cy="96"/>
              </a:xfrm>
            </p:grpSpPr>
            <p:grpSp>
              <p:nvGrpSpPr>
                <p:cNvPr id="10283" name="Group 142"/>
                <p:cNvGrpSpPr/>
                <p:nvPr/>
              </p:nvGrpSpPr>
              <p:grpSpPr>
                <a:xfrm>
                  <a:off x="307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296" name="Line 143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297" name="Line 144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284" name="Group 145"/>
                <p:cNvGrpSpPr/>
                <p:nvPr/>
              </p:nvGrpSpPr>
              <p:grpSpPr>
                <a:xfrm>
                  <a:off x="355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294" name="Line 146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295" name="Line 147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285" name="Group 148"/>
                <p:cNvGrpSpPr/>
                <p:nvPr/>
              </p:nvGrpSpPr>
              <p:grpSpPr>
                <a:xfrm>
                  <a:off x="403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292" name="Line 149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293" name="Line 150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286" name="Group 151"/>
                <p:cNvGrpSpPr/>
                <p:nvPr/>
              </p:nvGrpSpPr>
              <p:grpSpPr>
                <a:xfrm>
                  <a:off x="4560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290" name="Line 152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291" name="Line 153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287" name="Group 154"/>
                <p:cNvGrpSpPr/>
                <p:nvPr/>
              </p:nvGrpSpPr>
              <p:grpSpPr>
                <a:xfrm>
                  <a:off x="5040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288" name="Line 155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289" name="Line 156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10267" name="Group 157"/>
              <p:cNvGrpSpPr/>
              <p:nvPr/>
            </p:nvGrpSpPr>
            <p:grpSpPr>
              <a:xfrm>
                <a:off x="3216" y="2256"/>
                <a:ext cx="2160" cy="96"/>
                <a:chOff x="3072" y="1008"/>
                <a:chExt cx="2064" cy="96"/>
              </a:xfrm>
            </p:grpSpPr>
            <p:grpSp>
              <p:nvGrpSpPr>
                <p:cNvPr id="10268" name="Group 158"/>
                <p:cNvGrpSpPr/>
                <p:nvPr/>
              </p:nvGrpSpPr>
              <p:grpSpPr>
                <a:xfrm>
                  <a:off x="307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281" name="Line 159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282" name="Line 160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269" name="Group 161"/>
                <p:cNvGrpSpPr/>
                <p:nvPr/>
              </p:nvGrpSpPr>
              <p:grpSpPr>
                <a:xfrm>
                  <a:off x="355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279" name="Line 162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280" name="Line 163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270" name="Group 164"/>
                <p:cNvGrpSpPr/>
                <p:nvPr/>
              </p:nvGrpSpPr>
              <p:grpSpPr>
                <a:xfrm>
                  <a:off x="4032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277" name="Line 165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278" name="Line 166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271" name="Group 167"/>
                <p:cNvGrpSpPr/>
                <p:nvPr/>
              </p:nvGrpSpPr>
              <p:grpSpPr>
                <a:xfrm>
                  <a:off x="4560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275" name="Line 168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276" name="Line 169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272" name="Group 170"/>
                <p:cNvGrpSpPr/>
                <p:nvPr/>
              </p:nvGrpSpPr>
              <p:grpSpPr>
                <a:xfrm>
                  <a:off x="5040" y="1008"/>
                  <a:ext cx="96" cy="96"/>
                  <a:chOff x="3744" y="3312"/>
                  <a:chExt cx="720" cy="720"/>
                </a:xfrm>
              </p:grpSpPr>
              <p:sp>
                <p:nvSpPr>
                  <p:cNvPr id="10273" name="Line 171"/>
                  <p:cNvSpPr/>
                  <p:nvPr/>
                </p:nvSpPr>
                <p:spPr>
                  <a:xfrm flipH="1"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274" name="Line 172"/>
                  <p:cNvSpPr/>
                  <p:nvPr/>
                </p:nvSpPr>
                <p:spPr>
                  <a:xfrm>
                    <a:off x="3744" y="3312"/>
                    <a:ext cx="720" cy="720"/>
                  </a:xfrm>
                  <a:prstGeom prst="line">
                    <a:avLst/>
                  </a:prstGeom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</p:grpSp>
        <p:sp>
          <p:nvSpPr>
            <p:cNvPr id="17582" name="AutoShape 174"/>
            <p:cNvSpPr>
              <a:spLocks noChangeArrowheads="1"/>
            </p:cNvSpPr>
            <p:nvPr/>
          </p:nvSpPr>
          <p:spPr bwMode="auto">
            <a:xfrm>
              <a:off x="4581" y="2727"/>
              <a:ext cx="141" cy="983"/>
            </a:xfrm>
            <a:prstGeom prst="can">
              <a:avLst>
                <a:gd name="adj" fmla="val 61647"/>
              </a:avLst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3" name="Oval 176"/>
            <p:cNvSpPr/>
            <p:nvPr/>
          </p:nvSpPr>
          <p:spPr>
            <a:xfrm>
              <a:off x="4581" y="3209"/>
              <a:ext cx="141" cy="15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254" name="Line 178"/>
            <p:cNvSpPr/>
            <p:nvPr/>
          </p:nvSpPr>
          <p:spPr>
            <a:xfrm>
              <a:off x="4589" y="3294"/>
              <a:ext cx="105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5" name="Text Box 181"/>
            <p:cNvSpPr txBox="1"/>
            <p:nvPr/>
          </p:nvSpPr>
          <p:spPr>
            <a:xfrm>
              <a:off x="5035" y="3039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2400" dirty="0">
                  <a:solidFill>
                    <a:srgbClr val="FF00FF"/>
                  </a:solidFill>
                  <a:latin typeface="Symbol" panose="05050102010706020507" pitchFamily="18" charset="2"/>
                </a:rPr>
                <a:t>u</a:t>
              </a:r>
              <a:endParaRPr lang="en-US" altLang="zh-CN" sz="2400" dirty="0">
                <a:solidFill>
                  <a:srgbClr val="FF00FF"/>
                </a:solidFill>
                <a:latin typeface="Symbol" panose="05050102010706020507" pitchFamily="18" charset="2"/>
              </a:endParaRPr>
            </a:p>
          </p:txBody>
        </p:sp>
        <p:sp>
          <p:nvSpPr>
            <p:cNvPr id="10256" name="Text Box 183"/>
            <p:cNvSpPr txBox="1"/>
            <p:nvPr/>
          </p:nvSpPr>
          <p:spPr>
            <a:xfrm>
              <a:off x="4297" y="3464"/>
              <a:ext cx="3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2400" i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F</a:t>
              </a:r>
              <a:r>
                <a:rPr lang="en-US" altLang="zh-CN" sz="2400" i="1" baseline="-25000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m</a:t>
              </a:r>
              <a:endParaRPr lang="en-US" altLang="zh-CN" sz="2400" i="1" dirty="0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257" name="Line 194"/>
            <p:cNvSpPr/>
            <p:nvPr/>
          </p:nvSpPr>
          <p:spPr>
            <a:xfrm>
              <a:off x="4694" y="3294"/>
              <a:ext cx="539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58" name="Line 195"/>
            <p:cNvSpPr/>
            <p:nvPr/>
          </p:nvSpPr>
          <p:spPr>
            <a:xfrm>
              <a:off x="4638" y="3351"/>
              <a:ext cx="0" cy="226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59" name="Line 196"/>
            <p:cNvSpPr/>
            <p:nvPr/>
          </p:nvSpPr>
          <p:spPr>
            <a:xfrm flipV="1">
              <a:off x="4638" y="2982"/>
              <a:ext cx="0" cy="227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60" name="Line 197"/>
            <p:cNvSpPr/>
            <p:nvPr/>
          </p:nvSpPr>
          <p:spPr>
            <a:xfrm>
              <a:off x="4609" y="3663"/>
              <a:ext cx="57" cy="0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261" name="Group 200"/>
            <p:cNvGrpSpPr/>
            <p:nvPr/>
          </p:nvGrpSpPr>
          <p:grpSpPr>
            <a:xfrm>
              <a:off x="4609" y="2755"/>
              <a:ext cx="85" cy="85"/>
              <a:chOff x="3220" y="3719"/>
              <a:chExt cx="312" cy="397"/>
            </a:xfrm>
          </p:grpSpPr>
          <p:sp>
            <p:nvSpPr>
              <p:cNvPr id="10262" name="Line 198"/>
              <p:cNvSpPr/>
              <p:nvPr/>
            </p:nvSpPr>
            <p:spPr>
              <a:xfrm>
                <a:off x="3220" y="3918"/>
                <a:ext cx="312" cy="0"/>
              </a:xfrm>
              <a:prstGeom prst="line">
                <a:avLst/>
              </a:prstGeom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3" name="Line 199"/>
              <p:cNvSpPr/>
              <p:nvPr/>
            </p:nvSpPr>
            <p:spPr>
              <a:xfrm>
                <a:off x="3362" y="3719"/>
                <a:ext cx="0" cy="397"/>
              </a:xfrm>
              <a:prstGeom prst="line">
                <a:avLst/>
              </a:prstGeom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aphicFrame>
        <p:nvGraphicFramePr>
          <p:cNvPr id="17610" name="Object 202"/>
          <p:cNvGraphicFramePr/>
          <p:nvPr/>
        </p:nvGraphicFramePr>
        <p:xfrm>
          <a:off x="1692275" y="4957763"/>
          <a:ext cx="2789238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" name="" r:id="rId5" imgW="927100" imgH="228600" progId="Equation.DSMT4">
                  <p:embed/>
                </p:oleObj>
              </mc:Choice>
              <mc:Fallback>
                <p:oleObj name="" r:id="rId5" imgW="927100" imgH="228600" progId="Equation.DSMT4">
                  <p:embed/>
                  <p:pic>
                    <p:nvPicPr>
                      <p:cNvPr id="0" name="图片 330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2275" y="4957763"/>
                        <a:ext cx="2789238" cy="676275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FF33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611" name="Text Box 203"/>
          <p:cNvSpPr txBox="1"/>
          <p:nvPr/>
        </p:nvSpPr>
        <p:spPr>
          <a:xfrm>
            <a:off x="1196975" y="930275"/>
            <a:ext cx="61642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动生电动势的非静电力是什么力呢？</a:t>
            </a:r>
            <a:endParaRPr lang="zh-CN" altLang="en-US" dirty="0">
              <a:solidFill>
                <a:srgbClr val="0033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4" grpId="0"/>
      <p:bldP spid="17598" grpId="0"/>
      <p:bldP spid="176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266" name="Object 92"/>
          <p:cNvGraphicFramePr/>
          <p:nvPr/>
        </p:nvGraphicFramePr>
        <p:xfrm>
          <a:off x="2524125" y="323850"/>
          <a:ext cx="2768600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4" name="" r:id="rId1" imgW="989965" imgH="292100" progId="Equation.DSMT4">
                  <p:embed/>
                </p:oleObj>
              </mc:Choice>
              <mc:Fallback>
                <p:oleObj name="" r:id="rId1" imgW="989965" imgH="292100" progId="Equation.DSMT4">
                  <p:embed/>
                  <p:pic>
                    <p:nvPicPr>
                      <p:cNvPr id="0" name="图片 33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24125" y="323850"/>
                        <a:ext cx="2768600" cy="804863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FF33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93" name="Text Box 93"/>
          <p:cNvSpPr txBox="1"/>
          <p:nvPr/>
        </p:nvSpPr>
        <p:spPr>
          <a:xfrm>
            <a:off x="657225" y="1223963"/>
            <a:ext cx="7875588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电动势方向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首先确定积分方向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正方向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若 </a:t>
            </a:r>
            <a:r>
              <a:rPr lang="zh-CN" altLang="en-US" sz="2400" dirty="0">
                <a:latin typeface="Times New Roman" panose="02020603050405020304" pitchFamily="18" charset="0"/>
              </a:rPr>
              <a:t>＞０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则</a:t>
            </a:r>
            <a:r>
              <a:rPr lang="zh-CN" altLang="en-US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</a:t>
            </a:r>
            <a:r>
              <a:rPr lang="zh-CN" altLang="en-US" sz="2400" dirty="0">
                <a:latin typeface="Times New Roman" panose="02020603050405020304" pitchFamily="18" charset="0"/>
              </a:rPr>
              <a:t>方向与 </a:t>
            </a:r>
            <a:r>
              <a:rPr lang="en-US" altLang="zh-CN" sz="2400" dirty="0">
                <a:latin typeface="Times New Roman" panose="02020603050405020304" pitchFamily="18" charset="0"/>
              </a:rPr>
              <a:t>d</a:t>
            </a:r>
            <a:r>
              <a:rPr lang="en-US" altLang="zh-CN" sz="2400" i="1" dirty="0">
                <a:latin typeface="Times New Roman" panose="02020603050405020304" pitchFamily="18" charset="0"/>
              </a:rPr>
              <a:t>l</a:t>
            </a:r>
            <a:r>
              <a:rPr lang="zh-CN" altLang="en-US" sz="2400" dirty="0">
                <a:latin typeface="Times New Roman" panose="02020603050405020304" pitchFamily="18" charset="0"/>
              </a:rPr>
              <a:t>方向一致</a:t>
            </a:r>
            <a:r>
              <a:rPr lang="en-US" altLang="zh-CN" sz="2400" dirty="0">
                <a:latin typeface="Times New Roman" panose="02020603050405020304" pitchFamily="18" charset="0"/>
              </a:rPr>
              <a:t>(b</a:t>
            </a:r>
            <a:r>
              <a:rPr lang="zh-CN" altLang="en-US" sz="2400" dirty="0">
                <a:latin typeface="Times New Roman" panose="02020603050405020304" pitchFamily="18" charset="0"/>
              </a:rPr>
              <a:t>为高电势</a:t>
            </a:r>
            <a:r>
              <a:rPr lang="en-US" altLang="zh-CN" sz="2400" dirty="0">
                <a:latin typeface="Times New Roman" panose="02020603050405020304" pitchFamily="18" charset="0"/>
              </a:rPr>
              <a:t>,a</a:t>
            </a:r>
            <a:r>
              <a:rPr lang="zh-CN" altLang="en-US" sz="2400" dirty="0">
                <a:latin typeface="Times New Roman" panose="02020603050405020304" pitchFamily="18" charset="0"/>
              </a:rPr>
              <a:t>为负电势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若</a:t>
            </a:r>
            <a:r>
              <a:rPr lang="zh-CN" altLang="en-US" sz="2400" dirty="0">
                <a:latin typeface="Times New Roman" panose="02020603050405020304" pitchFamily="18" charset="0"/>
              </a:rPr>
              <a:t> ＜０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则</a:t>
            </a:r>
            <a:r>
              <a:rPr lang="zh-CN" altLang="en-US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</a:t>
            </a:r>
            <a:r>
              <a:rPr lang="zh-CN" altLang="en-US" sz="2400" dirty="0">
                <a:latin typeface="Times New Roman" panose="02020603050405020304" pitchFamily="18" charset="0"/>
              </a:rPr>
              <a:t>方向与 </a:t>
            </a:r>
            <a:r>
              <a:rPr lang="en-US" altLang="zh-CN" sz="2400" dirty="0">
                <a:latin typeface="Times New Roman" panose="02020603050405020304" pitchFamily="18" charset="0"/>
              </a:rPr>
              <a:t>d</a:t>
            </a:r>
            <a:r>
              <a:rPr lang="en-US" altLang="zh-CN" sz="2400" i="1" dirty="0">
                <a:latin typeface="Times New Roman" panose="02020603050405020304" pitchFamily="18" charset="0"/>
              </a:rPr>
              <a:t>l</a:t>
            </a:r>
            <a:r>
              <a:rPr lang="zh-CN" altLang="en-US" sz="2400" dirty="0">
                <a:latin typeface="Times New Roman" panose="02020603050405020304" pitchFamily="18" charset="0"/>
              </a:rPr>
              <a:t>方向相反</a:t>
            </a:r>
            <a:r>
              <a:rPr lang="en-US" altLang="zh-CN" sz="2400" dirty="0">
                <a:latin typeface="Times New Roman" panose="02020603050405020304" pitchFamily="18" charset="0"/>
              </a:rPr>
              <a:t>(b</a:t>
            </a:r>
            <a:r>
              <a:rPr lang="zh-CN" altLang="en-US" sz="2400" dirty="0">
                <a:latin typeface="Times New Roman" panose="02020603050405020304" pitchFamily="18" charset="0"/>
              </a:rPr>
              <a:t>为低电势</a:t>
            </a:r>
            <a:r>
              <a:rPr lang="en-US" altLang="zh-CN" sz="2400" dirty="0">
                <a:latin typeface="Times New Roman" panose="02020603050405020304" pitchFamily="18" charset="0"/>
              </a:rPr>
              <a:t>,a</a:t>
            </a:r>
            <a:r>
              <a:rPr lang="zh-CN" altLang="en-US" sz="2400" dirty="0">
                <a:latin typeface="Times New Roman" panose="02020603050405020304" pitchFamily="18" charset="0"/>
              </a:rPr>
              <a:t>为高电势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5694" name="Text Box 94"/>
          <p:cNvSpPr txBox="1"/>
          <p:nvPr/>
        </p:nvSpPr>
        <p:spPr>
          <a:xfrm>
            <a:off x="522288" y="3924300"/>
            <a:ext cx="7426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18" charset="0"/>
              </a:rPr>
              <a:t>对于线圈</a:t>
            </a:r>
            <a:r>
              <a:rPr lang="en-US" altLang="zh-CN" sz="2400" dirty="0">
                <a:latin typeface="Times New Roman" panose="02020603050405020304" pitchFamily="18" charset="0"/>
              </a:rPr>
              <a:t>L</a:t>
            </a:r>
            <a:r>
              <a:rPr lang="zh-CN" altLang="en-US" sz="2400" dirty="0">
                <a:latin typeface="Times New Roman" panose="02020603050405020304" pitchFamily="18" charset="0"/>
              </a:rPr>
              <a:t>的情况，所产生的动生电动势为：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25695" name="Object 95"/>
          <p:cNvGraphicFramePr/>
          <p:nvPr/>
        </p:nvGraphicFramePr>
        <p:xfrm>
          <a:off x="2432050" y="4464050"/>
          <a:ext cx="2770188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0" name="" r:id="rId3" imgW="1002030" imgH="266065" progId="Equation.DSMT4">
                  <p:embed/>
                </p:oleObj>
              </mc:Choice>
              <mc:Fallback>
                <p:oleObj name="" r:id="rId3" imgW="1002030" imgH="266065" progId="Equation.DSMT4">
                  <p:embed/>
                  <p:pic>
                    <p:nvPicPr>
                      <p:cNvPr id="0" name="图片 33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2050" y="4464050"/>
                        <a:ext cx="2770188" cy="7239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96" name="Text Box 96"/>
          <p:cNvSpPr txBox="1"/>
          <p:nvPr/>
        </p:nvSpPr>
        <p:spPr>
          <a:xfrm>
            <a:off x="206375" y="2933700"/>
            <a:ext cx="8461375" cy="8842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rPr>
              <a:t>注意：</a:t>
            </a:r>
            <a:r>
              <a:rPr lang="zh-CN" altLang="en-US" sz="2400" dirty="0">
                <a:latin typeface="Times New Roman" panose="02020603050405020304" pitchFamily="18" charset="0"/>
              </a:rPr>
              <a:t>上式是在磁场中运动的导体内产生的动生电动势的一般公式。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99"/>
          <p:cNvGrpSpPr/>
          <p:nvPr/>
        </p:nvGrpSpPr>
        <p:grpSpPr>
          <a:xfrm>
            <a:off x="385763" y="5229225"/>
            <a:ext cx="8372475" cy="1416051"/>
            <a:chOff x="243" y="3294"/>
            <a:chExt cx="5274" cy="892"/>
          </a:xfrm>
        </p:grpSpPr>
        <p:sp>
          <p:nvSpPr>
            <p:cNvPr id="11274" name="Text Box 97"/>
            <p:cNvSpPr txBox="1"/>
            <p:nvPr/>
          </p:nvSpPr>
          <p:spPr>
            <a:xfrm>
              <a:off x="243" y="3294"/>
              <a:ext cx="527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说明：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动生电动势也可以根据感应电动势的一般性定义来求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1268" name="Object 98"/>
            <p:cNvGraphicFramePr/>
            <p:nvPr/>
          </p:nvGraphicFramePr>
          <p:xfrm>
            <a:off x="1660" y="3596"/>
            <a:ext cx="1050" cy="5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91" name="" r:id="rId5" imgW="634365" imgH="355600" progId="Equation.DSMT4">
                    <p:embed/>
                  </p:oleObj>
                </mc:Choice>
                <mc:Fallback>
                  <p:oleObj name="" r:id="rId5" imgW="634365" imgH="355600" progId="Equation.DSMT4">
                    <p:embed/>
                    <p:pic>
                      <p:nvPicPr>
                        <p:cNvPr id="0" name="图片 329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60" y="3596"/>
                          <a:ext cx="1050" cy="590"/>
                        </a:xfrm>
                        <a:prstGeom prst="rect">
                          <a:avLst/>
                        </a:prstGeom>
                        <a:noFill/>
                        <a:ln w="28575" cap="flat" cmpd="sng">
                          <a:solidFill>
                            <a:srgbClr val="FF33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9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3">
                                            <p:txEl>
                                              <p:charRg st="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93">
                                            <p:txEl>
                                              <p:charRg st="7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3">
                                            <p:txEl>
                                              <p:charRg st="2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93">
                                            <p:txEl>
                                              <p:charRg st="21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3">
                                            <p:txEl>
                                              <p:charRg st="58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93">
                                            <p:txEl>
                                              <p:charRg st="58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9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93" grpId="0" build="p"/>
      <p:bldP spid="25694" grpId="0" build="p"/>
      <p:bldP spid="2569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70" name="Text Box 4"/>
          <p:cNvSpPr txBox="1"/>
          <p:nvPr/>
        </p:nvSpPr>
        <p:spPr>
          <a:xfrm>
            <a:off x="250825" y="188913"/>
            <a:ext cx="8507413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11-4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dirty="0">
                <a:latin typeface="Times New Roman" panose="02020603050405020304" pitchFamily="18" charset="0"/>
              </a:rPr>
              <a:t>长直导线中通有电流</a:t>
            </a:r>
            <a:r>
              <a:rPr lang="en-US" altLang="zh-CN" i="1" dirty="0">
                <a:latin typeface="Times New Roman" panose="02020603050405020304" pitchFamily="18" charset="0"/>
              </a:rPr>
              <a:t>I</a:t>
            </a:r>
            <a:r>
              <a:rPr lang="zh-CN" altLang="en-US" dirty="0">
                <a:latin typeface="Times New Roman" panose="02020603050405020304" pitchFamily="18" charset="0"/>
              </a:rPr>
              <a:t>，长为</a:t>
            </a:r>
            <a:r>
              <a:rPr lang="en-US" altLang="zh-CN" i="1" dirty="0">
                <a:latin typeface="Times New Roman" panose="02020603050405020304" pitchFamily="18" charset="0"/>
              </a:rPr>
              <a:t>l</a:t>
            </a:r>
            <a:r>
              <a:rPr lang="zh-CN" altLang="en-US" dirty="0">
                <a:latin typeface="Times New Roman" panose="02020603050405020304" pitchFamily="18" charset="0"/>
              </a:rPr>
              <a:t>的金属棒</a:t>
            </a:r>
            <a:r>
              <a:rPr lang="en-US" altLang="zh-CN" i="1" dirty="0">
                <a:latin typeface="Times New Roman" panose="02020603050405020304" pitchFamily="18" charset="0"/>
              </a:rPr>
              <a:t>ab</a:t>
            </a:r>
            <a:r>
              <a:rPr lang="zh-CN" altLang="en-US" dirty="0">
                <a:latin typeface="Times New Roman" panose="02020603050405020304" pitchFamily="18" charset="0"/>
              </a:rPr>
              <a:t>，以</a:t>
            </a:r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zh-CN" altLang="en-US" dirty="0">
                <a:latin typeface="Times New Roman" panose="02020603050405020304" pitchFamily="18" charset="0"/>
              </a:rPr>
              <a:t>平行于直导线作匀速运动，棒与电流</a:t>
            </a:r>
            <a:r>
              <a:rPr lang="en-US" altLang="zh-CN" i="1" dirty="0">
                <a:latin typeface="Times New Roman" panose="02020603050405020304" pitchFamily="18" charset="0"/>
              </a:rPr>
              <a:t>I</a:t>
            </a:r>
            <a:r>
              <a:rPr lang="zh-CN" altLang="en-US" dirty="0">
                <a:latin typeface="Times New Roman" panose="02020603050405020304" pitchFamily="18" charset="0"/>
              </a:rPr>
              <a:t>垂直，它的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端距离导线为</a:t>
            </a:r>
            <a:r>
              <a:rPr lang="en-US" altLang="zh-CN" i="1" dirty="0">
                <a:latin typeface="Times New Roman" panose="02020603050405020304" pitchFamily="18" charset="0"/>
              </a:rPr>
              <a:t>d</a:t>
            </a:r>
            <a:r>
              <a:rPr lang="zh-CN" altLang="en-US" dirty="0">
                <a:latin typeface="Times New Roman" panose="02020603050405020304" pitchFamily="18" charset="0"/>
              </a:rPr>
              <a:t>，求金属棒中的动生电动势。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grpSp>
        <p:nvGrpSpPr>
          <p:cNvPr id="2" name="Group 80"/>
          <p:cNvGrpSpPr/>
          <p:nvPr/>
        </p:nvGrpSpPr>
        <p:grpSpPr>
          <a:xfrm>
            <a:off x="385763" y="1628775"/>
            <a:ext cx="3125787" cy="519113"/>
            <a:chOff x="215" y="1083"/>
            <a:chExt cx="1969" cy="327"/>
          </a:xfrm>
        </p:grpSpPr>
        <p:sp>
          <p:nvSpPr>
            <p:cNvPr id="15396" name="Text Box 75"/>
            <p:cNvSpPr txBox="1"/>
            <p:nvPr/>
          </p:nvSpPr>
          <p:spPr>
            <a:xfrm>
              <a:off x="215" y="1083"/>
              <a:ext cx="196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解：</a:t>
              </a:r>
              <a:r>
                <a:rPr lang="zh-CN" altLang="en-US" dirty="0">
                  <a:latin typeface="Times New Roman" panose="02020603050405020304" pitchFamily="18" charset="0"/>
                </a:rPr>
                <a:t>取             ，则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5368" name="Object 79"/>
            <p:cNvGraphicFramePr/>
            <p:nvPr/>
          </p:nvGraphicFramePr>
          <p:xfrm>
            <a:off x="952" y="1104"/>
            <a:ext cx="708" cy="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21" name="" r:id="rId1" imgW="583565" imgH="215900" progId="Equation.3">
                    <p:embed/>
                  </p:oleObj>
                </mc:Choice>
                <mc:Fallback>
                  <p:oleObj name="" r:id="rId1" imgW="583565" imgH="215900" progId="Equation.3">
                    <p:embed/>
                    <p:pic>
                      <p:nvPicPr>
                        <p:cNvPr id="0" name="图片 332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52" y="1104"/>
                          <a:ext cx="708" cy="26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72" name="Group 84"/>
          <p:cNvGrpSpPr/>
          <p:nvPr/>
        </p:nvGrpSpPr>
        <p:grpSpPr>
          <a:xfrm>
            <a:off x="5786438" y="1584325"/>
            <a:ext cx="2587625" cy="2509838"/>
            <a:chOff x="3532" y="1054"/>
            <a:chExt cx="1630" cy="1581"/>
          </a:xfrm>
        </p:grpSpPr>
        <p:sp>
          <p:nvSpPr>
            <p:cNvPr id="34901" name="Rectangle 85"/>
            <p:cNvSpPr>
              <a:spLocks noChangeArrowheads="1"/>
            </p:cNvSpPr>
            <p:nvPr/>
          </p:nvSpPr>
          <p:spPr bwMode="auto">
            <a:xfrm>
              <a:off x="3730" y="1253"/>
              <a:ext cx="48" cy="120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75" name="Rectangle 86"/>
            <p:cNvSpPr/>
            <p:nvPr/>
          </p:nvSpPr>
          <p:spPr>
            <a:xfrm>
              <a:off x="3730" y="2443"/>
              <a:ext cx="48" cy="19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5376" name="Rectangle 87"/>
            <p:cNvSpPr/>
            <p:nvPr/>
          </p:nvSpPr>
          <p:spPr>
            <a:xfrm>
              <a:off x="3730" y="1054"/>
              <a:ext cx="48" cy="19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5377" name="Rectangle 88"/>
            <p:cNvSpPr/>
            <p:nvPr/>
          </p:nvSpPr>
          <p:spPr>
            <a:xfrm>
              <a:off x="3986" y="1593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i="1" dirty="0">
                  <a:latin typeface="Times New Roman" panose="02020603050405020304" pitchFamily="18" charset="0"/>
                </a:rPr>
                <a:t>a</a:t>
              </a:r>
              <a:endParaRPr lang="en-US" altLang="zh-CN" sz="2400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5378" name="Rectangle 89"/>
            <p:cNvSpPr/>
            <p:nvPr/>
          </p:nvSpPr>
          <p:spPr>
            <a:xfrm>
              <a:off x="4950" y="1650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i="1" dirty="0">
                  <a:latin typeface="Times New Roman" panose="02020603050405020304" pitchFamily="18" charset="0"/>
                </a:rPr>
                <a:t>b</a:t>
              </a:r>
              <a:endParaRPr lang="en-US" altLang="zh-CN" sz="2400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5379" name="Line 90"/>
            <p:cNvSpPr/>
            <p:nvPr/>
          </p:nvSpPr>
          <p:spPr>
            <a:xfrm flipV="1">
              <a:off x="3754" y="1674"/>
              <a:ext cx="0" cy="192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5380" name="Line 91"/>
            <p:cNvSpPr/>
            <p:nvPr/>
          </p:nvSpPr>
          <p:spPr>
            <a:xfrm>
              <a:off x="4547" y="1849"/>
              <a:ext cx="0" cy="14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1" name="Line 92"/>
            <p:cNvSpPr/>
            <p:nvPr/>
          </p:nvSpPr>
          <p:spPr>
            <a:xfrm>
              <a:off x="4632" y="1849"/>
              <a:ext cx="0" cy="14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2" name="Line 93"/>
            <p:cNvSpPr/>
            <p:nvPr/>
          </p:nvSpPr>
          <p:spPr>
            <a:xfrm>
              <a:off x="3787" y="1962"/>
              <a:ext cx="76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5383" name="Line 94"/>
            <p:cNvSpPr/>
            <p:nvPr/>
          </p:nvSpPr>
          <p:spPr>
            <a:xfrm flipH="1">
              <a:off x="4632" y="1963"/>
              <a:ext cx="8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5384" name="Text Box 95"/>
            <p:cNvSpPr txBox="1"/>
            <p:nvPr/>
          </p:nvSpPr>
          <p:spPr>
            <a:xfrm>
              <a:off x="4009" y="1849"/>
              <a:ext cx="196" cy="25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i="1" dirty="0">
                  <a:latin typeface="Times New Roman" panose="02020603050405020304" pitchFamily="18" charset="0"/>
                </a:rPr>
                <a:t>x</a:t>
              </a:r>
              <a:endParaRPr lang="en-US" altLang="zh-CN" sz="2000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5385" name="Text Box 96"/>
            <p:cNvSpPr txBox="1"/>
            <p:nvPr/>
          </p:nvSpPr>
          <p:spPr>
            <a:xfrm>
              <a:off x="4439" y="1962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i="1" dirty="0">
                  <a:latin typeface="Times New Roman" panose="02020603050405020304" pitchFamily="18" charset="0"/>
                </a:rPr>
                <a:t>dx</a:t>
              </a:r>
              <a:endParaRPr lang="en-US" altLang="zh-CN" sz="2000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5386" name="Text Box 97"/>
            <p:cNvSpPr txBox="1"/>
            <p:nvPr/>
          </p:nvSpPr>
          <p:spPr>
            <a:xfrm>
              <a:off x="3532" y="1678"/>
              <a:ext cx="178" cy="25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i="1" dirty="0">
                  <a:latin typeface="Times New Roman" panose="02020603050405020304" pitchFamily="18" charset="0"/>
                </a:rPr>
                <a:t>I</a:t>
              </a:r>
              <a:endParaRPr lang="en-US" altLang="zh-CN" sz="2000" i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5367" name="Object 98"/>
            <p:cNvGraphicFramePr/>
            <p:nvPr/>
          </p:nvGraphicFramePr>
          <p:xfrm>
            <a:off x="4581" y="1480"/>
            <a:ext cx="191" cy="2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0" name="" r:id="rId3" imgW="139700" imgH="177800" progId="Equation.3">
                    <p:embed/>
                  </p:oleObj>
                </mc:Choice>
                <mc:Fallback>
                  <p:oleObj name="" r:id="rId3" imgW="139700" imgH="177800" progId="Equation.3">
                    <p:embed/>
                    <p:pic>
                      <p:nvPicPr>
                        <p:cNvPr id="0" name="图片 3269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00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581" y="1480"/>
                          <a:ext cx="191" cy="24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915" name="Rectangle 99"/>
            <p:cNvSpPr>
              <a:spLocks noChangeArrowheads="1"/>
            </p:cNvSpPr>
            <p:nvPr/>
          </p:nvSpPr>
          <p:spPr bwMode="auto">
            <a:xfrm>
              <a:off x="4156" y="1791"/>
              <a:ext cx="794" cy="57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88" name="Line 100"/>
            <p:cNvSpPr/>
            <p:nvPr/>
          </p:nvSpPr>
          <p:spPr>
            <a:xfrm flipV="1">
              <a:off x="4524" y="1593"/>
              <a:ext cx="0" cy="198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5389" name="Rectangle 101"/>
            <p:cNvSpPr/>
            <p:nvPr/>
          </p:nvSpPr>
          <p:spPr>
            <a:xfrm>
              <a:off x="4553" y="1791"/>
              <a:ext cx="85" cy="56"/>
            </a:xfrm>
            <a:prstGeom prst="rect">
              <a:avLst/>
            </a:prstGeom>
            <a:solidFill>
              <a:srgbClr val="FF00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5390" name="Line 102"/>
            <p:cNvSpPr/>
            <p:nvPr/>
          </p:nvSpPr>
          <p:spPr>
            <a:xfrm>
              <a:off x="4184" y="2268"/>
              <a:ext cx="0" cy="1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1" name="Line 103"/>
            <p:cNvSpPr/>
            <p:nvPr/>
          </p:nvSpPr>
          <p:spPr>
            <a:xfrm>
              <a:off x="4950" y="2268"/>
              <a:ext cx="0" cy="1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2" name="Line 104"/>
            <p:cNvSpPr/>
            <p:nvPr/>
          </p:nvSpPr>
          <p:spPr>
            <a:xfrm>
              <a:off x="3759" y="2325"/>
              <a:ext cx="42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5393" name="Line 105"/>
            <p:cNvSpPr/>
            <p:nvPr/>
          </p:nvSpPr>
          <p:spPr>
            <a:xfrm>
              <a:off x="4212" y="2325"/>
              <a:ext cx="73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5394" name="Rectangle 106"/>
            <p:cNvSpPr/>
            <p:nvPr/>
          </p:nvSpPr>
          <p:spPr>
            <a:xfrm>
              <a:off x="3872" y="2212"/>
              <a:ext cx="212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i="1" dirty="0">
                  <a:latin typeface="Times New Roman" panose="02020603050405020304" pitchFamily="18" charset="0"/>
                </a:rPr>
                <a:t>d</a:t>
              </a:r>
              <a:endParaRPr lang="en-US" altLang="zh-CN" sz="2400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5395" name="Rectangle 107"/>
            <p:cNvSpPr/>
            <p:nvPr/>
          </p:nvSpPr>
          <p:spPr>
            <a:xfrm>
              <a:off x="4439" y="2183"/>
              <a:ext cx="169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i="1" dirty="0">
                  <a:latin typeface="Times New Roman" panose="02020603050405020304" pitchFamily="18" charset="0"/>
                </a:rPr>
                <a:t>l</a:t>
              </a:r>
              <a:endParaRPr lang="en-US" altLang="zh-CN" sz="2400" i="1" dirty="0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34924" name="Object 108"/>
          <p:cNvGraphicFramePr/>
          <p:nvPr/>
        </p:nvGraphicFramePr>
        <p:xfrm>
          <a:off x="881063" y="2259013"/>
          <a:ext cx="26098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3" name="" r:id="rId5" imgW="1040765" imgH="228600" progId="Equation.3">
                  <p:embed/>
                </p:oleObj>
              </mc:Choice>
              <mc:Fallback>
                <p:oleObj name="" r:id="rId5" imgW="1040765" imgH="228600" progId="Equation.3">
                  <p:embed/>
                  <p:pic>
                    <p:nvPicPr>
                      <p:cNvPr id="0" name="图片 32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1063" y="2259013"/>
                        <a:ext cx="2609850" cy="574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926" name="Object 110"/>
          <p:cNvGraphicFramePr/>
          <p:nvPr/>
        </p:nvGraphicFramePr>
        <p:xfrm>
          <a:off x="1376363" y="2798763"/>
          <a:ext cx="14954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" name="" r:id="rId7" imgW="595630" imgH="177800" progId="Equation.3">
                  <p:embed/>
                </p:oleObj>
              </mc:Choice>
              <mc:Fallback>
                <p:oleObj name="" r:id="rId7" imgW="595630" imgH="177800" progId="Equation.3">
                  <p:embed/>
                  <p:pic>
                    <p:nvPicPr>
                      <p:cNvPr id="0" name="图片 327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76363" y="2798763"/>
                        <a:ext cx="1495425" cy="446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930" name="Object 114"/>
          <p:cNvGraphicFramePr/>
          <p:nvPr/>
        </p:nvGraphicFramePr>
        <p:xfrm>
          <a:off x="1285875" y="3249613"/>
          <a:ext cx="204152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5" name="" r:id="rId9" imgW="799465" imgH="393700" progId="Equation.3">
                  <p:embed/>
                </p:oleObj>
              </mc:Choice>
              <mc:Fallback>
                <p:oleObj name="" r:id="rId9" imgW="799465" imgH="393700" progId="Equation.3">
                  <p:embed/>
                  <p:pic>
                    <p:nvPicPr>
                      <p:cNvPr id="0" name="图片 327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85875" y="3249613"/>
                        <a:ext cx="2041525" cy="1008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931" name="Object 115"/>
          <p:cNvGraphicFramePr/>
          <p:nvPr/>
        </p:nvGraphicFramePr>
        <p:xfrm>
          <a:off x="971550" y="4329113"/>
          <a:ext cx="2970213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5" name="" r:id="rId11" imgW="1155065" imgH="393700" progId="Equation.3">
                  <p:embed/>
                </p:oleObj>
              </mc:Choice>
              <mc:Fallback>
                <p:oleObj name="" r:id="rId11" imgW="1155065" imgH="393700" progId="Equation.3">
                  <p:embed/>
                  <p:pic>
                    <p:nvPicPr>
                      <p:cNvPr id="0" name="图片 333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1550" y="4329113"/>
                        <a:ext cx="2970213" cy="1011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932" name="Object 116"/>
          <p:cNvGraphicFramePr/>
          <p:nvPr/>
        </p:nvGraphicFramePr>
        <p:xfrm>
          <a:off x="3986213" y="4373563"/>
          <a:ext cx="2679700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9" name="" r:id="rId13" imgW="1066165" imgH="393700" progId="Equation.3">
                  <p:embed/>
                </p:oleObj>
              </mc:Choice>
              <mc:Fallback>
                <p:oleObj name="" r:id="rId13" imgW="1066165" imgH="393700" progId="Equation.3">
                  <p:embed/>
                  <p:pic>
                    <p:nvPicPr>
                      <p:cNvPr id="0" name="图片 33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86213" y="4373563"/>
                        <a:ext cx="2679700" cy="989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933" name="Text Box 117"/>
          <p:cNvSpPr txBox="1"/>
          <p:nvPr/>
        </p:nvSpPr>
        <p:spPr>
          <a:xfrm>
            <a:off x="971550" y="5499100"/>
            <a:ext cx="51752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负号表示</a:t>
            </a:r>
            <a:r>
              <a:rPr lang="zh-CN" altLang="en-US" i="1" dirty="0">
                <a:latin typeface="Times New Roman" panose="02020603050405020304" pitchFamily="18" charset="0"/>
                <a:sym typeface="Symbol" panose="05050102010706020507" pitchFamily="18" charset="2"/>
              </a:rPr>
              <a:t></a:t>
            </a:r>
            <a:r>
              <a:rPr lang="en-US" altLang="zh-CN" i="1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zh-CN" altLang="en-US" dirty="0">
                <a:latin typeface="Times New Roman" panose="02020603050405020304" pitchFamily="18" charset="0"/>
              </a:rPr>
              <a:t>的方向与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轴正方向相反，即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端电势高。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33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WPS 演示</Application>
  <PresentationFormat>全屏显示(4:3)</PresentationFormat>
  <Paragraphs>87</Paragraphs>
  <Slides>8</Slides>
  <Notes>1</Notes>
  <HiddenSlides>0</HiddenSlides>
  <MMClips>4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27</vt:i4>
      </vt:variant>
      <vt:variant>
        <vt:lpstr>幻灯片标题</vt:lpstr>
      </vt:variant>
      <vt:variant>
        <vt:i4>8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华文行楷</vt:lpstr>
      <vt:lpstr>Symbol</vt:lpstr>
      <vt:lpstr>Verdana</vt:lpstr>
      <vt:lpstr>楷体_GB2312</vt:lpstr>
      <vt:lpstr>微软雅黑</vt:lpstr>
      <vt:lpstr>Arial Unicode MS</vt:lpstr>
      <vt:lpstr>新宋体</vt:lpstr>
      <vt:lpstr>默认设计模板</vt:lpstr>
      <vt:lpstr>1_默认设计模板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ylz</dc:creator>
  <cp:lastModifiedBy>Administrator</cp:lastModifiedBy>
  <cp:revision>91</cp:revision>
  <dcterms:created xsi:type="dcterms:W3CDTF">2007-12-22T14:32:00Z</dcterms:created>
  <dcterms:modified xsi:type="dcterms:W3CDTF">2018-09-07T04:47:08Z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