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64" r:id="rId3"/>
    <p:sldId id="328" r:id="rId4"/>
    <p:sldId id="292" r:id="rId5"/>
    <p:sldId id="287" r:id="rId6"/>
    <p:sldId id="365" r:id="rId7"/>
    <p:sldId id="289" r:id="rId8"/>
    <p:sldId id="329" r:id="rId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FFCC"/>
    <a:srgbClr val="FFCC00"/>
    <a:srgbClr val="FF0000"/>
    <a:srgbClr val="CC00FF"/>
    <a:srgbClr val="CC0000"/>
    <a:srgbClr val="3333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79"/>
    <p:restoredTop sz="94660"/>
  </p:normalViewPr>
  <p:slideViewPr>
    <p:cSldViewPr showGuides="1">
      <p:cViewPr>
        <p:scale>
          <a:sx n="50" d="100"/>
          <a:sy n="50" d="100"/>
        </p:scale>
        <p:origin x="-557" y="-58"/>
      </p:cViewPr>
      <p:guideLst>
        <p:guide orient="horz" pos="2181"/>
        <p:guide pos="28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7" Type="http://schemas.openxmlformats.org/officeDocument/2006/relationships/image" Target="../media/image8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26.wmf"/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3490" name="页眉占位符 6348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b="0" dirty="0"/>
          </a:p>
        </p:txBody>
      </p:sp>
      <p:sp>
        <p:nvSpPr>
          <p:cNvPr id="63491" name="日期占位符 6349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b="0" dirty="0"/>
          </a:p>
        </p:txBody>
      </p:sp>
      <p:sp>
        <p:nvSpPr>
          <p:cNvPr id="63492" name="幻灯片图像占位符 63491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3493" name="文本占位符 63492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3494" name="页脚占位符 6349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b="0" dirty="0"/>
          </a:p>
        </p:txBody>
      </p:sp>
      <p:sp>
        <p:nvSpPr>
          <p:cNvPr id="63495" name="灯片编号占位符 6349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5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6" Type="http://schemas.openxmlformats.org/officeDocument/2006/relationships/vmlDrawing" Target="../drawings/vmlDrawing1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8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7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2.bin"/><Relationship Id="rId8" Type="http://schemas.openxmlformats.org/officeDocument/2006/relationships/image" Target="../media/image12.wmf"/><Relationship Id="rId7" Type="http://schemas.openxmlformats.org/officeDocument/2006/relationships/oleObject" Target="../embeddings/oleObject11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9.wmf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14.wmf"/><Relationship Id="rId11" Type="http://schemas.openxmlformats.org/officeDocument/2006/relationships/oleObject" Target="../embeddings/oleObject13.bin"/><Relationship Id="rId10" Type="http://schemas.openxmlformats.org/officeDocument/2006/relationships/image" Target="../media/image13.wmf"/><Relationship Id="rId1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.bin"/><Relationship Id="rId8" Type="http://schemas.openxmlformats.org/officeDocument/2006/relationships/image" Target="../media/image18.wmf"/><Relationship Id="rId7" Type="http://schemas.openxmlformats.org/officeDocument/2006/relationships/oleObject" Target="../embeddings/oleObject17.bin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15.wmf"/><Relationship Id="rId14" Type="http://schemas.openxmlformats.org/officeDocument/2006/relationships/vmlDrawing" Target="../drawings/vmlDrawing3.v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20.wmf"/><Relationship Id="rId11" Type="http://schemas.openxmlformats.org/officeDocument/2006/relationships/oleObject" Target="../embeddings/oleObject19.bin"/><Relationship Id="rId10" Type="http://schemas.openxmlformats.org/officeDocument/2006/relationships/image" Target="../media/image19.wmf"/><Relationship Id="rId1" Type="http://schemas.openxmlformats.org/officeDocument/2006/relationships/oleObject" Target="../embeddings/oleObject14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wmf"/><Relationship Id="rId1" Type="http://schemas.openxmlformats.org/officeDocument/2006/relationships/oleObject" Target="../embeddings/oleObject20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6.wmf"/><Relationship Id="rId7" Type="http://schemas.openxmlformats.org/officeDocument/2006/relationships/oleObject" Target="../embeddings/oleObject24.bin"/><Relationship Id="rId6" Type="http://schemas.openxmlformats.org/officeDocument/2006/relationships/image" Target="../media/image25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4.wmf"/><Relationship Id="rId3" Type="http://schemas.openxmlformats.org/officeDocument/2006/relationships/oleObject" Target="../embeddings/oleObject22.bin"/><Relationship Id="rId2" Type="http://schemas.openxmlformats.org/officeDocument/2006/relationships/image" Target="../media/image23.wmf"/><Relationship Id="rId10" Type="http://schemas.openxmlformats.org/officeDocument/2006/relationships/vmlDrawing" Target="../drawings/vmlDrawing5.vml"/><Relationship Id="rId1" Type="http://schemas.openxmlformats.org/officeDocument/2006/relationships/oleObject" Target="../embeddings/oleObject2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矩形 10249"/>
          <p:cNvSpPr/>
          <p:nvPr/>
        </p:nvSpPr>
        <p:spPr>
          <a:xfrm>
            <a:off x="2246630" y="264160"/>
            <a:ext cx="3550920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节段   牛顿环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64080" y="5256530"/>
            <a:ext cx="4318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利用牛顿环测量光波波长</a:t>
            </a:r>
            <a:endParaRPr lang="zh-CN" altLang="en-US"/>
          </a:p>
        </p:txBody>
      </p:sp>
      <p:pic>
        <p:nvPicPr>
          <p:cNvPr id="1073744130" name="图片 10737441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1183640"/>
            <a:ext cx="4838065" cy="37217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374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6" name="文本框 100355"/>
          <p:cNvSpPr txBox="1"/>
          <p:nvPr/>
        </p:nvSpPr>
        <p:spPr>
          <a:xfrm>
            <a:off x="522288" y="1179513"/>
            <a:ext cx="8235950" cy="230695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sz="2400" dirty="0">
                <a:latin typeface="Times New Roman" panose="02020603050405020304" pitchFamily="18" charset="0"/>
              </a:rPr>
              <a:t>       </a:t>
            </a:r>
            <a:r>
              <a:rPr lang="zh-CN" altLang="en-US" sz="2400" dirty="0">
                <a:latin typeface="Times New Roman" panose="02020603050405020304" pitchFamily="18" charset="0"/>
              </a:rPr>
              <a:t>曲率半径较大的平凸透镜</a:t>
            </a:r>
            <a:r>
              <a:rPr lang="en-US" altLang="zh-CN" sz="2400" dirty="0">
                <a:latin typeface="Times New Roman" panose="02020603050405020304" pitchFamily="18" charset="0"/>
              </a:rPr>
              <a:t>M</a:t>
            </a:r>
            <a:r>
              <a:rPr lang="zh-CN" altLang="en-US" sz="2400" dirty="0">
                <a:latin typeface="Times New Roman" panose="02020603050405020304" pitchFamily="18" charset="0"/>
              </a:rPr>
              <a:t>置于平板玻璃</a:t>
            </a:r>
            <a:r>
              <a:rPr lang="en-US" altLang="zh-CN" sz="2400" dirty="0">
                <a:latin typeface="Times New Roman" panose="02020603050405020304" pitchFamily="18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</a:rPr>
              <a:t>之上，其间形成一个上表面为球面、下表面为平板的空气劈尖。单色平行光垂直照射时，两表面所反射的光发生干涉，</a:t>
            </a: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</a:rPr>
              <a:t>形成等厚干涉条纹</a:t>
            </a:r>
            <a:r>
              <a:rPr lang="zh-CN" altLang="en-US" sz="2400" dirty="0">
                <a:latin typeface="Times New Roman" panose="02020603050405020304" pitchFamily="18" charset="0"/>
              </a:rPr>
              <a:t>。由于厚度相同的点光程差相同强度相同，形成同一级条纹，所以，干涉花样为以</a:t>
            </a:r>
            <a:r>
              <a:rPr lang="zh-CN" altLang="zh-CN" sz="2400" dirty="0">
                <a:latin typeface="Times New Roman" panose="02020603050405020304" pitchFamily="18" charset="0"/>
              </a:rPr>
              <a:t>O为圆心的一组同心圆</a:t>
            </a:r>
            <a:r>
              <a:rPr lang="zh-CN" altLang="en-US" sz="2400" dirty="0">
                <a:latin typeface="Times New Roman" panose="02020603050405020304" pitchFamily="18" charset="0"/>
              </a:rPr>
              <a:t>环（</a:t>
            </a: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</a:rPr>
              <a:t>称为牛顿环</a:t>
            </a:r>
            <a:r>
              <a:rPr lang="zh-CN" altLang="en-US" sz="2400" dirty="0">
                <a:latin typeface="Times New Roman" panose="02020603050405020304" pitchFamily="18" charset="0"/>
              </a:rPr>
              <a:t>）</a:t>
            </a:r>
            <a:r>
              <a:rPr lang="zh-CN" altLang="zh-CN" sz="2400" dirty="0">
                <a:latin typeface="Times New Roman" panose="02020603050405020304" pitchFamily="18" charset="0"/>
              </a:rPr>
              <a:t>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00357" name="文本框 100356"/>
          <p:cNvSpPr txBox="1"/>
          <p:nvPr/>
        </p:nvSpPr>
        <p:spPr>
          <a:xfrm>
            <a:off x="341313" y="368300"/>
            <a:ext cx="2970212" cy="52324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lIns="90000" tIns="46800" rIns="90000" bIns="46800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dirty="0">
                <a:solidFill>
                  <a:srgbClr val="CC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一、</a:t>
            </a:r>
            <a:r>
              <a:rPr lang="zh-CN" altLang="en-US" dirty="0">
                <a:solidFill>
                  <a:srgbClr val="CC0000"/>
                </a:solidFill>
                <a:latin typeface="Times New Roman" panose="02020603050405020304" pitchFamily="18" charset="0"/>
              </a:rPr>
              <a:t>牛顿环</a:t>
            </a:r>
            <a:endParaRPr lang="zh-CN" altLang="en-US"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00358" name="组合 100357"/>
          <p:cNvGrpSpPr/>
          <p:nvPr/>
        </p:nvGrpSpPr>
        <p:grpSpPr>
          <a:xfrm>
            <a:off x="792163" y="3608388"/>
            <a:ext cx="3627437" cy="2749550"/>
            <a:chOff x="2992" y="300"/>
            <a:chExt cx="2340" cy="2076"/>
          </a:xfrm>
        </p:grpSpPr>
        <p:sp>
          <p:nvSpPr>
            <p:cNvPr id="100359" name="椭圆 100358"/>
            <p:cNvSpPr/>
            <p:nvPr/>
          </p:nvSpPr>
          <p:spPr>
            <a:xfrm>
              <a:off x="4186" y="617"/>
              <a:ext cx="711" cy="113"/>
            </a:xfrm>
            <a:prstGeom prst="ellipse">
              <a:avLst/>
            </a:prstGeom>
            <a:noFill/>
            <a:ln w="41275" cap="flat" cmpd="sng">
              <a:solidFill>
                <a:srgbClr val="339966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0360" name="直接连接符 100359"/>
            <p:cNvSpPr/>
            <p:nvPr/>
          </p:nvSpPr>
          <p:spPr>
            <a:xfrm>
              <a:off x="4879" y="351"/>
              <a:ext cx="0" cy="338"/>
            </a:xfrm>
            <a:prstGeom prst="line">
              <a:avLst/>
            </a:prstGeom>
            <a:ln w="41275" cap="flat" cmpd="sng">
              <a:solidFill>
                <a:srgbClr val="3399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61" name="直接连接符 100360"/>
            <p:cNvSpPr/>
            <p:nvPr/>
          </p:nvSpPr>
          <p:spPr>
            <a:xfrm>
              <a:off x="4190" y="336"/>
              <a:ext cx="0" cy="338"/>
            </a:xfrm>
            <a:prstGeom prst="line">
              <a:avLst/>
            </a:prstGeom>
            <a:ln w="41275" cap="flat" cmpd="sng">
              <a:solidFill>
                <a:srgbClr val="3399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62" name="直接连接符 100361"/>
            <p:cNvSpPr/>
            <p:nvPr/>
          </p:nvSpPr>
          <p:spPr>
            <a:xfrm>
              <a:off x="4072" y="786"/>
              <a:ext cx="912" cy="563"/>
            </a:xfrm>
            <a:prstGeom prst="line">
              <a:avLst/>
            </a:prstGeom>
            <a:ln w="53975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63" name="椭圆 100362"/>
            <p:cNvSpPr/>
            <p:nvPr/>
          </p:nvSpPr>
          <p:spPr>
            <a:xfrm>
              <a:off x="3592" y="873"/>
              <a:ext cx="96" cy="507"/>
            </a:xfrm>
            <a:prstGeom prst="ellipse">
              <a:avLst/>
            </a:prstGeom>
            <a:noFill/>
            <a:ln w="508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0364" name="直接连接符 100363"/>
            <p:cNvSpPr/>
            <p:nvPr/>
          </p:nvSpPr>
          <p:spPr>
            <a:xfrm>
              <a:off x="3016" y="1124"/>
              <a:ext cx="67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65" name="直接连接符 100364"/>
            <p:cNvSpPr/>
            <p:nvPr/>
          </p:nvSpPr>
          <p:spPr>
            <a:xfrm>
              <a:off x="3571" y="1124"/>
              <a:ext cx="99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arrow" w="med" len="lg"/>
            </a:ln>
          </p:spPr>
        </p:sp>
        <p:sp>
          <p:nvSpPr>
            <p:cNvPr id="100366" name="直接连接符 100365"/>
            <p:cNvSpPr/>
            <p:nvPr/>
          </p:nvSpPr>
          <p:spPr>
            <a:xfrm>
              <a:off x="3640" y="904"/>
              <a:ext cx="56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arrow" w="med" len="lg"/>
            </a:ln>
          </p:spPr>
        </p:sp>
        <p:sp>
          <p:nvSpPr>
            <p:cNvPr id="100367" name="直接连接符 100366"/>
            <p:cNvSpPr/>
            <p:nvPr/>
          </p:nvSpPr>
          <p:spPr>
            <a:xfrm>
              <a:off x="3688" y="1349"/>
              <a:ext cx="119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arrow" w="med" len="lg"/>
            </a:ln>
          </p:spPr>
        </p:sp>
        <p:sp>
          <p:nvSpPr>
            <p:cNvPr id="100368" name="直接连接符 100367"/>
            <p:cNvSpPr/>
            <p:nvPr/>
          </p:nvSpPr>
          <p:spPr>
            <a:xfrm flipV="1">
              <a:off x="3016" y="899"/>
              <a:ext cx="576" cy="22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69" name="直接连接符 100368"/>
            <p:cNvSpPr/>
            <p:nvPr/>
          </p:nvSpPr>
          <p:spPr>
            <a:xfrm>
              <a:off x="3016" y="1124"/>
              <a:ext cx="624" cy="22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70" name="椭圆 100369"/>
            <p:cNvSpPr/>
            <p:nvPr/>
          </p:nvSpPr>
          <p:spPr>
            <a:xfrm>
              <a:off x="3016" y="1068"/>
              <a:ext cx="96" cy="112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0371" name="直接连接符 100370"/>
            <p:cNvSpPr/>
            <p:nvPr/>
          </p:nvSpPr>
          <p:spPr>
            <a:xfrm>
              <a:off x="4552" y="730"/>
              <a:ext cx="0" cy="106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arrow" w="med" len="lg"/>
              <a:tailEnd type="arrow" w="med" len="lg"/>
            </a:ln>
          </p:spPr>
        </p:sp>
        <p:sp>
          <p:nvSpPr>
            <p:cNvPr id="100372" name="直接连接符 100371"/>
            <p:cNvSpPr/>
            <p:nvPr/>
          </p:nvSpPr>
          <p:spPr>
            <a:xfrm>
              <a:off x="4216" y="730"/>
              <a:ext cx="0" cy="107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arrow" w="med" len="lg"/>
              <a:tailEnd type="arrow" w="med" len="lg"/>
            </a:ln>
          </p:spPr>
        </p:sp>
        <p:sp>
          <p:nvSpPr>
            <p:cNvPr id="100373" name="直接连接符 100372"/>
            <p:cNvSpPr/>
            <p:nvPr/>
          </p:nvSpPr>
          <p:spPr>
            <a:xfrm>
              <a:off x="4848" y="730"/>
              <a:ext cx="0" cy="106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arrow" w="med" len="lg"/>
              <a:tailEnd type="arrow" w="med" len="lg"/>
            </a:ln>
          </p:spPr>
        </p:sp>
        <p:sp>
          <p:nvSpPr>
            <p:cNvPr id="100374" name="直接连接符 100373"/>
            <p:cNvSpPr/>
            <p:nvPr/>
          </p:nvSpPr>
          <p:spPr>
            <a:xfrm>
              <a:off x="4405" y="1631"/>
              <a:ext cx="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75" name="矩形 100374"/>
            <p:cNvSpPr/>
            <p:nvPr/>
          </p:nvSpPr>
          <p:spPr>
            <a:xfrm>
              <a:off x="3936" y="2055"/>
              <a:ext cx="1308" cy="57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0376" name="直接连接符 100375"/>
            <p:cNvSpPr/>
            <p:nvPr/>
          </p:nvSpPr>
          <p:spPr>
            <a:xfrm>
              <a:off x="3927" y="1871"/>
              <a:ext cx="1296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77" name="任意多边形 100376"/>
            <p:cNvSpPr/>
            <p:nvPr/>
          </p:nvSpPr>
          <p:spPr>
            <a:xfrm>
              <a:off x="3927" y="1871"/>
              <a:ext cx="1296" cy="175"/>
            </a:xfrm>
            <a:custGeom>
              <a:avLst/>
              <a:gdLst/>
              <a:ahLst/>
              <a:cxnLst/>
              <a:pathLst>
                <a:path w="1296" h="149">
                  <a:moveTo>
                    <a:pt x="0" y="0"/>
                  </a:moveTo>
                  <a:cubicBezTo>
                    <a:pt x="155" y="109"/>
                    <a:pt x="445" y="149"/>
                    <a:pt x="661" y="149"/>
                  </a:cubicBezTo>
                  <a:cubicBezTo>
                    <a:pt x="877" y="149"/>
                    <a:pt x="1101" y="123"/>
                    <a:pt x="1296" y="0"/>
                  </a:cubicBezTo>
                </a:path>
              </a:pathLst>
            </a:custGeom>
            <a:solidFill>
              <a:srgbClr val="FFFFFF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0378" name="直接连接符 100377"/>
            <p:cNvSpPr/>
            <p:nvPr/>
          </p:nvSpPr>
          <p:spPr>
            <a:xfrm>
              <a:off x="5092" y="1800"/>
              <a:ext cx="240" cy="0"/>
            </a:xfrm>
            <a:prstGeom prst="line">
              <a:avLst/>
            </a:prstGeom>
            <a:ln w="444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79" name="直接连接符 100378"/>
            <p:cNvSpPr/>
            <p:nvPr/>
          </p:nvSpPr>
          <p:spPr>
            <a:xfrm>
              <a:off x="5092" y="1851"/>
              <a:ext cx="195" cy="0"/>
            </a:xfrm>
            <a:prstGeom prst="line">
              <a:avLst/>
            </a:prstGeom>
            <a:ln w="444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80" name="直接连接符 100379"/>
            <p:cNvSpPr/>
            <p:nvPr/>
          </p:nvSpPr>
          <p:spPr>
            <a:xfrm>
              <a:off x="5092" y="1800"/>
              <a:ext cx="0" cy="56"/>
            </a:xfrm>
            <a:prstGeom prst="line">
              <a:avLst/>
            </a:prstGeom>
            <a:ln w="444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81" name="直接连接符 100380"/>
            <p:cNvSpPr/>
            <p:nvPr/>
          </p:nvSpPr>
          <p:spPr>
            <a:xfrm>
              <a:off x="5284" y="1856"/>
              <a:ext cx="0" cy="281"/>
            </a:xfrm>
            <a:prstGeom prst="line">
              <a:avLst/>
            </a:prstGeom>
            <a:ln w="444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82" name="直接连接符 100381"/>
            <p:cNvSpPr/>
            <p:nvPr/>
          </p:nvSpPr>
          <p:spPr>
            <a:xfrm>
              <a:off x="5332" y="1800"/>
              <a:ext cx="0" cy="394"/>
            </a:xfrm>
            <a:prstGeom prst="line">
              <a:avLst/>
            </a:prstGeom>
            <a:ln w="444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83" name="直接连接符 100382"/>
            <p:cNvSpPr/>
            <p:nvPr/>
          </p:nvSpPr>
          <p:spPr>
            <a:xfrm>
              <a:off x="5044" y="2194"/>
              <a:ext cx="288" cy="0"/>
            </a:xfrm>
            <a:prstGeom prst="line">
              <a:avLst/>
            </a:prstGeom>
            <a:ln w="444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84" name="直接连接符 100383"/>
            <p:cNvSpPr/>
            <p:nvPr/>
          </p:nvSpPr>
          <p:spPr>
            <a:xfrm flipV="1">
              <a:off x="5044" y="2081"/>
              <a:ext cx="0" cy="113"/>
            </a:xfrm>
            <a:prstGeom prst="line">
              <a:avLst/>
            </a:prstGeom>
            <a:ln w="444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85" name="直接连接符 100384"/>
            <p:cNvSpPr/>
            <p:nvPr/>
          </p:nvSpPr>
          <p:spPr>
            <a:xfrm>
              <a:off x="5044" y="2122"/>
              <a:ext cx="240" cy="0"/>
            </a:xfrm>
            <a:prstGeom prst="line">
              <a:avLst/>
            </a:prstGeom>
            <a:ln w="444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86" name="直接连接符 100385"/>
            <p:cNvSpPr/>
            <p:nvPr/>
          </p:nvSpPr>
          <p:spPr>
            <a:xfrm flipH="1">
              <a:off x="3852" y="1800"/>
              <a:ext cx="240" cy="0"/>
            </a:xfrm>
            <a:prstGeom prst="line">
              <a:avLst/>
            </a:prstGeom>
            <a:ln w="444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87" name="直接连接符 100386"/>
            <p:cNvSpPr/>
            <p:nvPr/>
          </p:nvSpPr>
          <p:spPr>
            <a:xfrm flipH="1">
              <a:off x="3897" y="1851"/>
              <a:ext cx="195" cy="0"/>
            </a:xfrm>
            <a:prstGeom prst="line">
              <a:avLst/>
            </a:prstGeom>
            <a:ln w="444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88" name="直接连接符 100387"/>
            <p:cNvSpPr/>
            <p:nvPr/>
          </p:nvSpPr>
          <p:spPr>
            <a:xfrm flipH="1">
              <a:off x="4092" y="1800"/>
              <a:ext cx="0" cy="56"/>
            </a:xfrm>
            <a:prstGeom prst="line">
              <a:avLst/>
            </a:prstGeom>
            <a:ln w="444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89" name="直接连接符 100388"/>
            <p:cNvSpPr/>
            <p:nvPr/>
          </p:nvSpPr>
          <p:spPr>
            <a:xfrm flipH="1">
              <a:off x="3900" y="1856"/>
              <a:ext cx="0" cy="281"/>
            </a:xfrm>
            <a:prstGeom prst="line">
              <a:avLst/>
            </a:prstGeom>
            <a:ln w="444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90" name="直接连接符 100389"/>
            <p:cNvSpPr/>
            <p:nvPr/>
          </p:nvSpPr>
          <p:spPr>
            <a:xfrm flipH="1">
              <a:off x="3852" y="1800"/>
              <a:ext cx="0" cy="394"/>
            </a:xfrm>
            <a:prstGeom prst="line">
              <a:avLst/>
            </a:prstGeom>
            <a:ln w="444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91" name="直接连接符 100390"/>
            <p:cNvSpPr/>
            <p:nvPr/>
          </p:nvSpPr>
          <p:spPr>
            <a:xfrm flipH="1">
              <a:off x="3852" y="2194"/>
              <a:ext cx="288" cy="0"/>
            </a:xfrm>
            <a:prstGeom prst="line">
              <a:avLst/>
            </a:prstGeom>
            <a:ln w="444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92" name="直接连接符 100391"/>
            <p:cNvSpPr/>
            <p:nvPr/>
          </p:nvSpPr>
          <p:spPr>
            <a:xfrm flipH="1" flipV="1">
              <a:off x="4140" y="2081"/>
              <a:ext cx="0" cy="113"/>
            </a:xfrm>
            <a:prstGeom prst="line">
              <a:avLst/>
            </a:prstGeom>
            <a:ln w="444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93" name="直接连接符 100392"/>
            <p:cNvSpPr/>
            <p:nvPr/>
          </p:nvSpPr>
          <p:spPr>
            <a:xfrm flipH="1">
              <a:off x="3900" y="2122"/>
              <a:ext cx="240" cy="0"/>
            </a:xfrm>
            <a:prstGeom prst="line">
              <a:avLst/>
            </a:prstGeom>
            <a:ln w="444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94" name="直接连接符 100393"/>
            <p:cNvSpPr/>
            <p:nvPr/>
          </p:nvSpPr>
          <p:spPr>
            <a:xfrm>
              <a:off x="4032" y="1743"/>
              <a:ext cx="0" cy="226"/>
            </a:xfrm>
            <a:prstGeom prst="line">
              <a:avLst/>
            </a:prstGeom>
            <a:ln w="698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95" name="直接连接符 100394"/>
            <p:cNvSpPr/>
            <p:nvPr/>
          </p:nvSpPr>
          <p:spPr>
            <a:xfrm>
              <a:off x="3936" y="1743"/>
              <a:ext cx="190" cy="0"/>
            </a:xfrm>
            <a:prstGeom prst="line">
              <a:avLst/>
            </a:prstGeom>
            <a:ln w="698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96" name="直接连接符 100395"/>
            <p:cNvSpPr/>
            <p:nvPr/>
          </p:nvSpPr>
          <p:spPr>
            <a:xfrm>
              <a:off x="5136" y="1743"/>
              <a:ext cx="0" cy="226"/>
            </a:xfrm>
            <a:prstGeom prst="line">
              <a:avLst/>
            </a:prstGeom>
            <a:ln w="698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97" name="直接连接符 100396"/>
            <p:cNvSpPr/>
            <p:nvPr/>
          </p:nvSpPr>
          <p:spPr>
            <a:xfrm>
              <a:off x="5040" y="1743"/>
              <a:ext cx="190" cy="0"/>
            </a:xfrm>
            <a:prstGeom prst="line">
              <a:avLst/>
            </a:prstGeom>
            <a:ln w="698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aphicFrame>
          <p:nvGraphicFramePr>
            <p:cNvPr id="100398" name="对象 100397"/>
            <p:cNvGraphicFramePr/>
            <p:nvPr/>
          </p:nvGraphicFramePr>
          <p:xfrm>
            <a:off x="2992" y="1171"/>
            <a:ext cx="223" cy="2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87" name="" r:id="rId1" imgW="139700" imgH="177800" progId="Equation.3">
                    <p:embed/>
                  </p:oleObj>
                </mc:Choice>
                <mc:Fallback>
                  <p:oleObj name="" r:id="rId1" imgW="139700" imgH="177800" progId="Equation.3">
                    <p:embed/>
                    <p:pic>
                      <p:nvPicPr>
                        <p:cNvPr id="0" name="图片 318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992" y="1171"/>
                          <a:ext cx="223" cy="2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0399" name="对象 100398"/>
            <p:cNvGraphicFramePr/>
            <p:nvPr/>
          </p:nvGraphicFramePr>
          <p:xfrm>
            <a:off x="3515" y="611"/>
            <a:ext cx="236" cy="2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91" name="" r:id="rId3" imgW="139700" imgH="165100" progId="Equation.3">
                    <p:embed/>
                  </p:oleObj>
                </mc:Choice>
                <mc:Fallback>
                  <p:oleObj name="" r:id="rId3" imgW="139700" imgH="165100" progId="Equation.3">
                    <p:embed/>
                    <p:pic>
                      <p:nvPicPr>
                        <p:cNvPr id="0" name="图片 319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515" y="611"/>
                          <a:ext cx="236" cy="27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0400" name="对象 100399"/>
            <p:cNvGraphicFramePr/>
            <p:nvPr/>
          </p:nvGraphicFramePr>
          <p:xfrm>
            <a:off x="4422" y="300"/>
            <a:ext cx="236" cy="2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0" name="" r:id="rId5" imgW="139700" imgH="165100" progId="Equation.3">
                    <p:embed/>
                  </p:oleObj>
                </mc:Choice>
                <mc:Fallback>
                  <p:oleObj name="" r:id="rId5" imgW="139700" imgH="165100" progId="Equation.3">
                    <p:embed/>
                    <p:pic>
                      <p:nvPicPr>
                        <p:cNvPr id="0" name="图片 321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422" y="300"/>
                          <a:ext cx="236" cy="27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0401" name="对象 100400"/>
            <p:cNvGraphicFramePr/>
            <p:nvPr/>
          </p:nvGraphicFramePr>
          <p:xfrm>
            <a:off x="4921" y="1066"/>
            <a:ext cx="263" cy="2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92" name="" r:id="rId7" imgW="165100" imgH="177800" progId="Equation.3">
                    <p:embed/>
                  </p:oleObj>
                </mc:Choice>
                <mc:Fallback>
                  <p:oleObj name="" r:id="rId7" imgW="165100" imgH="177800" progId="Equation.3">
                    <p:embed/>
                    <p:pic>
                      <p:nvPicPr>
                        <p:cNvPr id="0" name="图片 319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921" y="1066"/>
                          <a:ext cx="263" cy="2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0402" name="对象 100401"/>
            <p:cNvGraphicFramePr/>
            <p:nvPr/>
          </p:nvGraphicFramePr>
          <p:xfrm>
            <a:off x="4615" y="1670"/>
            <a:ext cx="306" cy="1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8" name="" r:id="rId9" imgW="203200" imgH="165100" progId="Equation.3">
                    <p:embed/>
                  </p:oleObj>
                </mc:Choice>
                <mc:Fallback>
                  <p:oleObj name="" r:id="rId9" imgW="203200" imgH="165100" progId="Equation.3">
                    <p:embed/>
                    <p:pic>
                      <p:nvPicPr>
                        <p:cNvPr id="0" name="图片 3227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615" y="1670"/>
                          <a:ext cx="306" cy="1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0403" name="对象 100402"/>
            <p:cNvGraphicFramePr/>
            <p:nvPr/>
          </p:nvGraphicFramePr>
          <p:xfrm>
            <a:off x="4785" y="2115"/>
            <a:ext cx="192" cy="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99" name="" r:id="rId11" imgW="177800" imgH="177800" progId="Equation.3">
                    <p:embed/>
                  </p:oleObj>
                </mc:Choice>
                <mc:Fallback>
                  <p:oleObj name="" r:id="rId11" imgW="177800" imgH="177800" progId="Equation.3">
                    <p:embed/>
                    <p:pic>
                      <p:nvPicPr>
                        <p:cNvPr id="0" name="图片 3198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4785" y="2115"/>
                          <a:ext cx="192" cy="19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0404" name="对象 100403"/>
            <p:cNvGraphicFramePr/>
            <p:nvPr/>
          </p:nvGraphicFramePr>
          <p:xfrm>
            <a:off x="4489" y="2093"/>
            <a:ext cx="242" cy="2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93" name="" r:id="rId13" imgW="152400" imgH="177800" progId="Equation.3">
                    <p:embed/>
                  </p:oleObj>
                </mc:Choice>
                <mc:Fallback>
                  <p:oleObj name="" r:id="rId13" imgW="152400" imgH="177800" progId="Equation.3">
                    <p:embed/>
                    <p:pic>
                      <p:nvPicPr>
                        <p:cNvPr id="0" name="图片 3192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4489" y="2093"/>
                          <a:ext cx="242" cy="2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0405" name="组合 100404"/>
          <p:cNvGrpSpPr/>
          <p:nvPr/>
        </p:nvGrpSpPr>
        <p:grpSpPr>
          <a:xfrm>
            <a:off x="5689283" y="3943350"/>
            <a:ext cx="1882775" cy="1809750"/>
            <a:chOff x="3997" y="2724"/>
            <a:chExt cx="1186" cy="1140"/>
          </a:xfrm>
        </p:grpSpPr>
        <p:sp>
          <p:nvSpPr>
            <p:cNvPr id="100406" name="椭圆 100405"/>
            <p:cNvSpPr>
              <a:spLocks noChangeAspect="1"/>
            </p:cNvSpPr>
            <p:nvPr/>
          </p:nvSpPr>
          <p:spPr>
            <a:xfrm>
              <a:off x="4469" y="3169"/>
              <a:ext cx="250" cy="250"/>
            </a:xfrm>
            <a:prstGeom prst="ellipse">
              <a:avLst/>
            </a:pr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0407" name="椭圆 100406"/>
            <p:cNvSpPr>
              <a:spLocks noChangeAspect="1"/>
            </p:cNvSpPr>
            <p:nvPr/>
          </p:nvSpPr>
          <p:spPr>
            <a:xfrm>
              <a:off x="4348" y="3044"/>
              <a:ext cx="491" cy="496"/>
            </a:xfrm>
            <a:prstGeom prst="ellipse">
              <a:avLst/>
            </a:prstGeom>
            <a:noFill/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0408" name="椭圆 100407"/>
            <p:cNvSpPr>
              <a:spLocks noChangeAspect="1"/>
            </p:cNvSpPr>
            <p:nvPr/>
          </p:nvSpPr>
          <p:spPr>
            <a:xfrm>
              <a:off x="4235" y="2950"/>
              <a:ext cx="718" cy="687"/>
            </a:xfrm>
            <a:prstGeom prst="ellipse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0409" name="椭圆 100408"/>
            <p:cNvSpPr>
              <a:spLocks noChangeAspect="1"/>
            </p:cNvSpPr>
            <p:nvPr/>
          </p:nvSpPr>
          <p:spPr>
            <a:xfrm>
              <a:off x="4157" y="2872"/>
              <a:ext cx="874" cy="843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0410" name="椭圆 100409"/>
            <p:cNvSpPr>
              <a:spLocks noChangeAspect="1"/>
            </p:cNvSpPr>
            <p:nvPr/>
          </p:nvSpPr>
          <p:spPr>
            <a:xfrm>
              <a:off x="4094" y="2806"/>
              <a:ext cx="999" cy="968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0411" name="椭圆 100410"/>
            <p:cNvSpPr>
              <a:spLocks noChangeAspect="1"/>
            </p:cNvSpPr>
            <p:nvPr/>
          </p:nvSpPr>
          <p:spPr>
            <a:xfrm>
              <a:off x="4044" y="2759"/>
              <a:ext cx="1100" cy="1062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0412" name="椭圆 100411"/>
            <p:cNvSpPr>
              <a:spLocks noChangeAspect="1"/>
            </p:cNvSpPr>
            <p:nvPr/>
          </p:nvSpPr>
          <p:spPr>
            <a:xfrm>
              <a:off x="3997" y="2724"/>
              <a:ext cx="1186" cy="1140"/>
            </a:xfrm>
            <a:prstGeom prst="ellipse">
              <a:avLst/>
            </a:prstGeom>
            <a:noFill/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0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7" grpId="0" animBg="1"/>
      <p:bldP spid="1003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1030" name="组合 41029"/>
          <p:cNvGrpSpPr/>
          <p:nvPr/>
        </p:nvGrpSpPr>
        <p:grpSpPr>
          <a:xfrm>
            <a:off x="5832475" y="547688"/>
            <a:ext cx="3197225" cy="2701925"/>
            <a:chOff x="3419" y="1171"/>
            <a:chExt cx="2014" cy="1702"/>
          </a:xfrm>
        </p:grpSpPr>
        <p:sp>
          <p:nvSpPr>
            <p:cNvPr id="41031" name="直接连接符 41030"/>
            <p:cNvSpPr/>
            <p:nvPr/>
          </p:nvSpPr>
          <p:spPr>
            <a:xfrm>
              <a:off x="4186" y="2232"/>
              <a:ext cx="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032" name="矩形 41031"/>
            <p:cNvSpPr/>
            <p:nvPr/>
          </p:nvSpPr>
          <p:spPr>
            <a:xfrm>
              <a:off x="3717" y="2594"/>
              <a:ext cx="1308" cy="101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33" name="直接连接符 41032"/>
            <p:cNvSpPr/>
            <p:nvPr/>
          </p:nvSpPr>
          <p:spPr>
            <a:xfrm>
              <a:off x="3708" y="2437"/>
              <a:ext cx="1296" cy="0"/>
            </a:xfrm>
            <a:prstGeom prst="line">
              <a:avLst/>
            </a:prstGeom>
            <a:ln w="571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034" name="任意多边形 41033"/>
            <p:cNvSpPr/>
            <p:nvPr/>
          </p:nvSpPr>
          <p:spPr>
            <a:xfrm>
              <a:off x="3708" y="2437"/>
              <a:ext cx="1296" cy="149"/>
            </a:xfrm>
            <a:custGeom>
              <a:avLst/>
              <a:gdLst/>
              <a:ahLst/>
              <a:cxnLst/>
              <a:pathLst>
                <a:path w="1296" h="149">
                  <a:moveTo>
                    <a:pt x="0" y="0"/>
                  </a:moveTo>
                  <a:cubicBezTo>
                    <a:pt x="155" y="109"/>
                    <a:pt x="445" y="149"/>
                    <a:pt x="661" y="149"/>
                  </a:cubicBezTo>
                  <a:cubicBezTo>
                    <a:pt x="877" y="149"/>
                    <a:pt x="1101" y="123"/>
                    <a:pt x="1296" y="0"/>
                  </a:cubicBezTo>
                </a:path>
              </a:pathLst>
            </a:custGeom>
            <a:solidFill>
              <a:schemeClr val="accent1"/>
            </a:solidFill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35" name="直接连接符 41034"/>
            <p:cNvSpPr/>
            <p:nvPr/>
          </p:nvSpPr>
          <p:spPr>
            <a:xfrm>
              <a:off x="4354" y="1253"/>
              <a:ext cx="0" cy="1351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41036" name="直接连接符 41035"/>
            <p:cNvSpPr/>
            <p:nvPr/>
          </p:nvSpPr>
          <p:spPr>
            <a:xfrm>
              <a:off x="4354" y="2500"/>
              <a:ext cx="483" cy="0"/>
            </a:xfrm>
            <a:prstGeom prst="line">
              <a:avLst/>
            </a:prstGeom>
            <a:ln w="41275" cap="flat" cmpd="sng">
              <a:solidFill>
                <a:srgbClr val="FF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41037" name="直接连接符 41036"/>
            <p:cNvSpPr/>
            <p:nvPr/>
          </p:nvSpPr>
          <p:spPr>
            <a:xfrm>
              <a:off x="4354" y="1253"/>
              <a:ext cx="482" cy="1247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038" name="直接连接符 41037"/>
            <p:cNvSpPr/>
            <p:nvPr/>
          </p:nvSpPr>
          <p:spPr>
            <a:xfrm>
              <a:off x="4893" y="2500"/>
              <a:ext cx="36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039" name="直接连接符 41038"/>
            <p:cNvSpPr/>
            <p:nvPr/>
          </p:nvSpPr>
          <p:spPr>
            <a:xfrm>
              <a:off x="4978" y="2585"/>
              <a:ext cx="28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040" name="直接连接符 41039"/>
            <p:cNvSpPr/>
            <p:nvPr/>
          </p:nvSpPr>
          <p:spPr>
            <a:xfrm>
              <a:off x="5176" y="2302"/>
              <a:ext cx="0" cy="20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arrow" w="med" len="lg"/>
            </a:ln>
          </p:spPr>
        </p:sp>
        <p:sp>
          <p:nvSpPr>
            <p:cNvPr id="41041" name="直接连接符 41040"/>
            <p:cNvSpPr/>
            <p:nvPr/>
          </p:nvSpPr>
          <p:spPr>
            <a:xfrm flipV="1">
              <a:off x="5176" y="2585"/>
              <a:ext cx="0" cy="17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arrow" w="med" len="lg"/>
            </a:ln>
          </p:spPr>
        </p:sp>
        <p:sp>
          <p:nvSpPr>
            <p:cNvPr id="41042" name="文本框 41041"/>
            <p:cNvSpPr txBox="1"/>
            <p:nvPr/>
          </p:nvSpPr>
          <p:spPr>
            <a:xfrm>
              <a:off x="5205" y="2358"/>
              <a:ext cx="22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i="1">
                  <a:latin typeface="Times New Roman" panose="02020603050405020304" pitchFamily="18" charset="0"/>
                </a:rPr>
                <a:t>e</a:t>
              </a:r>
              <a:endParaRPr lang="en-US" altLang="zh-CN" i="1">
                <a:latin typeface="Times New Roman" panose="02020603050405020304" pitchFamily="18" charset="0"/>
              </a:endParaRPr>
            </a:p>
          </p:txBody>
        </p:sp>
        <p:sp>
          <p:nvSpPr>
            <p:cNvPr id="41043" name="文本框 41042"/>
            <p:cNvSpPr txBox="1"/>
            <p:nvPr/>
          </p:nvSpPr>
          <p:spPr>
            <a:xfrm>
              <a:off x="4439" y="2135"/>
              <a:ext cx="19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400" i="1">
                  <a:latin typeface="Times New Roman" panose="02020603050405020304" pitchFamily="18" charset="0"/>
                </a:rPr>
                <a:t>r</a:t>
              </a:r>
              <a:endParaRPr lang="en-US" altLang="zh-CN" sz="2400" i="1">
                <a:latin typeface="Times New Roman" panose="02020603050405020304" pitchFamily="18" charset="0"/>
              </a:endParaRPr>
            </a:p>
          </p:txBody>
        </p:sp>
        <p:sp>
          <p:nvSpPr>
            <p:cNvPr id="41044" name="文本框 41043"/>
            <p:cNvSpPr txBox="1"/>
            <p:nvPr/>
          </p:nvSpPr>
          <p:spPr>
            <a:xfrm>
              <a:off x="3419" y="2217"/>
              <a:ext cx="31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400">
                  <a:latin typeface="Times New Roman" panose="02020603050405020304" pitchFamily="18" charset="0"/>
                </a:rPr>
                <a:t>M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41045" name="文本框 41044"/>
            <p:cNvSpPr txBox="1"/>
            <p:nvPr/>
          </p:nvSpPr>
          <p:spPr>
            <a:xfrm>
              <a:off x="3475" y="2504"/>
              <a:ext cx="25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400">
                  <a:latin typeface="Times New Roman" panose="02020603050405020304" pitchFamily="18" charset="0"/>
                </a:rPr>
                <a:t>N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41046" name="文本框 41045"/>
            <p:cNvSpPr txBox="1"/>
            <p:nvPr/>
          </p:nvSpPr>
          <p:spPr>
            <a:xfrm>
              <a:off x="4241" y="2585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400">
                  <a:latin typeface="Times New Roman" panose="02020603050405020304" pitchFamily="18" charset="0"/>
                </a:rPr>
                <a:t>0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41047" name="文本框 41046"/>
            <p:cNvSpPr txBox="1"/>
            <p:nvPr/>
          </p:nvSpPr>
          <p:spPr>
            <a:xfrm>
              <a:off x="4524" y="1650"/>
              <a:ext cx="25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400">
                  <a:latin typeface="Times New Roman" panose="02020603050405020304" pitchFamily="18" charset="0"/>
                </a:rPr>
                <a:t>R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41048" name="文本框 41047"/>
            <p:cNvSpPr txBox="1"/>
            <p:nvPr/>
          </p:nvSpPr>
          <p:spPr>
            <a:xfrm>
              <a:off x="4099" y="1171"/>
              <a:ext cx="25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400">
                  <a:latin typeface="Times New Roman" panose="02020603050405020304" pitchFamily="18" charset="0"/>
                </a:rPr>
                <a:t>C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1069" name="组合 41068"/>
          <p:cNvGrpSpPr/>
          <p:nvPr/>
        </p:nvGrpSpPr>
        <p:grpSpPr>
          <a:xfrm>
            <a:off x="296863" y="1127125"/>
            <a:ext cx="6357938" cy="2354263"/>
            <a:chOff x="187" y="710"/>
            <a:chExt cx="4005" cy="1483"/>
          </a:xfrm>
        </p:grpSpPr>
        <p:sp>
          <p:nvSpPr>
            <p:cNvPr id="41049" name="文本框 41048"/>
            <p:cNvSpPr txBox="1"/>
            <p:nvPr/>
          </p:nvSpPr>
          <p:spPr>
            <a:xfrm>
              <a:off x="187" y="710"/>
              <a:ext cx="400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2075" tIns="46038" rIns="92075" bIns="46038">
              <a:spAutoFit/>
            </a:bodyPr>
            <a:p>
              <a:pPr eaLnBrk="0" hangingPunct="0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400" dirty="0">
                  <a:solidFill>
                    <a:srgbClr val="FF0000"/>
                  </a:solidFill>
                  <a:latin typeface="Bookman Old Style" panose="02050604050505020204" pitchFamily="18" charset="0"/>
                </a:rPr>
                <a:t>二、干涉条件：</a:t>
              </a:r>
              <a:r>
                <a:rPr lang="zh-CN" altLang="en-US" sz="2400" dirty="0">
                  <a:latin typeface="Bookman Old Style" panose="02050604050505020204" pitchFamily="18" charset="0"/>
                </a:rPr>
                <a:t>空气薄层中，上下表面反射光</a:t>
              </a:r>
              <a:endParaRPr lang="zh-CN" altLang="en-US" sz="2400">
                <a:latin typeface="Bookman Old Style" panose="02050604050505020204" pitchFamily="18" charset="0"/>
              </a:endParaRPr>
            </a:p>
          </p:txBody>
        </p:sp>
        <p:graphicFrame>
          <p:nvGraphicFramePr>
            <p:cNvPr id="41051" name="对象 41050"/>
            <p:cNvGraphicFramePr/>
            <p:nvPr/>
          </p:nvGraphicFramePr>
          <p:xfrm>
            <a:off x="924" y="1079"/>
            <a:ext cx="1389" cy="5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04" name="" r:id="rId1" imgW="799465" imgH="330200" progId="Equation.DSMT4">
                    <p:embed/>
                  </p:oleObj>
                </mc:Choice>
                <mc:Fallback>
                  <p:oleObj name="" r:id="rId1" imgW="799465" imgH="330200" progId="Equation.DSMT4">
                    <p:embed/>
                    <p:pic>
                      <p:nvPicPr>
                        <p:cNvPr id="0" name="图片 320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24" y="1079"/>
                          <a:ext cx="1389" cy="5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052" name="文本框 41051"/>
            <p:cNvSpPr txBox="1"/>
            <p:nvPr/>
          </p:nvSpPr>
          <p:spPr>
            <a:xfrm>
              <a:off x="300" y="1127"/>
              <a:ext cx="613" cy="32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sz="2400" dirty="0">
                  <a:latin typeface="宋体" panose="02010600030101010101" pitchFamily="2" charset="-122"/>
                </a:rPr>
                <a:t>明纹</a:t>
              </a:r>
              <a:r>
                <a:rPr lang="zh-CN" altLang="en-US" dirty="0">
                  <a:latin typeface="宋体" panose="02010600030101010101" pitchFamily="2" charset="-122"/>
                </a:rPr>
                <a:t> </a:t>
              </a:r>
              <a:endParaRPr lang="zh-CN" altLang="en-US" dirty="0">
                <a:latin typeface="宋体" panose="02010600030101010101" pitchFamily="2" charset="-122"/>
              </a:endParaRPr>
            </a:p>
          </p:txBody>
        </p:sp>
        <p:sp>
          <p:nvSpPr>
            <p:cNvPr id="41053" name="文本框 41052"/>
            <p:cNvSpPr txBox="1"/>
            <p:nvPr/>
          </p:nvSpPr>
          <p:spPr>
            <a:xfrm>
              <a:off x="2455" y="1196"/>
              <a:ext cx="8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400">
                  <a:latin typeface="Times New Roman" panose="02020603050405020304" pitchFamily="18" charset="0"/>
                </a:rPr>
                <a:t>k=1,2,…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41055" name="文本框 41054"/>
            <p:cNvSpPr txBox="1"/>
            <p:nvPr/>
          </p:nvSpPr>
          <p:spPr>
            <a:xfrm>
              <a:off x="272" y="1758"/>
              <a:ext cx="500" cy="28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sz="2400" dirty="0">
                  <a:latin typeface="Times New Roman" panose="02020603050405020304" pitchFamily="18" charset="0"/>
                </a:rPr>
                <a:t>暗纹</a:t>
              </a:r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41056" name="对象 41055"/>
            <p:cNvGraphicFramePr/>
            <p:nvPr/>
          </p:nvGraphicFramePr>
          <p:xfrm>
            <a:off x="839" y="1644"/>
            <a:ext cx="1928" cy="5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05" name="" r:id="rId3" imgW="1155065" imgH="330200" progId="Equation.DSMT4">
                    <p:embed/>
                  </p:oleObj>
                </mc:Choice>
                <mc:Fallback>
                  <p:oleObj name="" r:id="rId3" imgW="1155065" imgH="330200" progId="Equation.DSMT4">
                    <p:embed/>
                    <p:pic>
                      <p:nvPicPr>
                        <p:cNvPr id="0" name="图片 320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839" y="1644"/>
                          <a:ext cx="1928" cy="54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057" name="文本框 41056"/>
            <p:cNvSpPr txBox="1"/>
            <p:nvPr/>
          </p:nvSpPr>
          <p:spPr>
            <a:xfrm>
              <a:off x="2908" y="1820"/>
              <a:ext cx="9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400">
                  <a:latin typeface="Times New Roman" panose="02020603050405020304" pitchFamily="18" charset="0"/>
                </a:rPr>
                <a:t>k=0,1,2…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</p:grpSp>
      <p:graphicFrame>
        <p:nvGraphicFramePr>
          <p:cNvPr id="41067" name="对象 41066"/>
          <p:cNvGraphicFramePr/>
          <p:nvPr/>
        </p:nvGraphicFramePr>
        <p:xfrm>
          <a:off x="1724025" y="5175250"/>
          <a:ext cx="4162425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0" name="" r:id="rId5" imgW="1370330" imgH="355600" progId="Equation.DSMT4">
                  <p:embed/>
                </p:oleObj>
              </mc:Choice>
              <mc:Fallback>
                <p:oleObj name="" r:id="rId5" imgW="1370330" imgH="355600" progId="Equation.DSMT4">
                  <p:embed/>
                  <p:pic>
                    <p:nvPicPr>
                      <p:cNvPr id="0" name="图片 322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24025" y="5175250"/>
                        <a:ext cx="4162425" cy="909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1073" name="组合 41072"/>
          <p:cNvGrpSpPr/>
          <p:nvPr/>
        </p:nvGrpSpPr>
        <p:grpSpPr>
          <a:xfrm>
            <a:off x="296863" y="3698875"/>
            <a:ext cx="7289800" cy="1439863"/>
            <a:chOff x="187" y="2330"/>
            <a:chExt cx="4592" cy="907"/>
          </a:xfrm>
          <a:solidFill>
            <a:schemeClr val="bg1"/>
          </a:solidFill>
        </p:grpSpPr>
        <p:sp>
          <p:nvSpPr>
            <p:cNvPr id="41071" name="矩形 41070"/>
            <p:cNvSpPr/>
            <p:nvPr/>
          </p:nvSpPr>
          <p:spPr>
            <a:xfrm>
              <a:off x="187" y="2330"/>
              <a:ext cx="4592" cy="907"/>
            </a:xfrm>
            <a:prstGeom prst="rect">
              <a:avLst/>
            </a:prstGeom>
            <a:grpFill/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41070" name="组合 41069"/>
            <p:cNvGrpSpPr/>
            <p:nvPr/>
          </p:nvGrpSpPr>
          <p:grpSpPr>
            <a:xfrm>
              <a:off x="329" y="2358"/>
              <a:ext cx="4126" cy="389"/>
              <a:chOff x="329" y="2358"/>
              <a:chExt cx="4126" cy="389"/>
            </a:xfrm>
            <a:grpFill/>
          </p:grpSpPr>
          <p:sp>
            <p:nvSpPr>
              <p:cNvPr id="41062" name="文本框 41061"/>
              <p:cNvSpPr txBox="1"/>
              <p:nvPr/>
            </p:nvSpPr>
            <p:spPr>
              <a:xfrm>
                <a:off x="329" y="2358"/>
                <a:ext cx="1419" cy="288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由几何关系有：</a:t>
                </a:r>
                <a:endParaRPr lang="zh-CN" altLang="en-US" sz="2400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graphicFrame>
            <p:nvGraphicFramePr>
              <p:cNvPr id="41063" name="对象 41062"/>
              <p:cNvGraphicFramePr/>
              <p:nvPr/>
            </p:nvGraphicFramePr>
            <p:xfrm>
              <a:off x="1701" y="2358"/>
              <a:ext cx="2754" cy="38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01" name="" r:id="rId7" imgW="1484630" imgH="203200" progId="Equation.DSMT4">
                      <p:embed/>
                    </p:oleObj>
                  </mc:Choice>
                  <mc:Fallback>
                    <p:oleObj name="" r:id="rId7" imgW="1484630" imgH="203200" progId="Equation.DSMT4">
                      <p:embed/>
                      <p:pic>
                        <p:nvPicPr>
                          <p:cNvPr id="0" name="图片 3200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1701" y="2358"/>
                            <a:ext cx="2754" cy="389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41065" name="对象 41064"/>
            <p:cNvGraphicFramePr/>
            <p:nvPr/>
          </p:nvGraphicFramePr>
          <p:xfrm>
            <a:off x="896" y="2849"/>
            <a:ext cx="992" cy="2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96" name="" r:id="rId9" imgW="596265" imgH="165100" progId="Equation.3">
                    <p:embed/>
                  </p:oleObj>
                </mc:Choice>
                <mc:Fallback>
                  <p:oleObj name="" r:id="rId9" imgW="596265" imgH="165100" progId="Equation.3">
                    <p:embed/>
                    <p:pic>
                      <p:nvPicPr>
                        <p:cNvPr id="0" name="图片 3195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896" y="2849"/>
                          <a:ext cx="992" cy="27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72" name="对象 41071"/>
            <p:cNvGraphicFramePr/>
            <p:nvPr/>
          </p:nvGraphicFramePr>
          <p:xfrm>
            <a:off x="2229" y="2812"/>
            <a:ext cx="1303" cy="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00" name="" r:id="rId11" imgW="671830" imgH="177800" progId="Equation.DSMT4">
                    <p:embed/>
                  </p:oleObj>
                </mc:Choice>
                <mc:Fallback>
                  <p:oleObj name="" r:id="rId11" imgW="671830" imgH="177800" progId="Equation.DSMT4">
                    <p:embed/>
                    <p:pic>
                      <p:nvPicPr>
                        <p:cNvPr id="0" name="图片 3199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229" y="2812"/>
                          <a:ext cx="1303" cy="3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103" name="矩形 36102"/>
          <p:cNvSpPr/>
          <p:nvPr/>
        </p:nvSpPr>
        <p:spPr>
          <a:xfrm>
            <a:off x="385763" y="541338"/>
            <a:ext cx="1406525" cy="45720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2400" dirty="0">
                <a:solidFill>
                  <a:srgbClr val="3333FF"/>
                </a:solidFill>
                <a:latin typeface="Times New Roman" panose="02020603050405020304" pitchFamily="18" charset="0"/>
              </a:rPr>
              <a:t>明环半径</a:t>
            </a:r>
            <a:endParaRPr lang="zh-CN" altLang="en-US" sz="2400" dirty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6104" name="对象 36103"/>
          <p:cNvGraphicFramePr/>
          <p:nvPr/>
        </p:nvGraphicFramePr>
        <p:xfrm>
          <a:off x="1736725" y="368300"/>
          <a:ext cx="2444750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" name="" r:id="rId1" imgW="926465" imgH="342900" progId="Equation.DSMT4">
                  <p:embed/>
                </p:oleObj>
              </mc:Choice>
              <mc:Fallback>
                <p:oleObj name="" r:id="rId1" imgW="926465" imgH="342900" progId="Equation.DSMT4">
                  <p:embed/>
                  <p:pic>
                    <p:nvPicPr>
                      <p:cNvPr id="0" name="图片 320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36725" y="368300"/>
                        <a:ext cx="2444750" cy="898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105" name="对象 36104"/>
          <p:cNvGraphicFramePr/>
          <p:nvPr/>
        </p:nvGraphicFramePr>
        <p:xfrm>
          <a:off x="4346575" y="323850"/>
          <a:ext cx="2676525" cy="109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" name="" r:id="rId3" imgW="1028700" imgH="419100" progId="Equation.DSMT4">
                  <p:embed/>
                </p:oleObj>
              </mc:Choice>
              <mc:Fallback>
                <p:oleObj name="" r:id="rId3" imgW="1028700" imgH="419100" progId="Equation.DSMT4">
                  <p:embed/>
                  <p:pic>
                    <p:nvPicPr>
                      <p:cNvPr id="0" name="图片 318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46575" y="323850"/>
                        <a:ext cx="2676525" cy="10906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106" name="文本框 36105"/>
          <p:cNvSpPr txBox="1"/>
          <p:nvPr/>
        </p:nvSpPr>
        <p:spPr>
          <a:xfrm>
            <a:off x="7091363" y="638175"/>
            <a:ext cx="18907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en-US" altLang="zh-CN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3333FF"/>
                </a:solidFill>
                <a:latin typeface="Times New Roman" panose="02020603050405020304" pitchFamily="18" charset="0"/>
              </a:rPr>
              <a:t>k </a:t>
            </a:r>
            <a:r>
              <a:rPr lang="en-US" altLang="zh-CN">
                <a:solidFill>
                  <a:srgbClr val="3333FF"/>
                </a:solidFill>
                <a:latin typeface="Times New Roman" panose="02020603050405020304" pitchFamily="18" charset="0"/>
              </a:rPr>
              <a:t>= 1, 2,…</a:t>
            </a:r>
            <a:endParaRPr lang="en-US" altLang="zh-CN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107" name="矩形 36106"/>
          <p:cNvSpPr/>
          <p:nvPr/>
        </p:nvSpPr>
        <p:spPr>
          <a:xfrm>
            <a:off x="387350" y="1493838"/>
            <a:ext cx="1812925" cy="45720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2400" dirty="0">
                <a:solidFill>
                  <a:srgbClr val="3333FF"/>
                </a:solidFill>
                <a:latin typeface="Times New Roman" panose="02020603050405020304" pitchFamily="18" charset="0"/>
              </a:rPr>
              <a:t>暗环半径</a:t>
            </a:r>
            <a:endParaRPr lang="zh-CN" altLang="en-US" sz="2400" dirty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6108" name="对象 36107"/>
          <p:cNvGraphicFramePr/>
          <p:nvPr/>
        </p:nvGraphicFramePr>
        <p:xfrm>
          <a:off x="1736725" y="1358900"/>
          <a:ext cx="3325813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8" name="" r:id="rId5" imgW="1282065" imgH="342900" progId="Equation.DSMT4">
                  <p:embed/>
                </p:oleObj>
              </mc:Choice>
              <mc:Fallback>
                <p:oleObj name="" r:id="rId5" imgW="1282065" imgH="342900" progId="Equation.DSMT4">
                  <p:embed/>
                  <p:pic>
                    <p:nvPicPr>
                      <p:cNvPr id="0" name="图片 319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36725" y="1358900"/>
                        <a:ext cx="3325813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109" name="对象 36108"/>
          <p:cNvGraphicFramePr/>
          <p:nvPr/>
        </p:nvGraphicFramePr>
        <p:xfrm>
          <a:off x="5157788" y="1314450"/>
          <a:ext cx="1889125" cy="113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5" name="" r:id="rId7" imgW="698500" imgH="419100" progId="Equation.DSMT4">
                  <p:embed/>
                </p:oleObj>
              </mc:Choice>
              <mc:Fallback>
                <p:oleObj name="" r:id="rId7" imgW="698500" imgH="419100" progId="Equation.DSMT4">
                  <p:embed/>
                  <p:pic>
                    <p:nvPicPr>
                      <p:cNvPr id="0" name="图片 319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57788" y="1314450"/>
                        <a:ext cx="1889125" cy="11318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110" name="文本框 36109"/>
          <p:cNvSpPr txBox="1"/>
          <p:nvPr/>
        </p:nvSpPr>
        <p:spPr>
          <a:xfrm>
            <a:off x="6958013" y="1628775"/>
            <a:ext cx="21256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en-US" altLang="zh-CN" i="1">
                <a:solidFill>
                  <a:srgbClr val="3333FF"/>
                </a:solidFill>
                <a:latin typeface="Times New Roman" panose="02020603050405020304" pitchFamily="18" charset="0"/>
              </a:rPr>
              <a:t> k </a:t>
            </a:r>
            <a:r>
              <a:rPr lang="en-US" altLang="zh-CN">
                <a:solidFill>
                  <a:srgbClr val="3333FF"/>
                </a:solidFill>
                <a:latin typeface="Times New Roman" panose="02020603050405020304" pitchFamily="18" charset="0"/>
              </a:rPr>
              <a:t>= 0, 1, 2…</a:t>
            </a:r>
            <a:endParaRPr lang="en-US" altLang="zh-CN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111" name="矩形 36110"/>
          <p:cNvSpPr/>
          <p:nvPr/>
        </p:nvSpPr>
        <p:spPr>
          <a:xfrm>
            <a:off x="522288" y="2573338"/>
            <a:ext cx="2249487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条纹特点：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6120" name="组合 36119"/>
          <p:cNvGrpSpPr/>
          <p:nvPr/>
        </p:nvGrpSpPr>
        <p:grpSpPr>
          <a:xfrm>
            <a:off x="746125" y="3203575"/>
            <a:ext cx="7488238" cy="1870075"/>
            <a:chOff x="470" y="2018"/>
            <a:chExt cx="4717" cy="1178"/>
          </a:xfrm>
        </p:grpSpPr>
        <p:sp>
          <p:nvSpPr>
            <p:cNvPr id="36112" name="文本框 36111"/>
            <p:cNvSpPr txBox="1"/>
            <p:nvPr/>
          </p:nvSpPr>
          <p:spPr>
            <a:xfrm>
              <a:off x="470" y="2018"/>
              <a:ext cx="4717" cy="288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90000" tIns="46800" rIns="90000" bIns="46800">
              <a:spAutoFit/>
            </a:bodyPr>
            <a:p>
              <a:pPr eaLnBrk="0" hangingPunct="0">
                <a:buClr>
                  <a:srgbClr val="FF0000"/>
                </a:buClr>
                <a:buSzPct val="106000"/>
                <a:buFont typeface="Wingdings" panose="05000000000000000000" pitchFamily="2" charset="2"/>
                <a:buChar char="l"/>
              </a:pPr>
              <a:r>
                <a:rPr lang="en-US" altLang="zh-CN" sz="2400" dirty="0">
                  <a:latin typeface="Times New Roman" panose="02020603050405020304" pitchFamily="18" charset="0"/>
                </a:rPr>
                <a:t>  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条纹不是等间距的，级数越高，条纹越密。</a:t>
              </a:r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36113" name="对象 36112"/>
            <p:cNvGraphicFramePr/>
            <p:nvPr/>
          </p:nvGraphicFramePr>
          <p:xfrm>
            <a:off x="1035" y="2330"/>
            <a:ext cx="824" cy="3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97" name="" r:id="rId9" imgW="532765" imgH="254000" progId="Equation.3">
                    <p:embed/>
                  </p:oleObj>
                </mc:Choice>
                <mc:Fallback>
                  <p:oleObj name="" r:id="rId9" imgW="532765" imgH="254000" progId="Equation.3">
                    <p:embed/>
                    <p:pic>
                      <p:nvPicPr>
                        <p:cNvPr id="0" name="图片 3196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035" y="2330"/>
                          <a:ext cx="824" cy="39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114" name="文本框 36113"/>
            <p:cNvSpPr txBox="1"/>
            <p:nvPr/>
          </p:nvSpPr>
          <p:spPr>
            <a:xfrm>
              <a:off x="2285" y="2358"/>
              <a:ext cx="2592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pPr algn="just">
                <a:buClr>
                  <a:schemeClr val="bg1"/>
                </a:buClr>
              </a:pPr>
              <a:r>
                <a:rPr lang="zh-CN" altLang="en-US" sz="2400" dirty="0">
                  <a:latin typeface="Times New Roman" panose="02020603050405020304" pitchFamily="18" charset="0"/>
                </a:rPr>
                <a:t>内圈的条纹级次低。</a:t>
              </a:r>
              <a:endParaRPr lang="zh-CN" altLang="en-US" sz="2400" b="0">
                <a:latin typeface="Times New Roman" panose="02020603050405020304" pitchFamily="18" charset="0"/>
              </a:endParaRPr>
            </a:p>
          </p:txBody>
        </p:sp>
        <p:grpSp>
          <p:nvGrpSpPr>
            <p:cNvPr id="36115" name="组合 36114"/>
            <p:cNvGrpSpPr/>
            <p:nvPr/>
          </p:nvGrpSpPr>
          <p:grpSpPr>
            <a:xfrm>
              <a:off x="952" y="2614"/>
              <a:ext cx="2245" cy="582"/>
              <a:chOff x="896" y="1196"/>
              <a:chExt cx="2245" cy="582"/>
            </a:xfrm>
          </p:grpSpPr>
          <p:sp>
            <p:nvSpPr>
              <p:cNvPr id="36116" name="文本框 36115"/>
              <p:cNvSpPr txBox="1"/>
              <p:nvPr/>
            </p:nvSpPr>
            <p:spPr>
              <a:xfrm>
                <a:off x="896" y="1338"/>
                <a:ext cx="1249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0" hangingPunct="0">
                  <a:buClr>
                    <a:schemeClr val="bg1"/>
                  </a:buClr>
                </a:pPr>
                <a:r>
                  <a:rPr lang="zh-CN" altLang="en-US" sz="2400" dirty="0">
                    <a:latin typeface="Times New Roman" panose="02020603050405020304" pitchFamily="18" charset="0"/>
                  </a:rPr>
                  <a:t>暗环间距</a:t>
                </a:r>
                <a:endParaRPr lang="zh-CN" altLang="en-US" sz="2400" dirty="0">
                  <a:latin typeface="Times New Roman" panose="02020603050405020304" pitchFamily="18" charset="0"/>
                </a:endParaRPr>
              </a:p>
            </p:txBody>
          </p:sp>
          <p:graphicFrame>
            <p:nvGraphicFramePr>
              <p:cNvPr id="36117" name="对象 36116"/>
              <p:cNvGraphicFramePr/>
              <p:nvPr/>
            </p:nvGraphicFramePr>
            <p:xfrm>
              <a:off x="2143" y="1196"/>
              <a:ext cx="998" cy="58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94" name="" r:id="rId11" imgW="875665" imgH="444500" progId="Equation.3">
                      <p:embed/>
                    </p:oleObj>
                  </mc:Choice>
                  <mc:Fallback>
                    <p:oleObj name="" r:id="rId11" imgW="875665" imgH="444500" progId="Equation.3">
                      <p:embed/>
                      <p:pic>
                        <p:nvPicPr>
                          <p:cNvPr id="0" name="图片 3193"/>
                          <p:cNvPicPr/>
                          <p:nvPr/>
                        </p:nvPicPr>
                        <p:blipFill>
                          <a:blip r:embed="rId12"/>
                          <a:stretch>
                            <a:fillRect/>
                          </a:stretch>
                        </p:blipFill>
                        <p:spPr>
                          <a:xfrm>
                            <a:off x="2143" y="1196"/>
                            <a:ext cx="998" cy="58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36118" name="文本框 36117"/>
          <p:cNvSpPr txBox="1"/>
          <p:nvPr/>
        </p:nvSpPr>
        <p:spPr>
          <a:xfrm>
            <a:off x="701675" y="5003800"/>
            <a:ext cx="77851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rgbClr val="FF0000"/>
              </a:buClr>
              <a:buSzPct val="106000"/>
              <a:buFont typeface="Wingdings" panose="05000000000000000000" pitchFamily="2" charset="2"/>
              <a:buChar char="l"/>
            </a:pPr>
            <a:r>
              <a:rPr lang="en-US" altLang="zh-CN" sz="2400" dirty="0">
                <a:latin typeface="Times New Roman" panose="02020603050405020304" pitchFamily="18" charset="0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</a:rPr>
              <a:t>空气劈</a:t>
            </a:r>
            <a:r>
              <a:rPr lang="en-US" altLang="zh-CN" sz="2400" dirty="0">
                <a:latin typeface="Times New Roman" panose="02020603050405020304" pitchFamily="18" charset="0"/>
              </a:rPr>
              <a:t>,</a:t>
            </a:r>
            <a:r>
              <a:rPr lang="zh-CN" altLang="en-US" sz="2400" dirty="0">
                <a:latin typeface="Times New Roman" panose="02020603050405020304" pitchFamily="18" charset="0"/>
              </a:rPr>
              <a:t>在</a:t>
            </a:r>
            <a:r>
              <a:rPr lang="en-US" altLang="zh-CN" sz="2400" dirty="0">
                <a:latin typeface="Times New Roman" panose="02020603050405020304" pitchFamily="18" charset="0"/>
              </a:rPr>
              <a:t>e=0</a:t>
            </a:r>
            <a:r>
              <a:rPr lang="zh-CN" altLang="en-US" sz="2400" dirty="0">
                <a:latin typeface="Times New Roman" panose="02020603050405020304" pitchFamily="18" charset="0"/>
              </a:rPr>
              <a:t>处</a:t>
            </a:r>
            <a:r>
              <a:rPr lang="en-US" altLang="zh-CN" sz="2400" dirty="0">
                <a:latin typeface="Times New Roman" panose="02020603050405020304" pitchFamily="18" charset="0"/>
              </a:rPr>
              <a:t>, </a:t>
            </a:r>
            <a:r>
              <a:rPr lang="zh-CN" altLang="en-US" sz="2400" dirty="0">
                <a:latin typeface="Times New Roman" panose="02020603050405020304" pitchFamily="18" charset="0"/>
              </a:rPr>
              <a:t>为暗斑</a:t>
            </a:r>
            <a:r>
              <a:rPr lang="en-US" altLang="zh-CN" sz="2400" dirty="0">
                <a:latin typeface="Times New Roman" panose="02020603050405020304" pitchFamily="18" charset="0"/>
              </a:rPr>
              <a:t>, </a:t>
            </a:r>
            <a:r>
              <a:rPr lang="zh-CN" altLang="en-US" sz="2400" dirty="0">
                <a:latin typeface="Times New Roman" panose="02020603050405020304" pitchFamily="18" charset="0"/>
              </a:rPr>
              <a:t>因为有半波损失。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36119" name="文本框 36118"/>
          <p:cNvSpPr txBox="1"/>
          <p:nvPr/>
        </p:nvSpPr>
        <p:spPr>
          <a:xfrm>
            <a:off x="746125" y="5667375"/>
            <a:ext cx="796607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rgbClr val="FF0000"/>
              </a:buClr>
              <a:buSzPct val="106000"/>
              <a:buFont typeface="Wingdings" panose="05000000000000000000" pitchFamily="2" charset="2"/>
              <a:buChar char="l"/>
            </a:pP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</a:rPr>
              <a:t>透射光的牛顿环，其明、暗环位置刚好与反射光干涉的情形相反。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11" grpId="0" bldLvl="0" animBg="1"/>
      <p:bldP spid="36118" grpId="0"/>
      <p:bldP spid="361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73744129" name="图片 10737441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7555" y="864870"/>
            <a:ext cx="4899660" cy="403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091815" y="5111750"/>
            <a:ext cx="2961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白光牛顿环图样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2" name="文本框 37891"/>
          <p:cNvSpPr txBox="1"/>
          <p:nvPr/>
        </p:nvSpPr>
        <p:spPr>
          <a:xfrm>
            <a:off x="341313" y="188913"/>
            <a:ext cx="26098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牛顿环的应用</a:t>
            </a:r>
            <a:endParaRPr lang="zh-CN" altLang="en-US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7893" name="对象 37892"/>
          <p:cNvGraphicFramePr/>
          <p:nvPr/>
        </p:nvGraphicFramePr>
        <p:xfrm>
          <a:off x="3716338" y="638175"/>
          <a:ext cx="3041650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9" name="" r:id="rId1" imgW="1014730" imgH="215900" progId="Equation.DSMT4">
                  <p:embed/>
                </p:oleObj>
              </mc:Choice>
              <mc:Fallback>
                <p:oleObj name="" r:id="rId1" imgW="1014730" imgH="215900" progId="Equation.DSMT4">
                  <p:embed/>
                  <p:pic>
                    <p:nvPicPr>
                      <p:cNvPr id="0" name="图片 31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16338" y="638175"/>
                        <a:ext cx="3041650" cy="641350"/>
                      </a:xfrm>
                      <a:prstGeom prst="rect">
                        <a:avLst/>
                      </a:prstGeom>
                      <a:noFill/>
                      <a:ln w="12700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4" name="文本框 37893"/>
          <p:cNvSpPr txBox="1"/>
          <p:nvPr/>
        </p:nvSpPr>
        <p:spPr>
          <a:xfrm>
            <a:off x="1736725" y="684213"/>
            <a:ext cx="22050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dirty="0">
                <a:latin typeface="Times New Roman" panose="02020603050405020304" pitchFamily="18" charset="0"/>
              </a:rPr>
              <a:t>依据公式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7896" name="文本框 37895"/>
          <p:cNvSpPr txBox="1"/>
          <p:nvPr/>
        </p:nvSpPr>
        <p:spPr>
          <a:xfrm>
            <a:off x="341313" y="1314450"/>
            <a:ext cx="44561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dirty="0">
                <a:latin typeface="Times New Roman" panose="02020603050405020304" pitchFamily="18" charset="0"/>
              </a:rPr>
              <a:t>▲ </a:t>
            </a:r>
            <a:r>
              <a:rPr lang="zh-CN" altLang="en-US" dirty="0">
                <a:latin typeface="Times New Roman" panose="02020603050405020304" pitchFamily="18" charset="0"/>
              </a:rPr>
              <a:t>测透镜球面的半径</a:t>
            </a:r>
            <a:r>
              <a:rPr lang="en-US" altLang="zh-CN" i="1">
                <a:latin typeface="Times New Roman" panose="02020603050405020304" pitchFamily="18" charset="0"/>
              </a:rPr>
              <a:t>R</a:t>
            </a:r>
            <a:r>
              <a:rPr lang="en-US" altLang="zh-CN">
                <a:latin typeface="Times New Roman" panose="02020603050405020304" pitchFamily="18" charset="0"/>
              </a:rPr>
              <a:t>      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37897" name="文本框 37896"/>
          <p:cNvSpPr txBox="1"/>
          <p:nvPr/>
        </p:nvSpPr>
        <p:spPr>
          <a:xfrm>
            <a:off x="385763" y="2349500"/>
            <a:ext cx="23399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dirty="0">
                <a:latin typeface="Times New Roman" panose="02020603050405020304" pitchFamily="18" charset="0"/>
              </a:rPr>
              <a:t>▲  </a:t>
            </a:r>
            <a:r>
              <a:rPr lang="zh-CN" altLang="en-US" dirty="0">
                <a:latin typeface="Times New Roman" panose="02020603050405020304" pitchFamily="18" charset="0"/>
              </a:rPr>
              <a:t>测波长</a:t>
            </a:r>
            <a:r>
              <a:rPr lang="en-US" altLang="zh-CN" i="1" dirty="0">
                <a:latin typeface="Times New Roman" panose="02020603050405020304" pitchFamily="18" charset="0"/>
                <a:sym typeface="Symbol" panose="05050102010706020507" pitchFamily="18" charset="2"/>
              </a:rPr>
              <a:t>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        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37898" name="文本框 37897"/>
          <p:cNvSpPr txBox="1"/>
          <p:nvPr/>
        </p:nvSpPr>
        <p:spPr>
          <a:xfrm>
            <a:off x="1376363" y="1763713"/>
            <a:ext cx="63896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dirty="0">
                <a:latin typeface="Times New Roman" panose="02020603050405020304" pitchFamily="18" charset="0"/>
              </a:rPr>
              <a:t>已知</a:t>
            </a:r>
            <a:r>
              <a:rPr lang="en-US" altLang="zh-CN" i="1" dirty="0">
                <a:latin typeface="Times New Roman" panose="02020603050405020304" pitchFamily="18" charset="0"/>
                <a:sym typeface="Symbol" panose="05050102010706020507" pitchFamily="18" charset="2"/>
              </a:rPr>
              <a:t> </a:t>
            </a:r>
            <a:r>
              <a:rPr lang="en-US" altLang="zh-CN" dirty="0">
                <a:latin typeface="Times New Roman" panose="02020603050405020304" pitchFamily="18" charset="0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</a:rPr>
              <a:t>测</a:t>
            </a:r>
            <a:r>
              <a:rPr lang="zh-CN" altLang="en-US" i="1" dirty="0">
                <a:latin typeface="Times New Roman" panose="02020603050405020304" pitchFamily="18" charset="0"/>
              </a:rPr>
              <a:t> </a:t>
            </a:r>
            <a:r>
              <a:rPr lang="en-US" altLang="zh-CN" i="1" err="1">
                <a:latin typeface="Times New Roman" panose="02020603050405020304" pitchFamily="18" charset="0"/>
              </a:rPr>
              <a:t>m</a:t>
            </a:r>
            <a:r>
              <a:rPr lang="zh-CN" altLang="en-US" i="1" err="1">
                <a:latin typeface="Times New Roman" panose="02020603050405020304" pitchFamily="18" charset="0"/>
              </a:rPr>
              <a:t>、</a:t>
            </a:r>
            <a:r>
              <a:rPr lang="en-US" altLang="zh-CN" i="1" err="1">
                <a:latin typeface="Times New Roman" panose="02020603050405020304" pitchFamily="18" charset="0"/>
              </a:rPr>
              <a:t>r</a:t>
            </a:r>
            <a:r>
              <a:rPr lang="en-US" altLang="zh-CN" i="1" baseline="-25000" err="1">
                <a:latin typeface="Times New Roman" panose="02020603050405020304" pitchFamily="18" charset="0"/>
              </a:rPr>
              <a:t>k+m</a:t>
            </a:r>
            <a:r>
              <a:rPr lang="zh-CN" altLang="en-US" i="1" err="1">
                <a:latin typeface="Times New Roman" panose="02020603050405020304" pitchFamily="18" charset="0"/>
              </a:rPr>
              <a:t>、</a:t>
            </a:r>
            <a:r>
              <a:rPr lang="en-US" altLang="zh-CN" i="1" err="1">
                <a:latin typeface="Times New Roman" panose="02020603050405020304" pitchFamily="18" charset="0"/>
              </a:rPr>
              <a:t>r</a:t>
            </a:r>
            <a:r>
              <a:rPr lang="en-US" altLang="zh-CN" i="1" baseline="-25000" err="1">
                <a:latin typeface="Times New Roman" panose="02020603050405020304" pitchFamily="18" charset="0"/>
              </a:rPr>
              <a:t>k</a:t>
            </a:r>
            <a:r>
              <a:rPr lang="en-US" altLang="zh-CN" i="1" baseline="-25000">
                <a:latin typeface="Times New Roman" panose="02020603050405020304" pitchFamily="18" charset="0"/>
              </a:rPr>
              <a:t> </a:t>
            </a:r>
            <a:r>
              <a:rPr lang="zh-CN" altLang="en-US" i="1">
                <a:latin typeface="Times New Roman" panose="02020603050405020304" pitchFamily="18" charset="0"/>
              </a:rPr>
              <a:t>，</a:t>
            </a:r>
            <a:r>
              <a:rPr lang="zh-CN" altLang="en-US" dirty="0">
                <a:latin typeface="Times New Roman" panose="02020603050405020304" pitchFamily="18" charset="0"/>
              </a:rPr>
              <a:t>可得</a:t>
            </a:r>
            <a:r>
              <a:rPr lang="en-US" altLang="zh-CN" i="1">
                <a:latin typeface="Times New Roman" panose="02020603050405020304" pitchFamily="18" charset="0"/>
              </a:rPr>
              <a:t>R </a:t>
            </a:r>
            <a:r>
              <a:rPr lang="zh-CN" altLang="en-US">
                <a:latin typeface="Times New Roman" panose="02020603050405020304" pitchFamily="18" charset="0"/>
              </a:rPr>
              <a:t>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7899" name="文本框 37898"/>
          <p:cNvSpPr txBox="1"/>
          <p:nvPr/>
        </p:nvSpPr>
        <p:spPr>
          <a:xfrm>
            <a:off x="1582738" y="2843213"/>
            <a:ext cx="62293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dirty="0">
                <a:latin typeface="Times New Roman" panose="02020603050405020304" pitchFamily="18" charset="0"/>
              </a:rPr>
              <a:t>已知</a:t>
            </a:r>
            <a:r>
              <a:rPr lang="en-US" altLang="zh-CN" i="1">
                <a:latin typeface="Times New Roman" panose="02020603050405020304" pitchFamily="18" charset="0"/>
              </a:rPr>
              <a:t>R</a:t>
            </a:r>
            <a:r>
              <a:rPr lang="zh-CN" altLang="en-US" i="1">
                <a:latin typeface="Times New Roman" panose="02020603050405020304" pitchFamily="18" charset="0"/>
              </a:rPr>
              <a:t>，</a:t>
            </a:r>
            <a:r>
              <a:rPr lang="zh-CN" altLang="en-US" dirty="0">
                <a:latin typeface="Times New Roman" panose="02020603050405020304" pitchFamily="18" charset="0"/>
              </a:rPr>
              <a:t>测出</a:t>
            </a:r>
            <a:r>
              <a:rPr lang="en-US" altLang="zh-CN" i="1">
                <a:latin typeface="Times New Roman" panose="02020603050405020304" pitchFamily="18" charset="0"/>
              </a:rPr>
              <a:t>m</a:t>
            </a:r>
            <a:r>
              <a:rPr lang="en-US" altLang="zh-CN" dirty="0" err="1">
                <a:latin typeface="Times New Roman" panose="02020603050405020304" pitchFamily="18" charset="0"/>
              </a:rPr>
              <a:t> </a:t>
            </a:r>
            <a:r>
              <a:rPr lang="zh-CN" altLang="en-US" dirty="0" err="1">
                <a:latin typeface="Times New Roman" panose="02020603050405020304" pitchFamily="18" charset="0"/>
              </a:rPr>
              <a:t>、 </a:t>
            </a:r>
            <a:r>
              <a:rPr lang="en-US" altLang="zh-CN" i="1" err="1">
                <a:latin typeface="Times New Roman" panose="02020603050405020304" pitchFamily="18" charset="0"/>
              </a:rPr>
              <a:t>r</a:t>
            </a:r>
            <a:r>
              <a:rPr lang="en-US" altLang="zh-CN" i="1" baseline="-25000" err="1">
                <a:latin typeface="Times New Roman" panose="02020603050405020304" pitchFamily="18" charset="0"/>
              </a:rPr>
              <a:t>k+m</a:t>
            </a:r>
            <a:r>
              <a:rPr lang="zh-CN" altLang="en-US" i="1" err="1">
                <a:latin typeface="Times New Roman" panose="02020603050405020304" pitchFamily="18" charset="0"/>
              </a:rPr>
              <a:t>、</a:t>
            </a:r>
            <a:r>
              <a:rPr lang="en-US" altLang="zh-CN" i="1" err="1">
                <a:latin typeface="Times New Roman" panose="02020603050405020304" pitchFamily="18" charset="0"/>
              </a:rPr>
              <a:t>r</a:t>
            </a:r>
            <a:r>
              <a:rPr lang="en-US" altLang="zh-CN" i="1" baseline="-25000" err="1">
                <a:latin typeface="Times New Roman" panose="02020603050405020304" pitchFamily="18" charset="0"/>
              </a:rPr>
              <a:t>k</a:t>
            </a:r>
            <a:r>
              <a:rPr lang="zh-CN" altLang="en-US" i="1">
                <a:latin typeface="Times New Roman" panose="02020603050405020304" pitchFamily="18" charset="0"/>
              </a:rPr>
              <a:t>，</a:t>
            </a:r>
            <a:r>
              <a:rPr lang="zh-CN" altLang="en-US" dirty="0">
                <a:latin typeface="Times New Roman" panose="02020603050405020304" pitchFamily="18" charset="0"/>
              </a:rPr>
              <a:t> 可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得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 </a:t>
            </a:r>
            <a:r>
              <a:rPr lang="zh-CN" altLang="en-US">
                <a:latin typeface="Times New Roman" panose="02020603050405020304" pitchFamily="18" charset="0"/>
              </a:rPr>
              <a:t>。 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7900" name="文本框 37899"/>
          <p:cNvSpPr txBox="1"/>
          <p:nvPr/>
        </p:nvSpPr>
        <p:spPr>
          <a:xfrm>
            <a:off x="396875" y="3384550"/>
            <a:ext cx="45799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en-US" altLang="zh-CN" dirty="0">
                <a:latin typeface="Times New Roman" panose="02020603050405020304" pitchFamily="18" charset="0"/>
              </a:rPr>
              <a:t>▲ </a:t>
            </a:r>
            <a:r>
              <a:rPr lang="zh-CN" altLang="en-US" dirty="0">
                <a:latin typeface="Times New Roman" panose="02020603050405020304" pitchFamily="18" charset="0"/>
              </a:rPr>
              <a:t>检验透镜球表面质量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pSp>
        <p:nvGrpSpPr>
          <p:cNvPr id="37901" name="组合 37900"/>
          <p:cNvGrpSpPr/>
          <p:nvPr/>
        </p:nvGrpSpPr>
        <p:grpSpPr>
          <a:xfrm>
            <a:off x="4122738" y="3789363"/>
            <a:ext cx="2978150" cy="2792412"/>
            <a:chOff x="3884" y="2304"/>
            <a:chExt cx="1996" cy="1872"/>
          </a:xfrm>
        </p:grpSpPr>
        <p:sp>
          <p:nvSpPr>
            <p:cNvPr id="37902" name="任意多边形 37901"/>
            <p:cNvSpPr/>
            <p:nvPr/>
          </p:nvSpPr>
          <p:spPr>
            <a:xfrm flipH="1">
              <a:off x="3884" y="2855"/>
              <a:ext cx="559" cy="210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270">
                  <a:pos x="0" y="0"/>
                </a:cxn>
                <a:cxn ang="90">
                  <a:pos x="21600" y="21600"/>
                </a:cxn>
                <a:cxn ang="90">
                  <a:pos x="0" y="21600"/>
                </a:cxn>
              </a:cxnLst>
              <a:rect l="txL" t="txT" r="txR" b="txB"/>
              <a:pathLst>
                <a:path w="21600" h="21600" fill="none">
                  <a:moveTo>
                    <a:pt x="0" y="0"/>
                  </a:moveTo>
                  <a:arcTo wR="21600" hR="21600" stAng="-5400000" swAng="5400000"/>
                </a:path>
                <a:path w="21600" h="21600" stroke="0">
                  <a:moveTo>
                    <a:pt x="0" y="0"/>
                  </a:moveTo>
                  <a:arcTo wR="21600" hR="21600" stAng="-5400000" swAng="5400000"/>
                  <a:lnTo>
                    <a:pt x="0" y="21600"/>
                  </a:lnTo>
                  <a:close/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7903" name="任意多边形 37902"/>
            <p:cNvSpPr/>
            <p:nvPr/>
          </p:nvSpPr>
          <p:spPr>
            <a:xfrm>
              <a:off x="4413" y="2855"/>
              <a:ext cx="559" cy="210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270">
                  <a:pos x="0" y="0"/>
                </a:cxn>
                <a:cxn ang="90">
                  <a:pos x="21600" y="21600"/>
                </a:cxn>
                <a:cxn ang="90">
                  <a:pos x="0" y="21600"/>
                </a:cxn>
              </a:cxnLst>
              <a:rect l="txL" t="txT" r="txR" b="txB"/>
              <a:pathLst>
                <a:path w="21600" h="21600" fill="none">
                  <a:moveTo>
                    <a:pt x="0" y="0"/>
                  </a:moveTo>
                  <a:arcTo wR="21600" hR="21600" stAng="-5400000" swAng="5400000"/>
                </a:path>
                <a:path w="21600" h="21600" stroke="0">
                  <a:moveTo>
                    <a:pt x="0" y="0"/>
                  </a:moveTo>
                  <a:arcTo wR="21600" hR="21600" stAng="-5400000" swAng="5400000"/>
                  <a:lnTo>
                    <a:pt x="0" y="21600"/>
                  </a:lnTo>
                  <a:close/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7904" name="直接连接符 37903"/>
            <p:cNvSpPr/>
            <p:nvPr/>
          </p:nvSpPr>
          <p:spPr>
            <a:xfrm>
              <a:off x="3889" y="3059"/>
              <a:ext cx="1073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05" name="直接连接符 37904"/>
            <p:cNvSpPr/>
            <p:nvPr/>
          </p:nvSpPr>
          <p:spPr>
            <a:xfrm>
              <a:off x="3899" y="2672"/>
              <a:ext cx="0" cy="22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06" name="直接连接符 37905"/>
            <p:cNvSpPr/>
            <p:nvPr/>
          </p:nvSpPr>
          <p:spPr>
            <a:xfrm>
              <a:off x="4952" y="2670"/>
              <a:ext cx="1" cy="21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07" name="直接连接符 37906"/>
            <p:cNvSpPr/>
            <p:nvPr/>
          </p:nvSpPr>
          <p:spPr>
            <a:xfrm>
              <a:off x="3891" y="2667"/>
              <a:ext cx="1069" cy="1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08" name="直接连接符 37907"/>
            <p:cNvSpPr/>
            <p:nvPr/>
          </p:nvSpPr>
          <p:spPr>
            <a:xfrm>
              <a:off x="3899" y="2895"/>
              <a:ext cx="59" cy="6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09" name="直接连接符 37908"/>
            <p:cNvSpPr/>
            <p:nvPr/>
          </p:nvSpPr>
          <p:spPr>
            <a:xfrm flipH="1">
              <a:off x="4893" y="2877"/>
              <a:ext cx="60" cy="6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10" name="直接连接符 37909"/>
            <p:cNvSpPr/>
            <p:nvPr/>
          </p:nvSpPr>
          <p:spPr>
            <a:xfrm flipH="1">
              <a:off x="3972" y="2707"/>
              <a:ext cx="30" cy="3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11" name="直接连接符 37910"/>
            <p:cNvSpPr/>
            <p:nvPr/>
          </p:nvSpPr>
          <p:spPr>
            <a:xfrm flipH="1">
              <a:off x="3953" y="2707"/>
              <a:ext cx="98" cy="101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12" name="直接连接符 37911"/>
            <p:cNvSpPr/>
            <p:nvPr/>
          </p:nvSpPr>
          <p:spPr>
            <a:xfrm flipH="1">
              <a:off x="4021" y="2747"/>
              <a:ext cx="40" cy="4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13" name="直接连接符 37912"/>
            <p:cNvSpPr/>
            <p:nvPr/>
          </p:nvSpPr>
          <p:spPr>
            <a:xfrm flipH="1">
              <a:off x="4795" y="2717"/>
              <a:ext cx="30" cy="3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14" name="直接连接符 37913"/>
            <p:cNvSpPr/>
            <p:nvPr/>
          </p:nvSpPr>
          <p:spPr>
            <a:xfrm flipH="1">
              <a:off x="4776" y="2717"/>
              <a:ext cx="98" cy="101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15" name="直接连接符 37914"/>
            <p:cNvSpPr/>
            <p:nvPr/>
          </p:nvSpPr>
          <p:spPr>
            <a:xfrm flipH="1">
              <a:off x="4844" y="2757"/>
              <a:ext cx="40" cy="4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16" name="直接连接符 37915"/>
            <p:cNvSpPr/>
            <p:nvPr/>
          </p:nvSpPr>
          <p:spPr>
            <a:xfrm flipH="1">
              <a:off x="4204" y="2687"/>
              <a:ext cx="24" cy="25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17" name="直接连接符 37916"/>
            <p:cNvSpPr/>
            <p:nvPr/>
          </p:nvSpPr>
          <p:spPr>
            <a:xfrm flipH="1">
              <a:off x="4188" y="2687"/>
              <a:ext cx="81" cy="85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18" name="直接连接符 37917"/>
            <p:cNvSpPr/>
            <p:nvPr/>
          </p:nvSpPr>
          <p:spPr>
            <a:xfrm flipH="1">
              <a:off x="4244" y="2720"/>
              <a:ext cx="32" cy="34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19" name="直接连接符 37918"/>
            <p:cNvSpPr/>
            <p:nvPr/>
          </p:nvSpPr>
          <p:spPr>
            <a:xfrm flipH="1">
              <a:off x="4518" y="2677"/>
              <a:ext cx="24" cy="25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20" name="直接连接符 37919"/>
            <p:cNvSpPr/>
            <p:nvPr/>
          </p:nvSpPr>
          <p:spPr>
            <a:xfrm flipH="1">
              <a:off x="4501" y="2677"/>
              <a:ext cx="81" cy="85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21" name="直接连接符 37920"/>
            <p:cNvSpPr/>
            <p:nvPr/>
          </p:nvSpPr>
          <p:spPr>
            <a:xfrm flipH="1">
              <a:off x="4558" y="2710"/>
              <a:ext cx="32" cy="34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22" name="直接连接符 37921"/>
            <p:cNvSpPr/>
            <p:nvPr/>
          </p:nvSpPr>
          <p:spPr>
            <a:xfrm flipH="1">
              <a:off x="4090" y="2937"/>
              <a:ext cx="30" cy="30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23" name="直接连接符 37922"/>
            <p:cNvSpPr/>
            <p:nvPr/>
          </p:nvSpPr>
          <p:spPr>
            <a:xfrm flipH="1">
              <a:off x="4070" y="2937"/>
              <a:ext cx="99" cy="100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24" name="直接连接符 37923"/>
            <p:cNvSpPr/>
            <p:nvPr/>
          </p:nvSpPr>
          <p:spPr>
            <a:xfrm flipH="1">
              <a:off x="4139" y="2977"/>
              <a:ext cx="39" cy="40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25" name="直接连接符 37924"/>
            <p:cNvSpPr/>
            <p:nvPr/>
          </p:nvSpPr>
          <p:spPr>
            <a:xfrm flipH="1">
              <a:off x="4394" y="2917"/>
              <a:ext cx="29" cy="30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26" name="直接连接符 37925"/>
            <p:cNvSpPr/>
            <p:nvPr/>
          </p:nvSpPr>
          <p:spPr>
            <a:xfrm flipH="1">
              <a:off x="4374" y="2917"/>
              <a:ext cx="98" cy="101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27" name="直接连接符 37926"/>
            <p:cNvSpPr/>
            <p:nvPr/>
          </p:nvSpPr>
          <p:spPr>
            <a:xfrm flipH="1">
              <a:off x="4443" y="2957"/>
              <a:ext cx="39" cy="40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28" name="直接连接符 37927"/>
            <p:cNvSpPr/>
            <p:nvPr/>
          </p:nvSpPr>
          <p:spPr>
            <a:xfrm flipH="1">
              <a:off x="4737" y="2947"/>
              <a:ext cx="29" cy="30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29" name="直接连接符 37928"/>
            <p:cNvSpPr/>
            <p:nvPr/>
          </p:nvSpPr>
          <p:spPr>
            <a:xfrm flipH="1">
              <a:off x="4717" y="2947"/>
              <a:ext cx="98" cy="100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30" name="直接连接符 37929"/>
            <p:cNvSpPr/>
            <p:nvPr/>
          </p:nvSpPr>
          <p:spPr>
            <a:xfrm flipH="1">
              <a:off x="4786" y="2987"/>
              <a:ext cx="39" cy="40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7931" name="直接连接符 37930"/>
            <p:cNvSpPr/>
            <p:nvPr/>
          </p:nvSpPr>
          <p:spPr>
            <a:xfrm>
              <a:off x="4413" y="2317"/>
              <a:ext cx="1" cy="34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sm"/>
              <a:tailEnd type="stealth" w="med" len="lg"/>
            </a:ln>
          </p:spPr>
        </p:sp>
        <p:sp>
          <p:nvSpPr>
            <p:cNvPr id="37932" name="直接连接符 37931"/>
            <p:cNvSpPr/>
            <p:nvPr/>
          </p:nvSpPr>
          <p:spPr>
            <a:xfrm>
              <a:off x="4031" y="2317"/>
              <a:ext cx="0" cy="34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sm"/>
              <a:tailEnd type="stealth" w="med" len="lg"/>
            </a:ln>
          </p:spPr>
        </p:sp>
        <p:sp>
          <p:nvSpPr>
            <p:cNvPr id="37933" name="直接连接符 37932"/>
            <p:cNvSpPr/>
            <p:nvPr/>
          </p:nvSpPr>
          <p:spPr>
            <a:xfrm>
              <a:off x="4776" y="2327"/>
              <a:ext cx="0" cy="34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sm"/>
              <a:tailEnd type="stealth" w="med" len="lg"/>
            </a:ln>
          </p:spPr>
        </p:sp>
        <p:sp>
          <p:nvSpPr>
            <p:cNvPr id="37934" name="直接连接符 37933"/>
            <p:cNvSpPr/>
            <p:nvPr/>
          </p:nvSpPr>
          <p:spPr>
            <a:xfrm>
              <a:off x="3955" y="3057"/>
              <a:ext cx="1" cy="769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ysDot"/>
              <a:headEnd type="none" w="med" len="sm"/>
              <a:tailEnd type="none" w="med" len="sm"/>
            </a:ln>
          </p:spPr>
        </p:sp>
        <p:sp>
          <p:nvSpPr>
            <p:cNvPr id="37935" name="直接连接符 37934"/>
            <p:cNvSpPr/>
            <p:nvPr/>
          </p:nvSpPr>
          <p:spPr>
            <a:xfrm>
              <a:off x="4891" y="3066"/>
              <a:ext cx="0" cy="77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ysDot"/>
              <a:headEnd type="none" w="med" len="sm"/>
              <a:tailEnd type="none" w="med" len="sm"/>
            </a:ln>
          </p:spPr>
        </p:sp>
        <p:sp>
          <p:nvSpPr>
            <p:cNvPr id="37936" name="椭圆 37935"/>
            <p:cNvSpPr/>
            <p:nvPr/>
          </p:nvSpPr>
          <p:spPr>
            <a:xfrm>
              <a:off x="3970" y="3277"/>
              <a:ext cx="921" cy="899"/>
            </a:xfrm>
            <a:prstGeom prst="ellipse">
              <a:avLst/>
            </a:prstGeom>
            <a:noFill/>
            <a:ln w="1905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7937" name="椭圆 37936"/>
            <p:cNvSpPr/>
            <p:nvPr/>
          </p:nvSpPr>
          <p:spPr>
            <a:xfrm rot="1522821">
              <a:off x="4067" y="3412"/>
              <a:ext cx="726" cy="597"/>
            </a:xfrm>
            <a:prstGeom prst="ellipse">
              <a:avLst/>
            </a:prstGeom>
            <a:noFill/>
            <a:ln w="508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7938" name="椭圆 37937"/>
            <p:cNvSpPr/>
            <p:nvPr/>
          </p:nvSpPr>
          <p:spPr>
            <a:xfrm>
              <a:off x="4198" y="3556"/>
              <a:ext cx="500" cy="360"/>
            </a:xfrm>
            <a:prstGeom prst="ellipse">
              <a:avLst/>
            </a:prstGeom>
            <a:noFill/>
            <a:ln w="508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7939" name="椭圆 37938"/>
            <p:cNvSpPr/>
            <p:nvPr/>
          </p:nvSpPr>
          <p:spPr>
            <a:xfrm>
              <a:off x="4365" y="3717"/>
              <a:ext cx="118" cy="50"/>
            </a:xfrm>
            <a:prstGeom prst="ellipse">
              <a:avLst/>
            </a:prstGeom>
            <a:solidFill>
              <a:schemeClr val="tx1"/>
            </a:solidFill>
            <a:ln w="508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7940" name="矩形 37939"/>
            <p:cNvSpPr/>
            <p:nvPr/>
          </p:nvSpPr>
          <p:spPr>
            <a:xfrm>
              <a:off x="4836" y="2400"/>
              <a:ext cx="1044" cy="204"/>
            </a:xfrm>
            <a:prstGeom prst="rect">
              <a:avLst/>
            </a:prstGeom>
            <a:noFill/>
            <a:ln w="50800">
              <a:noFill/>
            </a:ln>
          </p:spPr>
          <p:txBody>
            <a:bodyPr lIns="12700" tIns="12700" rIns="12700" bIns="12700"/>
            <a:p>
              <a:pPr algn="just">
                <a:buClr>
                  <a:schemeClr val="bg1"/>
                </a:buClr>
              </a:pP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标准验规</a:t>
              </a:r>
              <a:endParaRPr lang="zh-CN" altLang="en-US" sz="2400" b="0" dirty="0">
                <a:latin typeface="Times New Roman" panose="02020603050405020304" pitchFamily="18" charset="0"/>
              </a:endParaRPr>
            </a:p>
          </p:txBody>
        </p:sp>
        <p:sp>
          <p:nvSpPr>
            <p:cNvPr id="37941" name="矩形 37940"/>
            <p:cNvSpPr/>
            <p:nvPr/>
          </p:nvSpPr>
          <p:spPr>
            <a:xfrm>
              <a:off x="4929" y="3038"/>
              <a:ext cx="951" cy="274"/>
            </a:xfrm>
            <a:prstGeom prst="rect">
              <a:avLst/>
            </a:prstGeom>
            <a:noFill/>
            <a:ln w="50800">
              <a:noFill/>
            </a:ln>
          </p:spPr>
          <p:txBody>
            <a:bodyPr lIns="12700" tIns="12700" rIns="12700" bIns="12700"/>
            <a:p>
              <a:pPr algn="just">
                <a:buClr>
                  <a:schemeClr val="bg1"/>
                </a:buClr>
              </a:pPr>
              <a:r>
                <a:rPr lang="zh-CN" altLang="en-US" sz="24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待测透镜</a:t>
              </a:r>
              <a:endParaRPr lang="zh-CN" altLang="en-US" sz="2400" b="0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7942" name="矩形 37941"/>
            <p:cNvSpPr/>
            <p:nvPr/>
          </p:nvSpPr>
          <p:spPr>
            <a:xfrm>
              <a:off x="5118" y="3635"/>
              <a:ext cx="690" cy="301"/>
            </a:xfrm>
            <a:prstGeom prst="rect">
              <a:avLst/>
            </a:prstGeom>
            <a:noFill/>
            <a:ln w="50800">
              <a:noFill/>
            </a:ln>
          </p:spPr>
          <p:txBody>
            <a:bodyPr lIns="12700" tIns="12700" rIns="12700" bIns="12700"/>
            <a:p>
              <a:pPr algn="just">
                <a:buClr>
                  <a:schemeClr val="bg1"/>
                </a:buClr>
              </a:pPr>
              <a:r>
                <a:rPr lang="zh-CN" altLang="en-US" sz="2400" dirty="0">
                  <a:latin typeface="Times New Roman" panose="02020603050405020304" pitchFamily="18" charset="0"/>
                </a:rPr>
                <a:t>暗纹</a:t>
              </a:r>
              <a:endParaRPr lang="zh-CN" altLang="en-US" sz="2400" b="0" dirty="0">
                <a:latin typeface="Times New Roman" panose="02020603050405020304" pitchFamily="18" charset="0"/>
              </a:endParaRPr>
            </a:p>
          </p:txBody>
        </p:sp>
        <p:sp>
          <p:nvSpPr>
            <p:cNvPr id="37943" name="矩形 37942"/>
            <p:cNvSpPr/>
            <p:nvPr/>
          </p:nvSpPr>
          <p:spPr>
            <a:xfrm>
              <a:off x="4178" y="2304"/>
              <a:ext cx="245" cy="250"/>
            </a:xfrm>
            <a:prstGeom prst="rect">
              <a:avLst/>
            </a:prstGeom>
            <a:noFill/>
            <a:ln w="50800">
              <a:noFill/>
            </a:ln>
          </p:spPr>
          <p:txBody>
            <a:bodyPr lIns="12700" tIns="12700" rIns="12700" bIns="12700"/>
            <a:p>
              <a:pPr algn="just">
                <a:buClr>
                  <a:schemeClr val="bg1"/>
                </a:buClr>
              </a:pPr>
              <a:r>
                <a:rPr lang="en-US" altLang="zh-CN" i="1" dirty="0">
                  <a:solidFill>
                    <a:srgbClr val="0000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</a:t>
              </a:r>
              <a:endParaRPr lang="en-US" altLang="zh-CN" b="0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37944" name="直接连接符 37943"/>
            <p:cNvSpPr/>
            <p:nvPr/>
          </p:nvSpPr>
          <p:spPr>
            <a:xfrm>
              <a:off x="4745" y="3647"/>
              <a:ext cx="338" cy="10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45" name="任意多边形 37944"/>
            <p:cNvSpPr/>
            <p:nvPr/>
          </p:nvSpPr>
          <p:spPr>
            <a:xfrm>
              <a:off x="3952" y="2755"/>
              <a:ext cx="940" cy="196"/>
            </a:xfrm>
            <a:custGeom>
              <a:avLst/>
              <a:gdLst/>
              <a:ahLst/>
              <a:cxnLst/>
              <a:pathLst>
                <a:path w="1920" h="392">
                  <a:moveTo>
                    <a:pt x="0" y="392"/>
                  </a:moveTo>
                  <a:cubicBezTo>
                    <a:pt x="161" y="274"/>
                    <a:pt x="323" y="157"/>
                    <a:pt x="480" y="92"/>
                  </a:cubicBezTo>
                  <a:cubicBezTo>
                    <a:pt x="637" y="27"/>
                    <a:pt x="780" y="4"/>
                    <a:pt x="945" y="2"/>
                  </a:cubicBezTo>
                  <a:cubicBezTo>
                    <a:pt x="1110" y="0"/>
                    <a:pt x="1307" y="12"/>
                    <a:pt x="1470" y="77"/>
                  </a:cubicBezTo>
                  <a:cubicBezTo>
                    <a:pt x="1633" y="142"/>
                    <a:pt x="1845" y="340"/>
                    <a:pt x="1920" y="392"/>
                  </a:cubicBezTo>
                </a:path>
              </a:pathLst>
            </a:custGeom>
            <a:noFill/>
            <a:ln w="19050" cap="flat" cmpd="sng">
              <a:solidFill>
                <a:srgbClr val="FF000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6" grpId="0"/>
      <p:bldP spid="37897" grpId="0"/>
      <p:bldP spid="37898" grpId="0"/>
      <p:bldP spid="37899" grpId="0"/>
      <p:bldP spid="379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80" name="文本框 101379"/>
          <p:cNvSpPr txBox="1"/>
          <p:nvPr/>
        </p:nvSpPr>
        <p:spPr>
          <a:xfrm>
            <a:off x="341313" y="233363"/>
            <a:ext cx="855186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3333FF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 sz="2400">
                <a:solidFill>
                  <a:srgbClr val="3333FF"/>
                </a:solidFill>
                <a:latin typeface="Times New Roman" panose="02020603050405020304" pitchFamily="18" charset="0"/>
              </a:rPr>
              <a:t>13-6</a:t>
            </a:r>
            <a:r>
              <a:rPr lang="en-US" altLang="zh-CN" sz="2400" dirty="0">
                <a:latin typeface="Times New Roman" panose="02020603050405020304" pitchFamily="18" charset="0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</a:rPr>
              <a:t>在牛顿环实验中，透镜的曲率半径为</a:t>
            </a:r>
            <a:r>
              <a:rPr lang="en-US" altLang="zh-CN" sz="2400" dirty="0">
                <a:latin typeface="Times New Roman" panose="02020603050405020304" pitchFamily="18" charset="0"/>
              </a:rPr>
              <a:t>5.0 m</a:t>
            </a:r>
            <a:r>
              <a:rPr lang="zh-CN" altLang="en-US" sz="2400" dirty="0">
                <a:latin typeface="Times New Roman" panose="02020603050405020304" pitchFamily="18" charset="0"/>
              </a:rPr>
              <a:t>，直径为</a:t>
            </a:r>
            <a:r>
              <a:rPr lang="en-US" altLang="zh-CN" sz="2400" dirty="0">
                <a:latin typeface="Times New Roman" panose="02020603050405020304" pitchFamily="18" charset="0"/>
              </a:rPr>
              <a:t>2.0 cm. (1)</a:t>
            </a:r>
            <a:r>
              <a:rPr lang="zh-CN" altLang="en-US" sz="2400" dirty="0">
                <a:latin typeface="Times New Roman" panose="02020603050405020304" pitchFamily="18" charset="0"/>
              </a:rPr>
              <a:t>用波长</a:t>
            </a:r>
            <a:r>
              <a:rPr lang="en-US" altLang="zh-CN" sz="2400" dirty="0">
                <a:latin typeface="Times New Roman" panose="02020603050405020304" pitchFamily="18" charset="0"/>
              </a:rPr>
              <a:t>λ</a:t>
            </a:r>
            <a:r>
              <a:rPr lang="zh-CN" altLang="en-US" sz="2400" dirty="0">
                <a:latin typeface="Times New Roman" panose="02020603050405020304" pitchFamily="18" charset="0"/>
              </a:rPr>
              <a:t>＝</a:t>
            </a:r>
            <a:r>
              <a:rPr lang="en-US" altLang="zh-CN" sz="2400" dirty="0">
                <a:latin typeface="Times New Roman" panose="02020603050405020304" pitchFamily="18" charset="0"/>
              </a:rPr>
              <a:t>5 89.3nm</a:t>
            </a:r>
            <a:r>
              <a:rPr lang="zh-CN" altLang="en-US" sz="2400" dirty="0">
                <a:latin typeface="Times New Roman" panose="02020603050405020304" pitchFamily="18" charset="0"/>
              </a:rPr>
              <a:t>的单色光垂直照射时，可看到多少干涉条纹？</a:t>
            </a:r>
            <a:r>
              <a:rPr lang="en-US" altLang="zh-CN" sz="2400" dirty="0">
                <a:latin typeface="Times New Roman" panose="02020603050405020304" pitchFamily="18" charset="0"/>
              </a:rPr>
              <a:t>(2)</a:t>
            </a:r>
            <a:r>
              <a:rPr lang="zh-CN" altLang="en-US" sz="2400" dirty="0">
                <a:latin typeface="Times New Roman" panose="02020603050405020304" pitchFamily="18" charset="0"/>
              </a:rPr>
              <a:t>若在空气层中充以折射率为</a:t>
            </a:r>
            <a:r>
              <a:rPr lang="en-US" altLang="zh-CN" sz="2400" dirty="0">
                <a:latin typeface="Times New Roman" panose="02020603050405020304" pitchFamily="18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</a:rPr>
              <a:t>的液体，可看到</a:t>
            </a:r>
            <a:r>
              <a:rPr lang="en-US" altLang="zh-CN" sz="2400" dirty="0">
                <a:latin typeface="Times New Roman" panose="02020603050405020304" pitchFamily="18" charset="0"/>
              </a:rPr>
              <a:t>46</a:t>
            </a:r>
            <a:r>
              <a:rPr lang="zh-CN" altLang="en-US" sz="2400" dirty="0">
                <a:latin typeface="Times New Roman" panose="02020603050405020304" pitchFamily="18" charset="0"/>
              </a:rPr>
              <a:t>条明条纹，求液体的折射率。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grpSp>
        <p:nvGrpSpPr>
          <p:cNvPr id="101390" name="组合 101389"/>
          <p:cNvGrpSpPr/>
          <p:nvPr/>
        </p:nvGrpSpPr>
        <p:grpSpPr>
          <a:xfrm>
            <a:off x="341313" y="1763713"/>
            <a:ext cx="4995862" cy="1612900"/>
            <a:chOff x="215" y="1111"/>
            <a:chExt cx="3147" cy="1016"/>
          </a:xfrm>
        </p:grpSpPr>
        <p:sp>
          <p:nvSpPr>
            <p:cNvPr id="101381" name="文本框 101380"/>
            <p:cNvSpPr txBox="1"/>
            <p:nvPr/>
          </p:nvSpPr>
          <p:spPr>
            <a:xfrm>
              <a:off x="215" y="1111"/>
              <a:ext cx="314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3333FF"/>
                  </a:solidFill>
                  <a:latin typeface="Times New Roman" panose="02020603050405020304" pitchFamily="18" charset="0"/>
                </a:rPr>
                <a:t>解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  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(1)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由牛顿环明环半径公式</a:t>
              </a:r>
              <a:r>
                <a:rPr lang="zh-CN" altLang="en-US" dirty="0">
                  <a:latin typeface="Times New Roman" panose="02020603050405020304" pitchFamily="18" charset="0"/>
                </a:rPr>
                <a:t> 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01382" name="内容占位符 101381"/>
            <p:cNvGraphicFramePr/>
            <p:nvPr>
              <p:ph/>
            </p:nvPr>
          </p:nvGraphicFramePr>
          <p:xfrm>
            <a:off x="1694" y="1423"/>
            <a:ext cx="1493" cy="7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6" name="" r:id="rId1" imgW="889000" imgH="419100" progId="Equation.DSMT4">
                    <p:embed/>
                  </p:oleObj>
                </mc:Choice>
                <mc:Fallback>
                  <p:oleObj name="" r:id="rId1" imgW="889000" imgH="419100" progId="Equation.DSMT4">
                    <p:embed/>
                    <p:pic>
                      <p:nvPicPr>
                        <p:cNvPr id="0" name="图片 322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694" y="1423"/>
                          <a:ext cx="1493" cy="704"/>
                        </a:xfrm>
                        <a:prstGeom prst="rect">
                          <a:avLst/>
                        </a:prstGeom>
                        <a:noFill/>
                        <a:ln w="38100"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1391" name="组合 101390"/>
          <p:cNvGrpSpPr/>
          <p:nvPr/>
        </p:nvGrpSpPr>
        <p:grpSpPr>
          <a:xfrm>
            <a:off x="701675" y="3338513"/>
            <a:ext cx="4849813" cy="744537"/>
            <a:chOff x="442" y="2103"/>
            <a:chExt cx="3055" cy="469"/>
          </a:xfrm>
        </p:grpSpPr>
        <p:sp>
          <p:nvSpPr>
            <p:cNvPr id="101384" name="文本框 101383"/>
            <p:cNvSpPr txBox="1"/>
            <p:nvPr/>
          </p:nvSpPr>
          <p:spPr>
            <a:xfrm>
              <a:off x="442" y="2132"/>
              <a:ext cx="127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latin typeface="Times New Roman" panose="02020603050405020304" pitchFamily="18" charset="0"/>
                </a:rPr>
                <a:t>由上式得</a:t>
              </a:r>
              <a:r>
                <a:rPr lang="zh-CN" altLang="en-US" dirty="0">
                  <a:latin typeface="Times New Roman" panose="02020603050405020304" pitchFamily="18" charset="0"/>
                </a:rPr>
                <a:t> 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01385" name="对象 101384"/>
            <p:cNvGraphicFramePr/>
            <p:nvPr/>
          </p:nvGraphicFramePr>
          <p:xfrm>
            <a:off x="1576" y="2103"/>
            <a:ext cx="1921" cy="4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7" name="" r:id="rId3" imgW="1143000" imgH="279400" progId="Equation.DSMT4">
                    <p:embed/>
                  </p:oleObj>
                </mc:Choice>
                <mc:Fallback>
                  <p:oleObj name="" r:id="rId3" imgW="1143000" imgH="279400" progId="Equation.DSMT4">
                    <p:embed/>
                    <p:pic>
                      <p:nvPicPr>
                        <p:cNvPr id="0" name="图片 322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576" y="2103"/>
                          <a:ext cx="1921" cy="46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1386" name="矩形 101385"/>
          <p:cNvSpPr/>
          <p:nvPr/>
        </p:nvSpPr>
        <p:spPr>
          <a:xfrm>
            <a:off x="5832475" y="3384550"/>
            <a:ext cx="27225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</a:rPr>
              <a:t>可看到</a:t>
            </a:r>
            <a:r>
              <a:rPr lang="en-US" altLang="zh-CN" sz="2400" dirty="0">
                <a:latin typeface="Times New Roman" panose="02020603050405020304" pitchFamily="18" charset="0"/>
              </a:rPr>
              <a:t>34</a:t>
            </a:r>
            <a:r>
              <a:rPr lang="zh-CN" altLang="en-US" sz="2400" dirty="0">
                <a:latin typeface="Times New Roman" panose="02020603050405020304" pitchFamily="18" charset="0"/>
              </a:rPr>
              <a:t>条明条纹</a:t>
            </a:r>
            <a:r>
              <a:rPr lang="en-US" altLang="zh-CN">
                <a:latin typeface="Times New Roman" panose="02020603050405020304" pitchFamily="18" charset="0"/>
              </a:rPr>
              <a:t>.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grpSp>
        <p:nvGrpSpPr>
          <p:cNvPr id="101392" name="组合 101391"/>
          <p:cNvGrpSpPr/>
          <p:nvPr/>
        </p:nvGrpSpPr>
        <p:grpSpPr>
          <a:xfrm>
            <a:off x="792163" y="4373563"/>
            <a:ext cx="6524625" cy="1890712"/>
            <a:chOff x="499" y="2755"/>
            <a:chExt cx="4110" cy="1191"/>
          </a:xfrm>
        </p:grpSpPr>
        <p:sp>
          <p:nvSpPr>
            <p:cNvPr id="101387" name="文本框 101386"/>
            <p:cNvSpPr txBox="1"/>
            <p:nvPr/>
          </p:nvSpPr>
          <p:spPr>
            <a:xfrm>
              <a:off x="499" y="2755"/>
              <a:ext cx="411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</a:rPr>
                <a:t>(2) 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若在空气层中充以液体，则明环半径为</a:t>
              </a:r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01388" name="对象 101387"/>
            <p:cNvGraphicFramePr/>
            <p:nvPr/>
          </p:nvGraphicFramePr>
          <p:xfrm>
            <a:off x="1806" y="3010"/>
            <a:ext cx="1493" cy="6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32" name="" r:id="rId5" imgW="888365" imgH="381000" progId="Equation.DSMT4">
                    <p:embed/>
                  </p:oleObj>
                </mc:Choice>
                <mc:Fallback>
                  <p:oleObj name="" r:id="rId5" imgW="888365" imgH="381000" progId="Equation.DSMT4">
                    <p:embed/>
                    <p:pic>
                      <p:nvPicPr>
                        <p:cNvPr id="0" name="图片 323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806" y="3010"/>
                          <a:ext cx="1493" cy="6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1389" name="对象 101388"/>
            <p:cNvGraphicFramePr/>
            <p:nvPr/>
          </p:nvGraphicFramePr>
          <p:xfrm>
            <a:off x="2341" y="3663"/>
            <a:ext cx="567" cy="2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5" name="" r:id="rId7" imgW="304800" imgH="152400" progId="Equation.DSMT4">
                    <p:embed/>
                  </p:oleObj>
                </mc:Choice>
                <mc:Fallback>
                  <p:oleObj name="" r:id="rId7" imgW="304800" imgH="152400" progId="Equation.DSMT4">
                    <p:embed/>
                    <p:pic>
                      <p:nvPicPr>
                        <p:cNvPr id="0" name="图片 322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341" y="3663"/>
                          <a:ext cx="567" cy="2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1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1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1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1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6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641</Words>
  <Application>WPS 演示</Application>
  <PresentationFormat>在屏幕上显示</PresentationFormat>
  <Paragraphs>88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24</vt:i4>
      </vt:variant>
      <vt:variant>
        <vt:lpstr>幻灯片标题</vt:lpstr>
      </vt:variant>
      <vt:variant>
        <vt:i4>7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华文行楷</vt:lpstr>
      <vt:lpstr>Bookman Old Style</vt:lpstr>
      <vt:lpstr>Symbol</vt:lpstr>
      <vt:lpstr>微软雅黑</vt:lpstr>
      <vt:lpstr>Arial Unicode MS</vt:lpstr>
      <vt:lpstr>默认设计模板</vt:lpstr>
      <vt:lpstr>Equation.3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ylz</dc:creator>
  <cp:lastModifiedBy>Administrator</cp:lastModifiedBy>
  <cp:revision>55</cp:revision>
  <dcterms:created xsi:type="dcterms:W3CDTF">2007-12-25T14:52:00Z</dcterms:created>
  <dcterms:modified xsi:type="dcterms:W3CDTF">2018-09-07T04:52:52Z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2052-10.1.0.7400</vt:lpwstr>
  </property>
</Properties>
</file>