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63" r:id="rId3"/>
    <p:sldId id="383" r:id="rId4"/>
    <p:sldId id="378" r:id="rId5"/>
    <p:sldId id="379" r:id="rId6"/>
    <p:sldId id="380" r:id="rId7"/>
    <p:sldId id="381" r:id="rId8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CC"/>
    <a:srgbClr val="99CCFF"/>
    <a:srgbClr val="99FF99"/>
    <a:srgbClr val="CCCCFF"/>
    <a:srgbClr val="CC99FF"/>
    <a:srgbClr val="66CCFF"/>
    <a:srgbClr val="9966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>
        <p:scale>
          <a:sx n="75" d="100"/>
          <a:sy n="75" d="100"/>
        </p:scale>
        <p:origin x="-498" y="216"/>
      </p:cViewPr>
      <p:guideLst>
        <p:guide orient="horz" pos="2191"/>
        <p:guide pos="276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444"/>
    </p:cViewPr>
  </p:sorterViewPr>
  <p:gridSpacing cx="45004" cy="45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7" Type="http://schemas.openxmlformats.org/officeDocument/2006/relationships/image" Target="../media/image8.wmf"/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4" Type="http://schemas.openxmlformats.org/officeDocument/2006/relationships/image" Target="../media/image5.wmf"/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4.vml.rels><?xml version="1.0" encoding="UTF-8" standalone="yes"?>
<Relationships xmlns="http://schemas.openxmlformats.org/package/2006/relationships"><Relationship Id="rId4" Type="http://schemas.openxmlformats.org/officeDocument/2006/relationships/image" Target="../media/image17.wmf"/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11618" name="页眉占位符 11161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z="1200" b="0" strike="noStrike" noProof="1" dirty="0"/>
          </a:p>
        </p:txBody>
      </p:sp>
      <p:sp>
        <p:nvSpPr>
          <p:cNvPr id="111619" name="日期占位符 111618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fontAlgn="base"/>
            <a:endParaRPr lang="zh-CN" altLang="en-US" sz="1200" b="0" strike="noStrike" noProof="1" dirty="0"/>
          </a:p>
        </p:txBody>
      </p:sp>
      <p:sp>
        <p:nvSpPr>
          <p:cNvPr id="111620" name="页脚占位符 111619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fontAlgn="base"/>
            <a:endParaRPr lang="zh-CN" altLang="en-US" sz="1200" b="0" strike="noStrike" noProof="1" dirty="0"/>
          </a:p>
        </p:txBody>
      </p:sp>
      <p:sp>
        <p:nvSpPr>
          <p:cNvPr id="111621" name="灯片编号占位符 111620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fontAlgn="base"/>
            <a:fld id="{9A0DB2DC-4C9A-4742-B13C-FB6460FD3503}" type="slidenum">
              <a:rPr lang="zh-CN" altLang="en-US" sz="1200" b="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z="1200" b="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2290" name="页眉占位符 1228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z="1200" b="0" strike="noStrike" noProof="1" dirty="0"/>
          </a:p>
        </p:txBody>
      </p:sp>
      <p:sp>
        <p:nvSpPr>
          <p:cNvPr id="12291" name="日期占位符 1229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fontAlgn="base"/>
            <a:endParaRPr lang="zh-CN" altLang="en-US" sz="1200" b="0" strike="noStrike" noProof="1" dirty="0"/>
          </a:p>
        </p:txBody>
      </p:sp>
      <p:sp>
        <p:nvSpPr>
          <p:cNvPr id="3076" name="幻灯片图像占位符 12291"/>
          <p:cNvSpPr>
            <a:spLocks noRo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3077" name="文本占位符 12292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0"/>
            <a:r>
              <a:rPr lang="zh-CN" altLang="en-US" dirty="0"/>
              <a:t>第二级</a:t>
            </a:r>
            <a:endParaRPr lang="zh-CN" altLang="en-US" dirty="0"/>
          </a:p>
          <a:p>
            <a:pPr lvl="2" indent="0"/>
            <a:r>
              <a:rPr lang="zh-CN" altLang="en-US" dirty="0"/>
              <a:t>第三级</a:t>
            </a:r>
            <a:endParaRPr lang="zh-CN" altLang="en-US" dirty="0"/>
          </a:p>
          <a:p>
            <a:pPr lvl="3" indent="0"/>
            <a:r>
              <a:rPr lang="zh-CN" altLang="en-US" dirty="0"/>
              <a:t>第四级</a:t>
            </a:r>
            <a:endParaRPr lang="zh-CN" altLang="en-US" dirty="0"/>
          </a:p>
          <a:p>
            <a:pPr lvl="4" indent="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2294" name="页脚占位符 12293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fontAlgn="base"/>
            <a:endParaRPr lang="zh-CN" altLang="en-US" sz="1200" b="0" strike="noStrike" noProof="1" dirty="0"/>
          </a:p>
        </p:txBody>
      </p:sp>
      <p:sp>
        <p:nvSpPr>
          <p:cNvPr id="12295" name="灯片编号占位符 12294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fontAlgn="base"/>
            <a:fld id="{9A0DB2DC-4C9A-4742-B13C-FB6460FD3503}" type="slidenum">
              <a:rPr lang="zh-CN" altLang="en-US" sz="1200" b="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z="1200" b="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48450" y="279400"/>
            <a:ext cx="2057400" cy="5830888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76250" y="279400"/>
            <a:ext cx="6052930" cy="5830888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76250" y="279400"/>
            <a:ext cx="8229600" cy="58308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76250" y="1584325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3346" y="1584325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76250" y="279400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76250" y="1584325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rgbClr val="000000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rgbClr val="000000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rgbClr val="000000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rgbClr val="000000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rgbClr val="000000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rgbClr val="000000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rgbClr val="000000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rgbClr val="000000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.bin"/><Relationship Id="rId8" Type="http://schemas.openxmlformats.org/officeDocument/2006/relationships/image" Target="../media/image5.wmf"/><Relationship Id="rId7" Type="http://schemas.openxmlformats.org/officeDocument/2006/relationships/oleObject" Target="../embeddings/oleObject4.bin"/><Relationship Id="rId6" Type="http://schemas.openxmlformats.org/officeDocument/2006/relationships/image" Target="../media/image4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3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2.wmf"/><Relationship Id="rId16" Type="http://schemas.openxmlformats.org/officeDocument/2006/relationships/vmlDrawing" Target="../drawings/vmlDrawing1.vml"/><Relationship Id="rId15" Type="http://schemas.openxmlformats.org/officeDocument/2006/relationships/slideLayout" Target="../slideLayouts/slideLayout7.xml"/><Relationship Id="rId14" Type="http://schemas.openxmlformats.org/officeDocument/2006/relationships/image" Target="../media/image8.wmf"/><Relationship Id="rId13" Type="http://schemas.openxmlformats.org/officeDocument/2006/relationships/oleObject" Target="../embeddings/oleObject7.bin"/><Relationship Id="rId12" Type="http://schemas.openxmlformats.org/officeDocument/2006/relationships/image" Target="../media/image7.wmf"/><Relationship Id="rId11" Type="http://schemas.openxmlformats.org/officeDocument/2006/relationships/oleObject" Target="../embeddings/oleObject6.bin"/><Relationship Id="rId10" Type="http://schemas.openxmlformats.org/officeDocument/2006/relationships/image" Target="../media/image6.wmf"/><Relationship Id="rId1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2.v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1.w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10.wmf"/><Relationship Id="rId3" Type="http://schemas.openxmlformats.org/officeDocument/2006/relationships/oleObject" Target="../embeddings/oleObject9.bin"/><Relationship Id="rId2" Type="http://schemas.openxmlformats.org/officeDocument/2006/relationships/image" Target="../media/image9.wmf"/><Relationship Id="rId1" Type="http://schemas.openxmlformats.org/officeDocument/2006/relationships/oleObject" Target="../embeddings/oleObject8.bin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3.vml"/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13.wmf"/><Relationship Id="rId3" Type="http://schemas.openxmlformats.org/officeDocument/2006/relationships/oleObject" Target="../embeddings/oleObject11.bin"/><Relationship Id="rId2" Type="http://schemas.openxmlformats.org/officeDocument/2006/relationships/image" Target="E:/&#26041;&#27491;&#36716;word&#35838;&#31243;/&#22823;&#23398;&#29289;&#29702;&#183;&#32479;&#32534;&#65288;&#21281;&#20048;&#28385;&#65289;/1/&#26041;&#27491;/0241.tif" TargetMode="External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.xml"/><Relationship Id="rId8" Type="http://schemas.openxmlformats.org/officeDocument/2006/relationships/image" Target="../media/image17.wmf"/><Relationship Id="rId7" Type="http://schemas.openxmlformats.org/officeDocument/2006/relationships/oleObject" Target="../embeddings/oleObject15.bin"/><Relationship Id="rId6" Type="http://schemas.openxmlformats.org/officeDocument/2006/relationships/image" Target="../media/image16.wmf"/><Relationship Id="rId5" Type="http://schemas.openxmlformats.org/officeDocument/2006/relationships/oleObject" Target="../embeddings/oleObject14.bin"/><Relationship Id="rId4" Type="http://schemas.openxmlformats.org/officeDocument/2006/relationships/image" Target="../media/image15.wmf"/><Relationship Id="rId3" Type="http://schemas.openxmlformats.org/officeDocument/2006/relationships/oleObject" Target="../embeddings/oleObject13.bin"/><Relationship Id="rId2" Type="http://schemas.openxmlformats.org/officeDocument/2006/relationships/image" Target="../media/image14.wmf"/><Relationship Id="rId10" Type="http://schemas.openxmlformats.org/officeDocument/2006/relationships/vmlDrawing" Target="../drawings/vmlDrawing4.vml"/><Relationship Id="rId1" Type="http://schemas.openxmlformats.org/officeDocument/2006/relationships/oleObject" Target="../embeddings/oleObject12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矩形 10249"/>
          <p:cNvSpPr/>
          <p:nvPr/>
        </p:nvSpPr>
        <p:spPr>
          <a:xfrm>
            <a:off x="1392555" y="449580"/>
            <a:ext cx="6358890" cy="6819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第</a:t>
            </a:r>
            <a:r>
              <a:rPr lang="en-US" altLang="zh-CN" sz="32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节段   质点的角动量守恒定律</a:t>
            </a:r>
            <a:endParaRPr lang="zh-CN" altLang="en-US" sz="3200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100" name="文本框 3"/>
          <p:cNvSpPr txBox="1"/>
          <p:nvPr/>
        </p:nvSpPr>
        <p:spPr>
          <a:xfrm>
            <a:off x="455613" y="5462588"/>
            <a:ext cx="823277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>
                <a:latin typeface="Times New Roman" panose="02020603050405020304" pitchFamily="18" charset="0"/>
                <a:ea typeface="宋体" panose="02010600030101010101" pitchFamily="2" charset="-122"/>
              </a:rPr>
              <a:t>地球为什么能维持在椭圆平面上公转？</a:t>
            </a:r>
            <a:endParaRPr lang="zh-CN" altLang="en-US" sz="36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073744106" name="图片 107374410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2495" y="1348740"/>
            <a:ext cx="6842760" cy="387096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7374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7" grpId="0"/>
      <p:bldP spid="410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21" name="文本框 235524"/>
          <p:cNvSpPr txBox="1"/>
          <p:nvPr/>
        </p:nvSpPr>
        <p:spPr>
          <a:xfrm>
            <a:off x="250825" y="188913"/>
            <a:ext cx="425323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dirty="0">
                <a:solidFill>
                  <a:srgbClr val="A5002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二、质点的角动量定理</a:t>
            </a:r>
            <a:endParaRPr lang="zh-CN" altLang="en-US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235540" name="对象 235539"/>
          <p:cNvGraphicFramePr/>
          <p:nvPr/>
        </p:nvGraphicFramePr>
        <p:xfrm>
          <a:off x="1649413" y="819150"/>
          <a:ext cx="2454275" cy="935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4" name="" r:id="rId1" imgW="1066165" imgH="405765" progId="Equation.DSMT4">
                  <p:embed/>
                </p:oleObj>
              </mc:Choice>
              <mc:Fallback>
                <p:oleObj name="" r:id="rId1" imgW="1066165" imgH="405765" progId="Equation.DSMT4">
                  <p:embed/>
                  <p:pic>
                    <p:nvPicPr>
                      <p:cNvPr id="0" name="图片 320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649413" y="819150"/>
                        <a:ext cx="2454275" cy="9350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5541" name="对象 235540"/>
          <p:cNvGraphicFramePr/>
          <p:nvPr/>
        </p:nvGraphicFramePr>
        <p:xfrm>
          <a:off x="4167188" y="819150"/>
          <a:ext cx="3330575" cy="904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5" name="" r:id="rId3" imgW="1447165" imgH="393700" progId="Equation.DSMT4">
                  <p:embed/>
                </p:oleObj>
              </mc:Choice>
              <mc:Fallback>
                <p:oleObj name="" r:id="rId3" imgW="1447165" imgH="393700" progId="Equation.DSMT4">
                  <p:embed/>
                  <p:pic>
                    <p:nvPicPr>
                      <p:cNvPr id="0" name="图片 320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167188" y="819150"/>
                        <a:ext cx="3330575" cy="9048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35554" name="组合 235553"/>
          <p:cNvGrpSpPr/>
          <p:nvPr/>
        </p:nvGrpSpPr>
        <p:grpSpPr>
          <a:xfrm>
            <a:off x="566738" y="1898650"/>
            <a:ext cx="4387850" cy="969963"/>
            <a:chOff x="357" y="1196"/>
            <a:chExt cx="2764" cy="611"/>
          </a:xfrm>
        </p:grpSpPr>
        <p:sp>
          <p:nvSpPr>
            <p:cNvPr id="81925" name="文本框 235541"/>
            <p:cNvSpPr txBox="1"/>
            <p:nvPr/>
          </p:nvSpPr>
          <p:spPr>
            <a:xfrm>
              <a:off x="357" y="1295"/>
              <a:ext cx="1236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eaLnBrk="0" hangingPunct="0">
                <a:buClr>
                  <a:schemeClr val="bg1"/>
                </a:buClr>
              </a:pPr>
              <a:r>
                <a:rPr lang="zh-CN" altLang="en-US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由动量定理</a:t>
              </a:r>
              <a:endParaRPr lang="zh-CN" altLang="en-US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aphicFrame>
          <p:nvGraphicFramePr>
            <p:cNvPr id="81926" name="对象 235542"/>
            <p:cNvGraphicFramePr/>
            <p:nvPr/>
          </p:nvGraphicFramePr>
          <p:xfrm>
            <a:off x="1838" y="1196"/>
            <a:ext cx="1283" cy="61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08" name="" r:id="rId5" imgW="774065" imgH="393700" progId="Equation.DSMT4">
                    <p:embed/>
                  </p:oleObj>
                </mc:Choice>
                <mc:Fallback>
                  <p:oleObj name="" r:id="rId5" imgW="774065" imgH="393700" progId="Equation.DSMT4">
                    <p:embed/>
                    <p:pic>
                      <p:nvPicPr>
                        <p:cNvPr id="0" name="图片 3207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1838" y="1196"/>
                          <a:ext cx="1283" cy="61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235544" name="对象 235543"/>
          <p:cNvGraphicFramePr/>
          <p:nvPr/>
        </p:nvGraphicFramePr>
        <p:xfrm>
          <a:off x="2825750" y="2798763"/>
          <a:ext cx="3333750" cy="1025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9" name="" r:id="rId7" imgW="1319530" imgH="405765" progId="Equation.3">
                  <p:embed/>
                </p:oleObj>
              </mc:Choice>
              <mc:Fallback>
                <p:oleObj name="" r:id="rId7" imgW="1319530" imgH="405765" progId="Equation.3">
                  <p:embed/>
                  <p:pic>
                    <p:nvPicPr>
                      <p:cNvPr id="0" name="图片 320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825750" y="2798763"/>
                        <a:ext cx="3333750" cy="10255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5545" name="对象 235544"/>
          <p:cNvGraphicFramePr/>
          <p:nvPr/>
        </p:nvGraphicFramePr>
        <p:xfrm>
          <a:off x="6156325" y="3022600"/>
          <a:ext cx="1250950" cy="512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6" name="" r:id="rId9" imgW="494665" imgH="203200" progId="Equation.3">
                  <p:embed/>
                </p:oleObj>
              </mc:Choice>
              <mc:Fallback>
                <p:oleObj name="" r:id="rId9" imgW="494665" imgH="203200" progId="Equation.3">
                  <p:embed/>
                  <p:pic>
                    <p:nvPicPr>
                      <p:cNvPr id="0" name="图片 320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156325" y="3022600"/>
                        <a:ext cx="1250950" cy="5127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5546" name="对象 235545"/>
          <p:cNvGraphicFramePr/>
          <p:nvPr/>
        </p:nvGraphicFramePr>
        <p:xfrm>
          <a:off x="3897313" y="3878263"/>
          <a:ext cx="1439862" cy="1049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1" name="" r:id="rId11" imgW="558800" imgH="419100" progId="Equation.3">
                  <p:embed/>
                </p:oleObj>
              </mc:Choice>
              <mc:Fallback>
                <p:oleObj name="" r:id="rId11" imgW="558800" imgH="419100" progId="Equation.3">
                  <p:embed/>
                  <p:pic>
                    <p:nvPicPr>
                      <p:cNvPr id="0" name="图片 3210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897313" y="3878263"/>
                        <a:ext cx="1439862" cy="1049337"/>
                      </a:xfrm>
                      <a:prstGeom prst="rect">
                        <a:avLst/>
                      </a:prstGeom>
                      <a:noFill/>
                      <a:ln w="28575" cap="flat" cmpd="sng">
                        <a:solidFill>
                          <a:srgbClr val="FF0000"/>
                        </a:solidFill>
                        <a:prstDash val="solid"/>
                        <a:miter/>
                        <a:headEnd type="none" w="med" len="med"/>
                        <a:tailEnd type="none" w="med" len="med"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5549" name="文本框 235548"/>
          <p:cNvSpPr txBox="1"/>
          <p:nvPr/>
        </p:nvSpPr>
        <p:spPr>
          <a:xfrm>
            <a:off x="385763" y="5184775"/>
            <a:ext cx="8461375" cy="946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Clr>
                <a:schemeClr val="bg1"/>
              </a:buClr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altLang="en-US" dirty="0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作用在质点上的力矩等于质点角动量对时间的变化率 </a:t>
            </a:r>
            <a:r>
              <a:rPr lang="en-US" altLang="zh-CN" dirty="0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en-US" dirty="0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微商</a:t>
            </a:r>
            <a:r>
              <a:rPr lang="en-US" altLang="zh-CN" dirty="0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altLang="en-US" dirty="0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。这就是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质点</a:t>
            </a:r>
            <a:r>
              <a:rPr lang="zh-CN" altLang="en-US" dirty="0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对某一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参考点</a:t>
            </a:r>
            <a:r>
              <a:rPr lang="zh-CN" altLang="en-US" dirty="0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角动量定理。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5550" name="右大括号 235549"/>
          <p:cNvSpPr/>
          <p:nvPr/>
        </p:nvSpPr>
        <p:spPr>
          <a:xfrm>
            <a:off x="7540625" y="1042988"/>
            <a:ext cx="406400" cy="1485900"/>
          </a:xfrm>
          <a:prstGeom prst="rightBrace">
            <a:avLst>
              <a:gd name="adj1" fmla="val 30451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5551" name="右箭头 235550"/>
          <p:cNvSpPr/>
          <p:nvPr/>
        </p:nvSpPr>
        <p:spPr>
          <a:xfrm>
            <a:off x="971550" y="3068638"/>
            <a:ext cx="1214438" cy="539750"/>
          </a:xfrm>
          <a:prstGeom prst="rightArrow">
            <a:avLst>
              <a:gd name="adj1" fmla="val 50000"/>
              <a:gd name="adj2" fmla="val 56239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235553" name="对象 235552"/>
          <p:cNvGraphicFramePr/>
          <p:nvPr/>
        </p:nvGraphicFramePr>
        <p:xfrm>
          <a:off x="5611813" y="1898650"/>
          <a:ext cx="1570037" cy="969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2" name="" r:id="rId13" imgW="596900" imgH="393700" progId="Equation.DSMT4">
                  <p:embed/>
                </p:oleObj>
              </mc:Choice>
              <mc:Fallback>
                <p:oleObj name="" r:id="rId13" imgW="596900" imgH="393700" progId="Equation.DSMT4">
                  <p:embed/>
                  <p:pic>
                    <p:nvPicPr>
                      <p:cNvPr id="0" name="图片 3211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611813" y="1898650"/>
                        <a:ext cx="1570037" cy="9699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5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35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35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35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35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35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235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235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355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355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355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355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9" grpId="0"/>
      <p:bldP spid="819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8794" name="文本框 118793"/>
          <p:cNvSpPr txBox="1"/>
          <p:nvPr/>
        </p:nvSpPr>
        <p:spPr>
          <a:xfrm>
            <a:off x="276225" y="277813"/>
            <a:ext cx="4275138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Clr>
                <a:schemeClr val="bg1"/>
              </a:buClr>
            </a:pPr>
            <a:r>
              <a:rPr lang="zh-CN" altLang="en-US" sz="3200" dirty="0">
                <a:solidFill>
                  <a:srgbClr val="A5002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三、质点角动量守恒律</a:t>
            </a:r>
            <a:endParaRPr lang="zh-CN" altLang="en-US" sz="3200" dirty="0">
              <a:solidFill>
                <a:srgbClr val="A5002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graphicFrame>
        <p:nvGraphicFramePr>
          <p:cNvPr id="83970" name="对象 118794"/>
          <p:cNvGraphicFramePr/>
          <p:nvPr/>
        </p:nvGraphicFramePr>
        <p:xfrm>
          <a:off x="3471863" y="954088"/>
          <a:ext cx="1169987" cy="852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56" name="" r:id="rId1" imgW="558800" imgH="419100" progId="Equation.3">
                  <p:embed/>
                </p:oleObj>
              </mc:Choice>
              <mc:Fallback>
                <p:oleObj name="" r:id="rId1" imgW="558800" imgH="419100" progId="Equation.3">
                  <p:embed/>
                  <p:pic>
                    <p:nvPicPr>
                      <p:cNvPr id="0" name="图片 335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471863" y="954088"/>
                        <a:ext cx="1169987" cy="8524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18809" name="组合 118808"/>
          <p:cNvGrpSpPr/>
          <p:nvPr/>
        </p:nvGrpSpPr>
        <p:grpSpPr>
          <a:xfrm>
            <a:off x="1265238" y="1812925"/>
            <a:ext cx="5592762" cy="671513"/>
            <a:chOff x="725" y="1000"/>
            <a:chExt cx="3523" cy="423"/>
          </a:xfrm>
        </p:grpSpPr>
        <p:grpSp>
          <p:nvGrpSpPr>
            <p:cNvPr id="83972" name="组合 118801"/>
            <p:cNvGrpSpPr/>
            <p:nvPr/>
          </p:nvGrpSpPr>
          <p:grpSpPr>
            <a:xfrm>
              <a:off x="725" y="1039"/>
              <a:ext cx="1559" cy="327"/>
              <a:chOff x="725" y="1054"/>
              <a:chExt cx="1559" cy="327"/>
            </a:xfrm>
          </p:grpSpPr>
          <p:sp>
            <p:nvSpPr>
              <p:cNvPr id="83973" name="文本框 118796"/>
              <p:cNvSpPr txBox="1"/>
              <p:nvPr/>
            </p:nvSpPr>
            <p:spPr>
              <a:xfrm>
                <a:off x="725" y="1054"/>
                <a:ext cx="1559" cy="3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eaLnBrk="0" hangingPunct="0">
                  <a:buClr>
                    <a:schemeClr val="bg1"/>
                  </a:buClr>
                </a:pPr>
                <a:r>
                  <a:rPr lang="zh-CN" altLang="en-US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若            </a:t>
                </a:r>
                <a:r>
                  <a:rPr lang="en-US" altLang="zh-CN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,</a:t>
                </a:r>
                <a:r>
                  <a:rPr lang="zh-CN" altLang="en-US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则 </a:t>
                </a:r>
                <a:endParaRPr lang="zh-CN" altLang="en-US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graphicFrame>
            <p:nvGraphicFramePr>
              <p:cNvPr id="83974" name="对象 118797"/>
              <p:cNvGraphicFramePr/>
              <p:nvPr/>
            </p:nvGraphicFramePr>
            <p:xfrm>
              <a:off x="981" y="1083"/>
              <a:ext cx="729" cy="269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357" name="" r:id="rId3" imgW="443865" imgH="203200" progId="Equation.3">
                      <p:embed/>
                    </p:oleObj>
                  </mc:Choice>
                  <mc:Fallback>
                    <p:oleObj name="" r:id="rId3" imgW="443865" imgH="203200" progId="Equation.3">
                      <p:embed/>
                      <p:pic>
                        <p:nvPicPr>
                          <p:cNvPr id="0" name="图片 3356"/>
                          <p:cNvPicPr/>
                          <p:nvPr/>
                        </p:nvPicPr>
                        <p:blipFill>
                          <a:blip r:embed="rId4"/>
                          <a:stretch>
                            <a:fillRect/>
                          </a:stretch>
                        </p:blipFill>
                        <p:spPr>
                          <a:xfrm>
                            <a:off x="981" y="1083"/>
                            <a:ext cx="729" cy="269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pSp>
          <p:nvGrpSpPr>
            <p:cNvPr id="83975" name="组合 118805"/>
            <p:cNvGrpSpPr/>
            <p:nvPr/>
          </p:nvGrpSpPr>
          <p:grpSpPr>
            <a:xfrm>
              <a:off x="2143" y="1000"/>
              <a:ext cx="2105" cy="423"/>
              <a:chOff x="1774" y="1395"/>
              <a:chExt cx="2105" cy="423"/>
            </a:xfrm>
          </p:grpSpPr>
          <p:graphicFrame>
            <p:nvGraphicFramePr>
              <p:cNvPr id="83976" name="对象 118798"/>
              <p:cNvGraphicFramePr/>
              <p:nvPr/>
            </p:nvGraphicFramePr>
            <p:xfrm>
              <a:off x="1774" y="1395"/>
              <a:ext cx="1219" cy="423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358" name="" r:id="rId5" imgW="760730" imgH="266065" progId="Equation.3">
                      <p:embed/>
                    </p:oleObj>
                  </mc:Choice>
                  <mc:Fallback>
                    <p:oleObj name="" r:id="rId5" imgW="760730" imgH="266065" progId="Equation.3">
                      <p:embed/>
                      <p:pic>
                        <p:nvPicPr>
                          <p:cNvPr id="0" name="图片 3357"/>
                          <p:cNvPicPr/>
                          <p:nvPr/>
                        </p:nvPicPr>
                        <p:blipFill>
                          <a:blip r:embed="rId6"/>
                          <a:stretch>
                            <a:fillRect/>
                          </a:stretch>
                        </p:blipFill>
                        <p:spPr>
                          <a:xfrm>
                            <a:off x="1774" y="1395"/>
                            <a:ext cx="1219" cy="423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83977" name="文本框 118802"/>
              <p:cNvSpPr txBox="1"/>
              <p:nvPr/>
            </p:nvSpPr>
            <p:spPr>
              <a:xfrm>
                <a:off x="2963" y="1436"/>
                <a:ext cx="916" cy="3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en-US" altLang="zh-CN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=</a:t>
                </a:r>
                <a:r>
                  <a:rPr lang="zh-CN" altLang="en-US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常矢量</a:t>
                </a:r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118807" name="文本框 118806"/>
          <p:cNvSpPr txBox="1"/>
          <p:nvPr/>
        </p:nvSpPr>
        <p:spPr>
          <a:xfrm>
            <a:off x="636588" y="2895600"/>
            <a:ext cx="7940675" cy="14452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Clr>
                <a:schemeClr val="bg1"/>
              </a:buClr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若质点所受外力对某参考点的力矩为零，则质点对该参考点的角动量守恒，这就是质点的</a:t>
            </a:r>
            <a:r>
              <a:rPr lang="zh-CN" altLang="en-US" dirty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角动量守恒定律。</a:t>
            </a:r>
            <a:r>
              <a:rPr lang="en-US" altLang="zh-CN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320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endParaRPr lang="en-US" altLang="zh-CN" sz="3200">
              <a:solidFill>
                <a:srgbClr val="CC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8808" name="文本框 118807"/>
          <p:cNvSpPr txBox="1"/>
          <p:nvPr/>
        </p:nvSpPr>
        <p:spPr>
          <a:xfrm>
            <a:off x="636588" y="4462463"/>
            <a:ext cx="7920037" cy="946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Clr>
                <a:schemeClr val="bg1"/>
              </a:buClr>
            </a:pP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角动量守恒定律是物理学的基本定律之一，它不仅适用于宏观体系，也适用于微观体系。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8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8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8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88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88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794" grpId="0"/>
      <p:bldP spid="118807" grpId="0"/>
      <p:bldP spid="11880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4993" name="平行四边形 345100"/>
          <p:cNvSpPr/>
          <p:nvPr/>
        </p:nvSpPr>
        <p:spPr>
          <a:xfrm>
            <a:off x="4706938" y="3384550"/>
            <a:ext cx="4437062" cy="2293938"/>
          </a:xfrm>
          <a:prstGeom prst="parallelogram">
            <a:avLst>
              <a:gd name="adj" fmla="val 48356"/>
            </a:avLst>
          </a:prstGeom>
          <a:solidFill>
            <a:srgbClr val="FF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4994" name="矩形 345092"/>
          <p:cNvSpPr/>
          <p:nvPr/>
        </p:nvSpPr>
        <p:spPr>
          <a:xfrm>
            <a:off x="341313" y="293211"/>
            <a:ext cx="8461375" cy="310769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例</a:t>
            </a:r>
            <a:r>
              <a:rPr lang="en-US" altLang="zh-CN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2-18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：在光滑的</a:t>
            </a:r>
            <a:r>
              <a:rPr lang="zh-CN" altLang="en-US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水平桌面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上，放有质量为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的木块，木块与</a:t>
            </a:r>
            <a:r>
              <a:rPr lang="zh-CN" altLang="en-US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一轻质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弹簧相连，弹簧的另一端固定在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O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点，弹簧的劲度系数为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k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，设有一质量为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的子弹以初速度</a:t>
            </a: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  <a:r>
              <a:rPr lang="en-US" altLang="zh-CN" baseline="-2500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垂直于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OA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射向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并嵌在木块内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此时的共同速度为</a:t>
            </a: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  <a:r>
              <a:rPr lang="en-US" altLang="zh-CN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，如图所示。弹簧原长</a:t>
            </a:r>
            <a:r>
              <a:rPr lang="en-US" altLang="zh-CN" i="1"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en-US" altLang="zh-CN" baseline="-2500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，子弹击中木块后，木块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运动到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点时，弹簧长度变为</a:t>
            </a:r>
            <a:r>
              <a:rPr lang="en-US" altLang="zh-CN" i="1"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，此时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OB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垂直于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OA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，求在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点时，木块的运动</a:t>
            </a:r>
            <a:r>
              <a:rPr lang="zh-CN" altLang="en-US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速度</a:t>
            </a:r>
            <a:r>
              <a:rPr lang="en-US" altLang="zh-CN" i="1"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  <a:r>
              <a:rPr lang="en-US" altLang="zh-CN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baseline="-2500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baseline="-250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84995" name="图片 345095" descr="E:/方正转word课程/大学物理·统编（匡乐满）/1/方正/0241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5651500" y="3546475"/>
            <a:ext cx="2565400" cy="2108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5097" name="矩形 345096"/>
          <p:cNvSpPr/>
          <p:nvPr/>
        </p:nvSpPr>
        <p:spPr>
          <a:xfrm>
            <a:off x="431800" y="3478213"/>
            <a:ext cx="4814888" cy="1373187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解：击中瞬间，在水平面内，子弹与木块组成的系统沿</a:t>
            </a:r>
            <a:r>
              <a:rPr lang="en-US" altLang="zh-CN" i="1"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  <a:r>
              <a:rPr lang="en-US" altLang="zh-CN" baseline="-2500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方向动量守恒 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345099" name="内容占位符 345098"/>
          <p:cNvGraphicFramePr>
            <a:graphicFrameLocks noGrp="1"/>
          </p:cNvGraphicFramePr>
          <p:nvPr>
            <p:ph idx="4294967295"/>
          </p:nvPr>
        </p:nvGraphicFramePr>
        <p:xfrm>
          <a:off x="1016000" y="5076825"/>
          <a:ext cx="3735388" cy="782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59" name="" r:id="rId3" imgW="1091565" imgH="228600" progId="Equation.3">
                  <p:embed/>
                </p:oleObj>
              </mc:Choice>
              <mc:Fallback>
                <p:oleObj name="" r:id="rId3" imgW="1091565" imgH="228600" progId="Equation.3">
                  <p:embed/>
                  <p:pic>
                    <p:nvPicPr>
                      <p:cNvPr id="0" name="图片 335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16000" y="5076825"/>
                        <a:ext cx="3735388" cy="782638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4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45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45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45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5097" grpId="0"/>
      <p:bldP spid="8499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6017" name="矩形 346115"/>
          <p:cNvSpPr/>
          <p:nvPr/>
        </p:nvSpPr>
        <p:spPr>
          <a:xfrm>
            <a:off x="250825" y="323850"/>
            <a:ext cx="8596313" cy="9461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在由</a:t>
            </a:r>
            <a:r>
              <a:rPr lang="en-US" altLang="zh-CN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→</a:t>
            </a:r>
            <a:r>
              <a:rPr lang="en-US" altLang="zh-CN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的过程中，子弹、木块及弹簧（质量可忽略）组成的系统机械能守恒（取弹簧原长处为零势能点） 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346119" name="内容占位符 346118"/>
          <p:cNvGraphicFramePr>
            <a:graphicFrameLocks noGrp="1"/>
          </p:cNvGraphicFramePr>
          <p:nvPr>
            <p:ph idx="4294967295"/>
          </p:nvPr>
        </p:nvGraphicFramePr>
        <p:xfrm>
          <a:off x="1420813" y="1333500"/>
          <a:ext cx="5535612" cy="849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60" name="" r:id="rId1" imgW="2564130" imgH="393700" progId="Equation.DSMT4">
                  <p:embed/>
                </p:oleObj>
              </mc:Choice>
              <mc:Fallback>
                <p:oleObj name="" r:id="rId1" imgW="2564130" imgH="393700" progId="Equation.DSMT4">
                  <p:embed/>
                  <p:pic>
                    <p:nvPicPr>
                      <p:cNvPr id="0" name="图片 335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420813" y="1333500"/>
                        <a:ext cx="5535612" cy="849313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6121" name="矩形 346120"/>
          <p:cNvSpPr/>
          <p:nvPr/>
        </p:nvSpPr>
        <p:spPr>
          <a:xfrm>
            <a:off x="339725" y="2143125"/>
            <a:ext cx="8416925" cy="1373188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       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在由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A→B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的过程中木块在水平面内只受指向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O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点的弹性</a:t>
            </a:r>
            <a:r>
              <a:rPr lang="zh-CN" altLang="en-US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有心力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，故木块对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O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点的角动量守恒，设</a:t>
            </a:r>
            <a:r>
              <a:rPr lang="en-US" altLang="zh-CN" i="1"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  <a:r>
              <a:rPr lang="en-US" altLang="zh-CN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与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OB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方向成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θ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角，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346122" name="对象 346121"/>
          <p:cNvGraphicFramePr/>
          <p:nvPr/>
        </p:nvGraphicFramePr>
        <p:xfrm>
          <a:off x="2051050" y="3538538"/>
          <a:ext cx="5086350" cy="593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61" name="" r:id="rId3" imgW="1955800" imgH="228600" progId="Equation.DSMT4">
                  <p:embed/>
                </p:oleObj>
              </mc:Choice>
              <mc:Fallback>
                <p:oleObj name="" r:id="rId3" imgW="1955800" imgH="228600" progId="Equation.DSMT4">
                  <p:embed/>
                  <p:pic>
                    <p:nvPicPr>
                      <p:cNvPr id="0" name="图片 336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51050" y="3538538"/>
                        <a:ext cx="5086350" cy="5937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46128" name="组合 346127"/>
          <p:cNvGrpSpPr/>
          <p:nvPr/>
        </p:nvGrpSpPr>
        <p:grpSpPr>
          <a:xfrm>
            <a:off x="655638" y="4303713"/>
            <a:ext cx="6886575" cy="2184400"/>
            <a:chOff x="442" y="2585"/>
            <a:chExt cx="4338" cy="1376"/>
          </a:xfrm>
        </p:grpSpPr>
        <p:sp>
          <p:nvSpPr>
            <p:cNvPr id="86022" name="文本框 346123"/>
            <p:cNvSpPr txBox="1"/>
            <p:nvPr/>
          </p:nvSpPr>
          <p:spPr>
            <a:xfrm>
              <a:off x="442" y="2784"/>
              <a:ext cx="737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rPr>
                <a:t>解得：</a:t>
              </a:r>
              <a:endParaRPr lang="zh-CN" altLang="en-US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pSp>
          <p:nvGrpSpPr>
            <p:cNvPr id="86023" name="组合 346126"/>
            <p:cNvGrpSpPr/>
            <p:nvPr/>
          </p:nvGrpSpPr>
          <p:grpSpPr>
            <a:xfrm>
              <a:off x="1236" y="2585"/>
              <a:ext cx="3544" cy="1376"/>
              <a:chOff x="1236" y="2585"/>
              <a:chExt cx="3544" cy="1376"/>
            </a:xfrm>
          </p:grpSpPr>
          <p:graphicFrame>
            <p:nvGraphicFramePr>
              <p:cNvPr id="86024" name="对象 346122"/>
              <p:cNvGraphicFramePr/>
              <p:nvPr/>
            </p:nvGraphicFramePr>
            <p:xfrm>
              <a:off x="1406" y="3294"/>
              <a:ext cx="3374" cy="667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362" name="" r:id="rId5" imgW="2374900" imgH="469900" progId="Equation.DSMT4">
                      <p:embed/>
                    </p:oleObj>
                  </mc:Choice>
                  <mc:Fallback>
                    <p:oleObj name="" r:id="rId5" imgW="2374900" imgH="469900" progId="Equation.DSMT4">
                      <p:embed/>
                      <p:pic>
                        <p:nvPicPr>
                          <p:cNvPr id="0" name="图片 3361"/>
                          <p:cNvPicPr/>
                          <p:nvPr/>
                        </p:nvPicPr>
                        <p:blipFill>
                          <a:blip r:embed="rId6"/>
                          <a:stretch>
                            <a:fillRect/>
                          </a:stretch>
                        </p:blipFill>
                        <p:spPr>
                          <a:xfrm>
                            <a:off x="1406" y="3294"/>
                            <a:ext cx="3374" cy="667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86025" name="对象 346124"/>
              <p:cNvGraphicFramePr/>
              <p:nvPr/>
            </p:nvGraphicFramePr>
            <p:xfrm>
              <a:off x="1434" y="2585"/>
              <a:ext cx="2750" cy="69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363" name="" r:id="rId7" imgW="1917065" imgH="482600" progId="Equation.DSMT4">
                      <p:embed/>
                    </p:oleObj>
                  </mc:Choice>
                  <mc:Fallback>
                    <p:oleObj name="" r:id="rId7" imgW="1917065" imgH="482600" progId="Equation.DSMT4">
                      <p:embed/>
                      <p:pic>
                        <p:nvPicPr>
                          <p:cNvPr id="0" name="图片 3362"/>
                          <p:cNvPicPr/>
                          <p:nvPr/>
                        </p:nvPicPr>
                        <p:blipFill>
                          <a:blip r:embed="rId8"/>
                          <a:stretch>
                            <a:fillRect/>
                          </a:stretch>
                        </p:blipFill>
                        <p:spPr>
                          <a:xfrm>
                            <a:off x="1434" y="2585"/>
                            <a:ext cx="2750" cy="692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86026" name="左大括号 346125"/>
              <p:cNvSpPr/>
              <p:nvPr/>
            </p:nvSpPr>
            <p:spPr>
              <a:xfrm>
                <a:off x="1236" y="2954"/>
                <a:ext cx="141" cy="623"/>
              </a:xfrm>
              <a:prstGeom prst="leftBrace">
                <a:avLst>
                  <a:gd name="adj1" fmla="val 36799"/>
                  <a:gd name="adj2" fmla="val 50000"/>
                </a:avLst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6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46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6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46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6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46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6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61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814070" y="3407410"/>
            <a:ext cx="7515860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 </a:t>
            </a:r>
            <a:r>
              <a:rPr lang="zh-CN" altLang="en-US"/>
              <a:t>以太阳为中心，地球主要受太阳的万有引力，相对太阳的引力矩为零，由角动量定理得角动量为一个恒量，大小不变，方向也不变，大小不变体现在地球矢径单位时间扫过的面积相等，方向不变体现在地球轨道始终在一个平面内。</a:t>
            </a:r>
            <a:endParaRPr lang="zh-CN" altLang="en-US"/>
          </a:p>
        </p:txBody>
      </p:sp>
      <p:pic>
        <p:nvPicPr>
          <p:cNvPr id="1073744106" name="图片 107374410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1925" y="471170"/>
            <a:ext cx="4471670" cy="252984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649</Words>
  <Application>WPS 演示</Application>
  <PresentationFormat>在屏幕上显示</PresentationFormat>
  <Paragraphs>32</Paragraphs>
  <Slides>6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15</vt:i4>
      </vt:variant>
      <vt:variant>
        <vt:lpstr>幻灯片标题</vt:lpstr>
      </vt:variant>
      <vt:variant>
        <vt:i4>6</vt:i4>
      </vt:variant>
    </vt:vector>
  </HeadingPairs>
  <TitlesOfParts>
    <vt:vector size="29" baseType="lpstr">
      <vt:lpstr>Arial</vt:lpstr>
      <vt:lpstr>宋体</vt:lpstr>
      <vt:lpstr>Wingdings</vt:lpstr>
      <vt:lpstr>Times New Roman</vt:lpstr>
      <vt:lpstr>华文行楷</vt:lpstr>
      <vt:lpstr>微软雅黑</vt:lpstr>
      <vt:lpstr>Arial Unicode MS</vt:lpstr>
      <vt:lpstr>默认设计模板</vt:lpstr>
      <vt:lpstr>Equation.DSMT4</vt:lpstr>
      <vt:lpstr>Equation.3</vt:lpstr>
      <vt:lpstr>Equation.3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Equation.3</vt:lpstr>
      <vt:lpstr>Equation.3</vt:lpstr>
      <vt:lpstr>Equation.3</vt:lpstr>
      <vt:lpstr>Equation.DSMT4</vt:lpstr>
      <vt:lpstr>Equation.3</vt:lpstr>
      <vt:lpstr>Equation.3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yang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第一篇 力 学 基 础</dc:title>
  <dc:creator>ylz</dc:creator>
  <cp:lastModifiedBy>Administrator</cp:lastModifiedBy>
  <cp:revision>283</cp:revision>
  <dcterms:created xsi:type="dcterms:W3CDTF">2007-12-31T01:31:00Z</dcterms:created>
  <dcterms:modified xsi:type="dcterms:W3CDTF">2018-09-07T03:42:26Z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