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454" r:id="rId3"/>
    <p:sldId id="455" r:id="rId4"/>
    <p:sldId id="456" r:id="rId5"/>
    <p:sldId id="457" r:id="rId6"/>
    <p:sldId id="458" r:id="rId7"/>
    <p:sldId id="459" r:id="rId8"/>
    <p:sldId id="460" r:id="rId9"/>
    <p:sldId id="461" r:id="rId10"/>
    <p:sldId id="462" r:id="rId11"/>
    <p:sldId id="463" r:id="rId1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366FF"/>
    <a:srgbClr val="000099"/>
    <a:srgbClr val="008000"/>
    <a:srgbClr val="F1BE7B"/>
    <a:srgbClr val="0033CC"/>
    <a:srgbClr val="FF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p:scale>
          <a:sx n="50" d="100"/>
          <a:sy n="50" d="100"/>
        </p:scale>
        <p:origin x="-566" y="-58"/>
      </p:cViewPr>
      <p:guideLst>
        <p:guide orient="horz" pos="2128"/>
        <p:guide pos="2878"/>
      </p:guideLst>
    </p:cSldViewPr>
  </p:slid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9" Type="http://schemas.openxmlformats.org/officeDocument/2006/relationships/image" Target="../media/image15.wmf"/><Relationship Id="rId8" Type="http://schemas.openxmlformats.org/officeDocument/2006/relationships/image" Target="../media/image14.wmf"/><Relationship Id="rId7" Type="http://schemas.openxmlformats.org/officeDocument/2006/relationships/image" Target="../media/image13.wmf"/><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0.wmf"/><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18.wmf"/><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0418" name="页眉占位符 60417"/>
          <p:cNvSpPr>
            <a:spLocks noGrp="1"/>
          </p:cNvSpPr>
          <p:nvPr>
            <p:ph type="hdr" sz="quarter"/>
          </p:nvPr>
        </p:nvSpPr>
        <p:spPr>
          <a:xfrm>
            <a:off x="0" y="0"/>
            <a:ext cx="2971800" cy="457200"/>
          </a:xfrm>
          <a:prstGeom prst="rect">
            <a:avLst/>
          </a:prstGeom>
          <a:noFill/>
          <a:ln w="9525">
            <a:noFill/>
          </a:ln>
        </p:spPr>
        <p:txBody>
          <a:bodyPr/>
          <a:p>
            <a:pPr lvl="0"/>
            <a:endParaRPr lang="zh-CN" altLang="en-US" sz="1200" b="0" dirty="0"/>
          </a:p>
        </p:txBody>
      </p:sp>
      <p:sp>
        <p:nvSpPr>
          <p:cNvPr id="60419" name="日期占位符 60418"/>
          <p:cNvSpPr>
            <a:spLocks noGrp="1"/>
          </p:cNvSpPr>
          <p:nvPr>
            <p:ph type="dt" idx="1"/>
          </p:nvPr>
        </p:nvSpPr>
        <p:spPr>
          <a:xfrm>
            <a:off x="3884613" y="0"/>
            <a:ext cx="2971800" cy="457200"/>
          </a:xfrm>
          <a:prstGeom prst="rect">
            <a:avLst/>
          </a:prstGeom>
          <a:noFill/>
          <a:ln w="9525">
            <a:noFill/>
          </a:ln>
        </p:spPr>
        <p:txBody>
          <a:bodyPr/>
          <a:p>
            <a:pPr lvl="0" algn="r"/>
            <a:endParaRPr lang="zh-CN" altLang="en-US" sz="1200" b="0" dirty="0"/>
          </a:p>
        </p:txBody>
      </p:sp>
      <p:sp>
        <p:nvSpPr>
          <p:cNvPr id="60420" name="幻灯片图像占位符 60419"/>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60421" name="文本占位符 60420"/>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0422" name="页脚占位符 60421"/>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b="0" dirty="0"/>
          </a:p>
        </p:txBody>
      </p:sp>
      <p:sp>
        <p:nvSpPr>
          <p:cNvPr id="60423" name="灯片编号占位符 60422"/>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b="0" dirty="0"/>
            </a:fld>
            <a:endParaRPr lang="zh-CN" altLang="en-US" sz="1200" b="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b="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b="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7010400" y="6381750"/>
            <a:ext cx="2133600" cy="476250"/>
          </a:xfrm>
          <a:prstGeom prst="rect">
            <a:avLst/>
          </a:prstGeom>
          <a:noFill/>
          <a:ln w="9525">
            <a:noFill/>
          </a:ln>
        </p:spPr>
        <p:txBody>
          <a:bodyPr/>
          <a:lstStyle>
            <a:lvl1pPr algn="r">
              <a:defRPr sz="1400" b="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3.wmf"/><Relationship Id="rId1" Type="http://schemas.openxmlformats.org/officeDocument/2006/relationships/control" Target="../activeX/activeX1.xml"/></Relationships>
</file>

<file path=ppt/slides/_rels/slide4.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4.wmf"/><Relationship Id="rId1"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9" Type="http://schemas.openxmlformats.org/officeDocument/2006/relationships/image" Target="../media/image10.wmf"/><Relationship Id="rId8" Type="http://schemas.openxmlformats.org/officeDocument/2006/relationships/oleObject" Target="../embeddings/oleObject5.bin"/><Relationship Id="rId7" Type="http://schemas.openxmlformats.org/officeDocument/2006/relationships/image" Target="../media/image9.wmf"/><Relationship Id="rId6" Type="http://schemas.openxmlformats.org/officeDocument/2006/relationships/oleObject" Target="../embeddings/oleObject4.bin"/><Relationship Id="rId5" Type="http://schemas.openxmlformats.org/officeDocument/2006/relationships/image" Target="../media/image8.wmf"/><Relationship Id="rId4" Type="http://schemas.openxmlformats.org/officeDocument/2006/relationships/oleObject" Target="../embeddings/oleObject3.bin"/><Relationship Id="rId3" Type="http://schemas.openxmlformats.org/officeDocument/2006/relationships/image" Target="../media/image7.wmf"/><Relationship Id="rId21" Type="http://schemas.openxmlformats.org/officeDocument/2006/relationships/vmlDrawing" Target="../drawings/vmlDrawing3.vml"/><Relationship Id="rId20" Type="http://schemas.openxmlformats.org/officeDocument/2006/relationships/slideLayout" Target="../slideLayouts/slideLayout7.xml"/><Relationship Id="rId2" Type="http://schemas.openxmlformats.org/officeDocument/2006/relationships/oleObject" Target="../embeddings/oleObject2.bin"/><Relationship Id="rId19" Type="http://schemas.openxmlformats.org/officeDocument/2006/relationships/image" Target="../media/image15.wmf"/><Relationship Id="rId18" Type="http://schemas.openxmlformats.org/officeDocument/2006/relationships/oleObject" Target="../embeddings/oleObject10.bin"/><Relationship Id="rId17" Type="http://schemas.openxmlformats.org/officeDocument/2006/relationships/image" Target="../media/image14.wmf"/><Relationship Id="rId16" Type="http://schemas.openxmlformats.org/officeDocument/2006/relationships/oleObject" Target="../embeddings/oleObject9.bin"/><Relationship Id="rId15" Type="http://schemas.openxmlformats.org/officeDocument/2006/relationships/image" Target="../media/image13.wmf"/><Relationship Id="rId14" Type="http://schemas.openxmlformats.org/officeDocument/2006/relationships/oleObject" Target="../embeddings/oleObject8.bin"/><Relationship Id="rId13" Type="http://schemas.openxmlformats.org/officeDocument/2006/relationships/image" Target="../media/image12.wmf"/><Relationship Id="rId12" Type="http://schemas.openxmlformats.org/officeDocument/2006/relationships/oleObject" Target="../embeddings/oleObject7.bin"/><Relationship Id="rId11" Type="http://schemas.openxmlformats.org/officeDocument/2006/relationships/image" Target="../media/image11.wmf"/><Relationship Id="rId10" Type="http://schemas.openxmlformats.org/officeDocument/2006/relationships/oleObject" Target="../embeddings/oleObject6.bin"/><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18.wmf"/><Relationship Id="rId7" Type="http://schemas.openxmlformats.org/officeDocument/2006/relationships/oleObject" Target="../embeddings/oleObject14.bin"/><Relationship Id="rId6" Type="http://schemas.openxmlformats.org/officeDocument/2006/relationships/image" Target="../media/image17.wmf"/><Relationship Id="rId5" Type="http://schemas.openxmlformats.org/officeDocument/2006/relationships/oleObject" Target="../embeddings/oleObject13.bin"/><Relationship Id="rId4" Type="http://schemas.openxmlformats.org/officeDocument/2006/relationships/image" Target="../media/image16.wmf"/><Relationship Id="rId3" Type="http://schemas.openxmlformats.org/officeDocument/2006/relationships/oleObject" Target="../embeddings/oleObject12.bin"/><Relationship Id="rId2" Type="http://schemas.openxmlformats.org/officeDocument/2006/relationships/image" Target="../media/image15.wmf"/><Relationship Id="rId11" Type="http://schemas.openxmlformats.org/officeDocument/2006/relationships/vmlDrawing" Target="../drawings/vmlDrawing4.vml"/><Relationship Id="rId10" Type="http://schemas.openxmlformats.org/officeDocument/2006/relationships/slideLayout" Target="../slideLayouts/slideLayout7.xml"/><Relationship Id="rId1"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2"/>
          <p:cNvSpPr txBox="1"/>
          <p:nvPr/>
        </p:nvSpPr>
        <p:spPr>
          <a:xfrm>
            <a:off x="538163" y="1677988"/>
            <a:ext cx="8034337" cy="2346325"/>
          </a:xfrm>
          <a:prstGeom prst="rect">
            <a:avLst/>
          </a:prstGeom>
          <a:noFill/>
          <a:ln w="9525">
            <a:noFill/>
          </a:ln>
        </p:spPr>
        <p:txBody>
          <a:bodyPr wrap="square" anchor="t">
            <a:spAutoFit/>
          </a:bodyPr>
          <a:p>
            <a:r>
              <a:rPr lang="en-US" altLang="zh-CN">
                <a:latin typeface="Times New Roman" panose="02020603050405020304" pitchFamily="18" charset="0"/>
              </a:rPr>
              <a:t>      </a:t>
            </a:r>
            <a:r>
              <a:rPr lang="zh-CN" altLang="en-US" sz="2400">
                <a:latin typeface="Times New Roman" panose="02020603050405020304" pitchFamily="18" charset="0"/>
              </a:rPr>
              <a:t>由清华大学薛其坤院士带领的研究团队在拓扑材料研究中取得重大突破,首次在实验上发现“量子反常霍尔效应”。此发现将推进无能耗量子霍尔边缘态在新一代晶体管和电子学器件中的应用,为芯片中电子线路的发热等问题提供解决方法。</a:t>
            </a:r>
            <a:endParaRPr lang="zh-CN" altLang="en-US" sz="2400">
              <a:latin typeface="Times New Roman" panose="02020603050405020304" pitchFamily="18" charset="0"/>
            </a:endParaRPr>
          </a:p>
          <a:p>
            <a:endParaRPr lang="zh-CN" altLang="en-US" sz="2400">
              <a:latin typeface="Times New Roman" panose="02020603050405020304" pitchFamily="18" charset="0"/>
            </a:endParaRPr>
          </a:p>
        </p:txBody>
      </p:sp>
      <p:pic>
        <p:nvPicPr>
          <p:cNvPr id="2051" name="图片 3" descr="5~BDMZSJ0%IA]K)Q5K2(OV2"/>
          <p:cNvPicPr>
            <a:picLocks noChangeAspect="1"/>
          </p:cNvPicPr>
          <p:nvPr/>
        </p:nvPicPr>
        <p:blipFill>
          <a:blip r:embed="rId1"/>
          <a:stretch>
            <a:fillRect/>
          </a:stretch>
        </p:blipFill>
        <p:spPr>
          <a:xfrm>
            <a:off x="5124450" y="4184650"/>
            <a:ext cx="2760663" cy="2000250"/>
          </a:xfrm>
          <a:prstGeom prst="rect">
            <a:avLst/>
          </a:prstGeom>
          <a:noFill/>
          <a:ln w="9525">
            <a:noFill/>
          </a:ln>
        </p:spPr>
      </p:pic>
      <p:pic>
        <p:nvPicPr>
          <p:cNvPr id="2052" name="图片 4" descr="9VGAT8C$F0FJ73SN)A}]A[K"/>
          <p:cNvPicPr>
            <a:picLocks noChangeAspect="1"/>
          </p:cNvPicPr>
          <p:nvPr/>
        </p:nvPicPr>
        <p:blipFill>
          <a:blip r:embed="rId2"/>
          <a:stretch>
            <a:fillRect/>
          </a:stretch>
        </p:blipFill>
        <p:spPr>
          <a:xfrm>
            <a:off x="1200150" y="4184650"/>
            <a:ext cx="2828925" cy="2000250"/>
          </a:xfrm>
          <a:prstGeom prst="rect">
            <a:avLst/>
          </a:prstGeom>
          <a:noFill/>
          <a:ln w="9525">
            <a:noFill/>
          </a:ln>
        </p:spPr>
      </p:pic>
      <p:sp>
        <p:nvSpPr>
          <p:cNvPr id="4097" name="矩形 10249"/>
          <p:cNvSpPr/>
          <p:nvPr/>
        </p:nvSpPr>
        <p:spPr>
          <a:xfrm>
            <a:off x="2252980" y="604520"/>
            <a:ext cx="4259580" cy="681990"/>
          </a:xfrm>
          <a:prstGeom prst="rect">
            <a:avLst/>
          </a:prstGeom>
          <a:noFill/>
          <a:ln w="9525">
            <a:noFill/>
          </a:ln>
        </p:spPr>
        <p:txBody>
          <a:bodyPr wrap="square" anchor="t">
            <a:spAutoFit/>
          </a:bodyPr>
          <a:p>
            <a:pPr>
              <a:lnSpc>
                <a:spcPct val="120000"/>
              </a:lnSpc>
            </a:pPr>
            <a:r>
              <a:rPr lang="zh-CN" altLang="en-US" sz="3200" dirty="0">
                <a:solidFill>
                  <a:srgbClr val="0000FF"/>
                </a:solidFill>
                <a:latin typeface="Times New Roman" panose="02020603050405020304" pitchFamily="18" charset="0"/>
                <a:ea typeface="宋体" panose="02010600030101010101" pitchFamily="2" charset="-122"/>
              </a:rPr>
              <a:t>第</a:t>
            </a:r>
            <a:r>
              <a:rPr lang="en-US" altLang="zh-CN" sz="3200" dirty="0">
                <a:solidFill>
                  <a:srgbClr val="0000FF"/>
                </a:solidFill>
                <a:latin typeface="Times New Roman" panose="02020603050405020304" pitchFamily="18" charset="0"/>
                <a:ea typeface="宋体" panose="02010600030101010101" pitchFamily="2" charset="-122"/>
              </a:rPr>
              <a:t>15</a:t>
            </a:r>
            <a:r>
              <a:rPr lang="zh-CN" altLang="en-US" sz="3200" dirty="0">
                <a:solidFill>
                  <a:srgbClr val="0000FF"/>
                </a:solidFill>
                <a:latin typeface="Times New Roman" panose="02020603050405020304" pitchFamily="18" charset="0"/>
                <a:ea typeface="宋体" panose="02010600030101010101" pitchFamily="2" charset="-122"/>
              </a:rPr>
              <a:t>节段   霍尔效应</a:t>
            </a:r>
            <a:endParaRPr lang="zh-CN" altLang="en-US" sz="3200" dirty="0">
              <a:solidFill>
                <a:srgbClr val="0000FF"/>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linds(horizontal)">
                                      <p:cBhvr>
                                        <p:cTn id="7" dur="500"/>
                                        <p:tgtEl>
                                          <p:spTgt spid="40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blinds(horizontal)">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 calcmode="lin" valueType="num">
                                      <p:cBhvr additive="base">
                                        <p:cTn id="17" dur="500" fill="hold"/>
                                        <p:tgtEl>
                                          <p:spTgt spid="2052"/>
                                        </p:tgtEl>
                                        <p:attrNameLst>
                                          <p:attrName>ppt_x</p:attrName>
                                        </p:attrNameLst>
                                      </p:cBhvr>
                                      <p:tavLst>
                                        <p:tav tm="0">
                                          <p:val>
                                            <p:strVal val="#ppt_x"/>
                                          </p:val>
                                        </p:tav>
                                        <p:tav tm="100000">
                                          <p:val>
                                            <p:strVal val="#ppt_x"/>
                                          </p:val>
                                        </p:tav>
                                      </p:tavLst>
                                    </p:anim>
                                    <p:anim calcmode="lin" valueType="num">
                                      <p:cBhvr additive="base">
                                        <p:cTn id="1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051"/>
                                        </p:tgtEl>
                                        <p:attrNameLst>
                                          <p:attrName>style.visibility</p:attrName>
                                        </p:attrNameLst>
                                      </p:cBhvr>
                                      <p:to>
                                        <p:strVal val="visible"/>
                                      </p:to>
                                    </p:set>
                                    <p:anim calcmode="lin" valueType="num">
                                      <p:cBhvr additive="base">
                                        <p:cTn id="23" dur="500" fill="hold"/>
                                        <p:tgtEl>
                                          <p:spTgt spid="2051"/>
                                        </p:tgtEl>
                                        <p:attrNameLst>
                                          <p:attrName>ppt_x</p:attrName>
                                        </p:attrNameLst>
                                      </p:cBhvr>
                                      <p:tavLst>
                                        <p:tav tm="0">
                                          <p:val>
                                            <p:strVal val="#ppt_x"/>
                                          </p:val>
                                        </p:tav>
                                        <p:tav tm="100000">
                                          <p:val>
                                            <p:strVal val="#ppt_x"/>
                                          </p:val>
                                        </p:tav>
                                      </p:tavLst>
                                    </p:anim>
                                    <p:anim calcmode="lin" valueType="num">
                                      <p:cBhvr additive="base">
                                        <p:cTn id="2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409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592" name="Text Box 552"/>
          <p:cNvSpPr txBox="1"/>
          <p:nvPr/>
        </p:nvSpPr>
        <p:spPr>
          <a:xfrm>
            <a:off x="455613" y="228600"/>
            <a:ext cx="2505075" cy="517525"/>
          </a:xfrm>
          <a:prstGeom prst="rect">
            <a:avLst/>
          </a:prstGeom>
          <a:noFill/>
          <a:ln w="9525">
            <a:noFill/>
          </a:ln>
        </p:spPr>
        <p:txBody>
          <a:bodyPr wrap="none" anchor="t">
            <a:spAutoFit/>
          </a:bodyPr>
          <a:p>
            <a:pPr eaLnBrk="0" hangingPunct="0"/>
            <a:r>
              <a:rPr lang="zh-CN" altLang="en-US" dirty="0">
                <a:solidFill>
                  <a:srgbClr val="0093F5"/>
                </a:solidFill>
                <a:latin typeface="Times New Roman" panose="02020603050405020304" pitchFamily="18" charset="0"/>
              </a:rPr>
              <a:t>知识点总结：</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13315" name="文本框 1"/>
          <p:cNvSpPr txBox="1"/>
          <p:nvPr/>
        </p:nvSpPr>
        <p:spPr>
          <a:xfrm>
            <a:off x="455613" y="747713"/>
            <a:ext cx="7170737" cy="944562"/>
          </a:xfrm>
          <a:prstGeom prst="rect">
            <a:avLst/>
          </a:prstGeom>
          <a:noFill/>
          <a:ln w="9525">
            <a:noFill/>
          </a:ln>
        </p:spPr>
        <p:txBody>
          <a:bodyPr wrap="square" anchor="t">
            <a:spAutoFit/>
          </a:bodyPr>
          <a:p>
            <a:r>
              <a:rPr lang="en-US" altLang="zh-CN" dirty="0">
                <a:latin typeface="宋体" panose="02010600030101010101" pitchFamily="2" charset="-122"/>
              </a:rPr>
              <a:t>1.</a:t>
            </a:r>
            <a:r>
              <a:rPr lang="zh-CN" altLang="en-US" dirty="0">
                <a:latin typeface="宋体" panose="02010600030101010101" pitchFamily="2" charset="-122"/>
              </a:rPr>
              <a:t>霍尔电压：</a:t>
            </a:r>
            <a:r>
              <a:rPr lang="en-US" altLang="zh-CN" dirty="0">
                <a:latin typeface="宋体" panose="02010600030101010101" pitchFamily="2" charset="-122"/>
              </a:rPr>
              <a:t>______________________</a:t>
            </a:r>
            <a:endParaRPr lang="en-US" altLang="zh-CN" dirty="0">
              <a:latin typeface="宋体" panose="02010600030101010101" pitchFamily="2" charset="-122"/>
            </a:endParaRPr>
          </a:p>
          <a:p>
            <a:endParaRPr lang="en-US" altLang="zh-CN" dirty="0">
              <a:latin typeface="宋体" panose="02010600030101010101" pitchFamily="2" charset="-122"/>
            </a:endParaRPr>
          </a:p>
        </p:txBody>
      </p:sp>
      <p:sp>
        <p:nvSpPr>
          <p:cNvPr id="13316" name="文本框 2"/>
          <p:cNvSpPr txBox="1"/>
          <p:nvPr/>
        </p:nvSpPr>
        <p:spPr>
          <a:xfrm>
            <a:off x="511175" y="1427163"/>
            <a:ext cx="6283325" cy="944562"/>
          </a:xfrm>
          <a:prstGeom prst="rect">
            <a:avLst/>
          </a:prstGeom>
          <a:noFill/>
          <a:ln w="9525">
            <a:noFill/>
          </a:ln>
        </p:spPr>
        <p:txBody>
          <a:bodyPr wrap="none" anchor="t">
            <a:spAutoFit/>
          </a:bodyPr>
          <a:p>
            <a:r>
              <a:rPr lang="en-US" altLang="zh-CN" dirty="0">
                <a:latin typeface="宋体" panose="02010600030101010101" pitchFamily="2" charset="-122"/>
                <a:sym typeface="宋体" panose="02010600030101010101" pitchFamily="2" charset="-122"/>
              </a:rPr>
              <a:t>2.</a:t>
            </a:r>
            <a:r>
              <a:rPr lang="zh-CN" altLang="en-US" dirty="0">
                <a:latin typeface="宋体" panose="02010600030101010101" pitchFamily="2" charset="-122"/>
                <a:sym typeface="宋体" panose="02010600030101010101" pitchFamily="2" charset="-122"/>
              </a:rPr>
              <a:t>霍尔系数：</a:t>
            </a:r>
            <a:r>
              <a:rPr lang="en-US" altLang="zh-CN" dirty="0">
                <a:latin typeface="宋体" panose="02010600030101010101" pitchFamily="2" charset="-122"/>
              </a:rPr>
              <a:t>______________________</a:t>
            </a:r>
            <a:endParaRPr lang="en-US" altLang="zh-CN" dirty="0">
              <a:latin typeface="宋体" panose="02010600030101010101" pitchFamily="2" charset="-122"/>
            </a:endParaRPr>
          </a:p>
          <a:p>
            <a:endParaRPr lang="zh-CN" altLang="en-US">
              <a:latin typeface="Times New Roman" panose="02020603050405020304" pitchFamily="18" charset="0"/>
            </a:endParaRPr>
          </a:p>
        </p:txBody>
      </p:sp>
      <p:sp>
        <p:nvSpPr>
          <p:cNvPr id="13318" name="文本框 3"/>
          <p:cNvSpPr txBox="1"/>
          <p:nvPr/>
        </p:nvSpPr>
        <p:spPr>
          <a:xfrm>
            <a:off x="455613" y="2146300"/>
            <a:ext cx="8069262" cy="944563"/>
          </a:xfrm>
          <a:prstGeom prst="rect">
            <a:avLst/>
          </a:prstGeom>
          <a:noFill/>
          <a:ln w="9525">
            <a:noFill/>
          </a:ln>
        </p:spPr>
        <p:txBody>
          <a:bodyPr wrap="none" anchor="t">
            <a:spAutoFit/>
          </a:bodyPr>
          <a:p>
            <a:r>
              <a:rPr lang="en-US" altLang="zh-CN" dirty="0">
                <a:latin typeface="宋体" panose="02010600030101010101" pitchFamily="2" charset="-122"/>
                <a:sym typeface="宋体" panose="02010600030101010101" pitchFamily="2" charset="-122"/>
              </a:rPr>
              <a:t>3.</a:t>
            </a:r>
            <a:r>
              <a:rPr lang="zh-CN" altLang="en-US" dirty="0">
                <a:latin typeface="宋体" panose="02010600030101010101" pitchFamily="2" charset="-122"/>
                <a:sym typeface="宋体" panose="02010600030101010101" pitchFamily="2" charset="-122"/>
              </a:rPr>
              <a:t>制作霍尔元件材料选择：</a:t>
            </a:r>
            <a:r>
              <a:rPr lang="en-US" altLang="zh-CN" dirty="0">
                <a:latin typeface="宋体" panose="02010600030101010101" pitchFamily="2" charset="-122"/>
              </a:rPr>
              <a:t>____________________</a:t>
            </a:r>
            <a:endParaRPr lang="en-US" altLang="zh-CN" dirty="0">
              <a:latin typeface="宋体" panose="02010600030101010101" pitchFamily="2" charset="-122"/>
            </a:endParaRPr>
          </a:p>
          <a:p>
            <a:endParaRPr lang="zh-CN" altLang="en-US">
              <a:latin typeface="Times New Roman" panose="02020603050405020304" pitchFamily="18" charset="0"/>
            </a:endParaRPr>
          </a:p>
        </p:txBody>
      </p:sp>
      <p:sp>
        <p:nvSpPr>
          <p:cNvPr id="13320" name="文本框 5"/>
          <p:cNvSpPr txBox="1"/>
          <p:nvPr/>
        </p:nvSpPr>
        <p:spPr>
          <a:xfrm>
            <a:off x="455613" y="2828925"/>
            <a:ext cx="8561388" cy="646113"/>
          </a:xfrm>
          <a:prstGeom prst="rect">
            <a:avLst/>
          </a:prstGeom>
          <a:noFill/>
          <a:ln w="9525">
            <a:noFill/>
          </a:ln>
        </p:spPr>
        <p:txBody>
          <a:bodyPr wrap="square" anchor="t">
            <a:spAutoFit/>
          </a:bodyPr>
          <a:p>
            <a:pPr>
              <a:lnSpc>
                <a:spcPct val="130000"/>
              </a:lnSpc>
            </a:pPr>
            <a:r>
              <a:rPr lang="en-US" altLang="zh-CN" noProof="1" dirty="0">
                <a:solidFill>
                  <a:schemeClr val="accent6">
                    <a:lumMod val="10000"/>
                  </a:schemeClr>
                </a:solidFill>
                <a:latin typeface="宋体" panose="02010600030101010101" pitchFamily="2" charset="-122"/>
                <a:ea typeface="宋体" panose="02010600030101010101" pitchFamily="2" charset="-122"/>
                <a:cs typeface="+mn-ea"/>
              </a:rPr>
              <a:t>4.</a:t>
            </a:r>
            <a:r>
              <a:rPr lang="zh-CN" altLang="en-US" noProof="1" dirty="0">
                <a:solidFill>
                  <a:schemeClr val="accent6">
                    <a:lumMod val="10000"/>
                  </a:schemeClr>
                </a:solidFill>
                <a:latin typeface="宋体" panose="02010600030101010101" pitchFamily="2" charset="-122"/>
                <a:ea typeface="宋体" panose="02010600030101010101" pitchFamily="2" charset="-122"/>
                <a:cs typeface="+mn-ea"/>
              </a:rPr>
              <a:t>利用霍耳系数的正、负可判断半导体的类型</a:t>
            </a:r>
            <a:r>
              <a:rPr lang="en-US" altLang="zh-CN" noProof="1" dirty="0">
                <a:latin typeface="宋体" panose="02010600030101010101" pitchFamily="2" charset="-122"/>
                <a:ea typeface="宋体" panose="02010600030101010101" pitchFamily="2" charset="-122"/>
                <a:cs typeface="+mn-ea"/>
                <a:sym typeface="+mn-ea"/>
              </a:rPr>
              <a:t>_____</a:t>
            </a:r>
            <a:r>
              <a:rPr lang="zh-CN" altLang="en-US" noProof="1" dirty="0">
                <a:solidFill>
                  <a:schemeClr val="tx1"/>
                </a:solidFill>
                <a:latin typeface="宋体" panose="02010600030101010101" pitchFamily="2" charset="-122"/>
                <a:ea typeface="宋体" panose="02010600030101010101" pitchFamily="2" charset="-122"/>
                <a:cs typeface="+mn-ea"/>
              </a:rPr>
              <a:t>  </a:t>
            </a:r>
            <a:endParaRPr lang="zh-CN" altLang="en-US" noProof="1">
              <a:latin typeface="Times New Roman" panose="02020603050405020304" pitchFamily="18" charset="0"/>
              <a:ea typeface="宋体" panose="02010600030101010101" pitchFamily="2" charset="-122"/>
            </a:endParaRPr>
          </a:p>
        </p:txBody>
      </p:sp>
      <p:sp>
        <p:nvSpPr>
          <p:cNvPr id="3" name="Text Box 552"/>
          <p:cNvSpPr txBox="1"/>
          <p:nvPr/>
        </p:nvSpPr>
        <p:spPr>
          <a:xfrm>
            <a:off x="3729038" y="4473575"/>
            <a:ext cx="2092325" cy="517525"/>
          </a:xfrm>
          <a:prstGeom prst="rect">
            <a:avLst/>
          </a:prstGeom>
          <a:noFill/>
          <a:ln w="9525">
            <a:noFill/>
          </a:ln>
        </p:spPr>
        <p:txBody>
          <a:bodyPr wrap="none" anchor="t">
            <a:spAutoFit/>
          </a:bodyPr>
          <a:p>
            <a:pPr eaLnBrk="0" hangingPunct="0"/>
            <a:r>
              <a:rPr lang="en-US" altLang="zh-CN" dirty="0">
                <a:solidFill>
                  <a:srgbClr val="FF0000"/>
                </a:solidFill>
                <a:latin typeface="Times New Roman" panose="02020603050405020304" pitchFamily="18" charset="0"/>
              </a:rPr>
              <a:t>P88</a:t>
            </a:r>
            <a:r>
              <a:rPr lang="zh-CN" altLang="en-US" dirty="0">
                <a:solidFill>
                  <a:srgbClr val="FF0000"/>
                </a:solidFill>
                <a:latin typeface="Times New Roman" panose="02020603050405020304" pitchFamily="18" charset="0"/>
              </a:rPr>
              <a:t>：</a:t>
            </a:r>
            <a:r>
              <a:rPr lang="en-US" altLang="zh-CN" dirty="0">
                <a:solidFill>
                  <a:srgbClr val="FF0000"/>
                </a:solidFill>
                <a:latin typeface="Times New Roman" panose="02020603050405020304" pitchFamily="18" charset="0"/>
              </a:rPr>
              <a:t>10.28</a:t>
            </a:r>
            <a:r>
              <a:rPr lang="zh-CN" altLang="en-US" dirty="0">
                <a:solidFill>
                  <a:srgbClr val="FF0000"/>
                </a:solidFill>
                <a:latin typeface="Times New Roman" panose="02020603050405020304" pitchFamily="18" charset="0"/>
              </a:rPr>
              <a:t> </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4" name="Text Box 552"/>
          <p:cNvSpPr txBox="1"/>
          <p:nvPr/>
        </p:nvSpPr>
        <p:spPr>
          <a:xfrm>
            <a:off x="2143125" y="4411663"/>
            <a:ext cx="1585913" cy="579437"/>
          </a:xfrm>
          <a:prstGeom prst="rect">
            <a:avLst/>
          </a:prstGeom>
          <a:noFill/>
          <a:ln w="9525">
            <a:noFill/>
          </a:ln>
        </p:spPr>
        <p:txBody>
          <a:bodyPr wrap="none" anchor="t">
            <a:spAutoFit/>
          </a:bodyPr>
          <a:p>
            <a:pPr eaLnBrk="0" hangingPunct="0"/>
            <a:r>
              <a:rPr lang="zh-CN" altLang="en-US" sz="3200" dirty="0">
                <a:latin typeface="Times New Roman" panose="02020603050405020304" pitchFamily="18" charset="0"/>
              </a:rPr>
              <a:t>作业：</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7592"/>
                                        </p:tgtEl>
                                        <p:attrNameLst>
                                          <p:attrName>style.visibility</p:attrName>
                                        </p:attrNameLst>
                                      </p:cBhvr>
                                      <p:to>
                                        <p:strVal val="visible"/>
                                      </p:to>
                                    </p:set>
                                    <p:animEffect transition="in" filter="wipe(left)">
                                      <p:cBhvr>
                                        <p:cTn id="7" dur="500"/>
                                        <p:tgtEl>
                                          <p:spTgt spid="8759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blinds(horizontal)">
                                      <p:cBhvr>
                                        <p:cTn id="12" dur="500"/>
                                        <p:tgtEl>
                                          <p:spTgt spid="133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6"/>
                                        </p:tgtEl>
                                        <p:attrNameLst>
                                          <p:attrName>style.visibility</p:attrName>
                                        </p:attrNameLst>
                                      </p:cBhvr>
                                      <p:to>
                                        <p:strVal val="visible"/>
                                      </p:to>
                                    </p:set>
                                    <p:animEffect transition="in" filter="blinds(horizontal)">
                                      <p:cBhvr>
                                        <p:cTn id="17" dur="500"/>
                                        <p:tgtEl>
                                          <p:spTgt spid="133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18"/>
                                        </p:tgtEl>
                                        <p:attrNameLst>
                                          <p:attrName>style.visibility</p:attrName>
                                        </p:attrNameLst>
                                      </p:cBhvr>
                                      <p:to>
                                        <p:strVal val="visible"/>
                                      </p:to>
                                    </p:set>
                                    <p:animEffect transition="in" filter="blinds(horizontal)">
                                      <p:cBhvr>
                                        <p:cTn id="22" dur="500"/>
                                        <p:tgtEl>
                                          <p:spTgt spid="133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320"/>
                                        </p:tgtEl>
                                        <p:attrNameLst>
                                          <p:attrName>style.visibility</p:attrName>
                                        </p:attrNameLst>
                                      </p:cBhvr>
                                      <p:to>
                                        <p:strVal val="visible"/>
                                      </p:to>
                                    </p:set>
                                    <p:animEffect transition="in" filter="blinds(horizontal)">
                                      <p:cBhvr>
                                        <p:cTn id="27" dur="500"/>
                                        <p:tgtEl>
                                          <p:spTgt spid="133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592" grpId="0"/>
      <p:bldP spid="13315" grpId="0"/>
      <p:bldP spid="13316" grpId="0"/>
      <p:bldP spid="13318" grpId="0"/>
      <p:bldP spid="13320"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 Box 6"/>
          <p:cNvSpPr txBox="1"/>
          <p:nvPr/>
        </p:nvSpPr>
        <p:spPr>
          <a:xfrm>
            <a:off x="776288" y="1390650"/>
            <a:ext cx="7924800" cy="4144963"/>
          </a:xfrm>
          <a:prstGeom prst="rect">
            <a:avLst/>
          </a:prstGeom>
          <a:noFill/>
          <a:ln w="9525">
            <a:noFill/>
          </a:ln>
        </p:spPr>
        <p:txBody>
          <a:bodyPr anchor="t">
            <a:spAutoFit/>
          </a:bodyPr>
          <a:p>
            <a:pPr indent="266700">
              <a:spcBef>
                <a:spcPct val="50000"/>
              </a:spcBef>
            </a:pPr>
            <a:r>
              <a:rPr lang="zh-CN" altLang="en-US" sz="3200" dirty="0">
                <a:solidFill>
                  <a:srgbClr val="FF0000"/>
                </a:solidFill>
                <a:latin typeface="Arial" panose="020B0604020202020204" pitchFamily="34" charset="0"/>
              </a:rPr>
              <a:t>问题：</a:t>
            </a:r>
            <a:endParaRPr lang="zh-CN" altLang="en-US" sz="3200" dirty="0">
              <a:solidFill>
                <a:srgbClr val="FF0000"/>
              </a:solidFill>
              <a:latin typeface="Arial" panose="020B0604020202020204" pitchFamily="34" charset="0"/>
            </a:endParaRPr>
          </a:p>
          <a:p>
            <a:pPr indent="266700">
              <a:spcBef>
                <a:spcPct val="50000"/>
              </a:spcBef>
            </a:pPr>
            <a:r>
              <a:rPr lang="zh-CN" altLang="en-US" sz="3200" dirty="0">
                <a:solidFill>
                  <a:srgbClr val="FF0000"/>
                </a:solidFill>
                <a:latin typeface="Arial" panose="020B0604020202020204" pitchFamily="34" charset="0"/>
              </a:rPr>
              <a:t>       </a:t>
            </a:r>
            <a:r>
              <a:rPr lang="zh-CN" altLang="en-US" sz="3200" dirty="0">
                <a:solidFill>
                  <a:srgbClr val="0070C0"/>
                </a:solidFill>
                <a:latin typeface="楷体" panose="02010609060101010101" charset="-122"/>
                <a:ea typeface="楷体" panose="02010609060101010101" charset="-122"/>
              </a:rPr>
              <a:t>什么是霍尔效应？</a:t>
            </a:r>
            <a:endParaRPr lang="zh-CN" altLang="en-US" sz="3200" dirty="0">
              <a:solidFill>
                <a:srgbClr val="0070C0"/>
              </a:solidFill>
              <a:latin typeface="楷体" panose="02010609060101010101" charset="-122"/>
              <a:ea typeface="楷体" panose="02010609060101010101" charset="-122"/>
            </a:endParaRPr>
          </a:p>
          <a:p>
            <a:pPr indent="266700">
              <a:spcBef>
                <a:spcPct val="50000"/>
              </a:spcBef>
            </a:pPr>
            <a:r>
              <a:rPr lang="zh-CN" altLang="en-US" sz="3200" dirty="0">
                <a:solidFill>
                  <a:srgbClr val="0070C0"/>
                </a:solidFill>
                <a:latin typeface="楷体" panose="02010609060101010101" charset="-122"/>
                <a:ea typeface="楷体" panose="02010609060101010101" charset="-122"/>
              </a:rPr>
              <a:t>    霍尔效应是基于怎样的物理原理？</a:t>
            </a:r>
            <a:endParaRPr lang="zh-CN" altLang="en-US" sz="3200" dirty="0">
              <a:solidFill>
                <a:srgbClr val="0070C0"/>
              </a:solidFill>
              <a:latin typeface="楷体" panose="02010609060101010101" charset="-122"/>
              <a:ea typeface="楷体" panose="02010609060101010101" charset="-122"/>
            </a:endParaRPr>
          </a:p>
          <a:p>
            <a:pPr indent="266700">
              <a:spcBef>
                <a:spcPct val="50000"/>
              </a:spcBef>
            </a:pPr>
            <a:r>
              <a:rPr lang="zh-CN" altLang="en-US" sz="3200" dirty="0">
                <a:solidFill>
                  <a:srgbClr val="0070C0"/>
                </a:solidFill>
                <a:latin typeface="楷体" panose="02010609060101010101" charset="-122"/>
                <a:ea typeface="楷体" panose="02010609060101010101" charset="-122"/>
              </a:rPr>
              <a:t>    霍尔效应应用？</a:t>
            </a:r>
            <a:endParaRPr lang="zh-CN" altLang="en-US" sz="3200" dirty="0">
              <a:solidFill>
                <a:srgbClr val="0070C0"/>
              </a:solidFill>
              <a:latin typeface="楷体" panose="02010609060101010101" charset="-122"/>
              <a:ea typeface="楷体" panose="02010609060101010101" charset="-122"/>
            </a:endParaRPr>
          </a:p>
          <a:p>
            <a:pPr indent="266700">
              <a:spcBef>
                <a:spcPct val="50000"/>
              </a:spcBef>
            </a:pPr>
            <a:endParaRPr lang="zh-CN" altLang="en-US" sz="3200" dirty="0">
              <a:solidFill>
                <a:srgbClr val="0070C0"/>
              </a:solidFill>
              <a:latin typeface="楷体" panose="02010609060101010101" charset="-122"/>
              <a:ea typeface="楷体" panose="02010609060101010101" charset="-122"/>
            </a:endParaRPr>
          </a:p>
          <a:p>
            <a:pPr indent="266700">
              <a:spcBef>
                <a:spcPct val="50000"/>
              </a:spcBef>
            </a:pPr>
            <a:endParaRPr lang="zh-CN" altLang="en-US"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edge">
                                      <p:cBhvr>
                                        <p:cTn id="7"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页脚占位符 1"/>
          <p:cNvSpPr txBox="1">
            <a:spLocks noGrp="1"/>
          </p:cNvSpPr>
          <p:nvPr/>
        </p:nvSpPr>
        <p:spPr>
          <a:xfrm>
            <a:off x="8605838" y="-12700"/>
            <a:ext cx="790575" cy="431800"/>
          </a:xfrm>
          <a:prstGeom prst="rect">
            <a:avLst/>
          </a:prstGeom>
          <a:noFill/>
          <a:ln w="9525">
            <a:noFill/>
          </a:ln>
        </p:spPr>
        <p:txBody>
          <a:bodyPr anchor="t"/>
          <a:p>
            <a:pPr algn="ctr"/>
            <a:fld id="{9A0DB2DC-4C9A-4742-B13C-FB6460FD3503}" type="slidenum">
              <a:rPr lang="zh-CN" altLang="en-US" sz="1600" dirty="0">
                <a:solidFill>
                  <a:srgbClr val="FFFF59"/>
                </a:solidFill>
                <a:latin typeface="Arial" panose="020B0604020202020204" pitchFamily="34" charset="0"/>
              </a:rPr>
            </a:fld>
            <a:endParaRPr lang="zh-CN" altLang="en-US" sz="1600" dirty="0">
              <a:solidFill>
                <a:srgbClr val="FFFF59"/>
              </a:solidFill>
              <a:latin typeface="Arial" panose="020B0604020202020204" pitchFamily="34" charset="0"/>
            </a:endParaRPr>
          </a:p>
        </p:txBody>
      </p:sp>
      <p:sp>
        <p:nvSpPr>
          <p:cNvPr id="3" name="Text Box 2"/>
          <p:cNvSpPr txBox="1"/>
          <p:nvPr/>
        </p:nvSpPr>
        <p:spPr>
          <a:xfrm>
            <a:off x="285750" y="239713"/>
            <a:ext cx="3082925" cy="517525"/>
          </a:xfrm>
          <a:prstGeom prst="rect">
            <a:avLst/>
          </a:prstGeom>
          <a:noFill/>
          <a:ln w="9525">
            <a:noFill/>
            <a:miter/>
          </a:ln>
        </p:spPr>
        <p:txBody>
          <a:bodyPr wrap="square">
            <a:spAutoFit/>
          </a:bodyPr>
          <a:p>
            <a:r>
              <a:rPr lang="zh-CN" altLang="en-US" noProof="1" dirty="0">
                <a:solidFill>
                  <a:schemeClr val="accent2">
                    <a:lumMod val="50000"/>
                  </a:schemeClr>
                </a:solidFill>
                <a:effectLst>
                  <a:outerShdw blurRad="38100" dist="38100" dir="2700000">
                    <a:srgbClr val="C0C0C0"/>
                  </a:outerShdw>
                </a:effectLst>
                <a:latin typeface="宋体" panose="02010600030101010101" pitchFamily="2" charset="-122"/>
                <a:ea typeface="宋体" panose="02010600030101010101" pitchFamily="2" charset="-122"/>
                <a:cs typeface="+mn-ea"/>
              </a:rPr>
              <a:t>霍耳效应现象</a:t>
            </a:r>
            <a:r>
              <a:rPr lang="zh-CN" altLang="en-US" noProof="1" dirty="0">
                <a:solidFill>
                  <a:srgbClr val="FF0066"/>
                </a:solidFill>
                <a:effectLst>
                  <a:outerShdw blurRad="38100" dist="38100" dir="2700000">
                    <a:srgbClr val="C0C0C0"/>
                  </a:outerShdw>
                </a:effectLst>
                <a:latin typeface="宋体" panose="02010600030101010101" pitchFamily="2" charset="-122"/>
                <a:ea typeface="宋体" panose="02010600030101010101" pitchFamily="2" charset="-122"/>
                <a:cs typeface="+mn-ea"/>
              </a:rPr>
              <a:t>  </a:t>
            </a:r>
            <a:endParaRPr lang="zh-CN" altLang="en-US" noProof="1" dirty="0">
              <a:solidFill>
                <a:srgbClr val="FF0066"/>
              </a:solidFill>
              <a:effectLst>
                <a:outerShdw blurRad="38100" dist="38100" dir="2700000">
                  <a:srgbClr val="C0C0C0"/>
                </a:outerShdw>
              </a:effectLst>
              <a:latin typeface="宋体" panose="02010600030101010101" pitchFamily="2" charset="-122"/>
              <a:ea typeface="宋体" panose="02010600030101010101" pitchFamily="2" charset="-122"/>
            </a:endParaRPr>
          </a:p>
        </p:txBody>
      </p:sp>
    </p:spTree>
    <p:controls>
      <mc:AlternateContent xmlns:mc="http://schemas.openxmlformats.org/markup-compatibility/2006">
        <mc:Choice xmlns:v="urn:schemas-microsoft-com:vml" Requires="v">
          <p:control spid="1027" name="" r:id="rId1" imgW="6484938" imgH="4654550"/>
        </mc:Choice>
        <mc:Fallback>
          <p:control name="" r:id="rId1" imgW="6484938" imgH="4654550">
            <p:pic>
              <p:nvPicPr>
                <p:cNvPr id="0" name="Host Control  1026"/>
                <p:cNvPicPr/>
                <p:nvPr/>
              </p:nvPicPr>
              <p:blipFill>
                <a:blip r:embed="rId2"/>
                <a:stretch>
                  <a:fillRect/>
                </a:stretch>
              </p:blipFill>
              <p:spPr>
                <a:xfrm>
                  <a:off x="1327150" y="1208088"/>
                  <a:ext cx="6484938" cy="4654550"/>
                </a:xfrm>
                <a:prstGeom prst="rect">
                  <a:avLst/>
                </a:prstGeom>
                <a:noFill/>
                <a:ln w="9525">
                  <a:noFill/>
                </a:ln>
              </p:spPr>
            </p:pic>
          </p:control>
        </mc:Fallback>
      </mc:AlternateContent>
    </p:controls>
  </p:cSld>
  <p:clrMapOvr>
    <a:masterClrMapping/>
  </p:clrMapOvr>
  <p:transition spd="slow">
    <p:wipe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页脚占位符 1"/>
          <p:cNvSpPr txBox="1">
            <a:spLocks noGrp="1"/>
          </p:cNvSpPr>
          <p:nvPr/>
        </p:nvSpPr>
        <p:spPr>
          <a:xfrm>
            <a:off x="8605838" y="-12700"/>
            <a:ext cx="790575" cy="431800"/>
          </a:xfrm>
          <a:prstGeom prst="rect">
            <a:avLst/>
          </a:prstGeom>
          <a:noFill/>
          <a:ln w="9525">
            <a:noFill/>
          </a:ln>
        </p:spPr>
        <p:txBody>
          <a:bodyPr anchor="t"/>
          <a:p>
            <a:pPr algn="ctr"/>
            <a:fld id="{9A0DB2DC-4C9A-4742-B13C-FB6460FD3503}" type="slidenum">
              <a:rPr lang="zh-CN" altLang="en-US" sz="1600" dirty="0">
                <a:solidFill>
                  <a:srgbClr val="FFFF59"/>
                </a:solidFill>
                <a:latin typeface="Arial" panose="020B0604020202020204" pitchFamily="34" charset="0"/>
              </a:rPr>
            </a:fld>
            <a:endParaRPr lang="zh-CN" altLang="en-US" sz="1600" dirty="0">
              <a:solidFill>
                <a:srgbClr val="FFFF59"/>
              </a:solidFill>
              <a:latin typeface="Arial" panose="020B0604020202020204" pitchFamily="34" charset="0"/>
            </a:endParaRPr>
          </a:p>
        </p:txBody>
      </p:sp>
      <p:sp>
        <p:nvSpPr>
          <p:cNvPr id="14339" name="Text Box 2"/>
          <p:cNvSpPr txBox="1"/>
          <p:nvPr/>
        </p:nvSpPr>
        <p:spPr>
          <a:xfrm>
            <a:off x="217488" y="138113"/>
            <a:ext cx="3082925" cy="517525"/>
          </a:xfrm>
          <a:prstGeom prst="rect">
            <a:avLst/>
          </a:prstGeom>
          <a:noFill/>
          <a:ln w="9525">
            <a:noFill/>
            <a:miter/>
          </a:ln>
        </p:spPr>
        <p:txBody>
          <a:bodyPr wrap="square">
            <a:spAutoFit/>
          </a:bodyPr>
          <a:p>
            <a:r>
              <a:rPr lang="en-US" altLang="x-none" noProof="1" dirty="0">
                <a:solidFill>
                  <a:schemeClr val="accent2">
                    <a:lumMod val="50000"/>
                  </a:schemeClr>
                </a:solidFill>
                <a:effectLst>
                  <a:outerShdw blurRad="38100" dist="38100" dir="2700000">
                    <a:srgbClr val="C0C0C0"/>
                  </a:outerShdw>
                </a:effectLst>
                <a:latin typeface="宋体" panose="02010600030101010101" pitchFamily="2" charset="-122"/>
                <a:ea typeface="宋体" panose="02010600030101010101" pitchFamily="2" charset="-122"/>
                <a:cs typeface="+mn-ea"/>
              </a:rPr>
              <a:t>1.</a:t>
            </a:r>
            <a:r>
              <a:rPr lang="zh-CN" altLang="en-US" noProof="1" dirty="0">
                <a:solidFill>
                  <a:schemeClr val="accent2">
                    <a:lumMod val="50000"/>
                  </a:schemeClr>
                </a:solidFill>
                <a:effectLst>
                  <a:outerShdw blurRad="38100" dist="38100" dir="2700000">
                    <a:srgbClr val="C0C0C0"/>
                  </a:outerShdw>
                </a:effectLst>
                <a:latin typeface="宋体" panose="02010600030101010101" pitchFamily="2" charset="-122"/>
                <a:ea typeface="宋体" panose="02010600030101010101" pitchFamily="2" charset="-122"/>
                <a:cs typeface="+mn-ea"/>
              </a:rPr>
              <a:t>霍耳效应</a:t>
            </a:r>
            <a:r>
              <a:rPr lang="zh-CN" altLang="en-US" noProof="1" dirty="0">
                <a:solidFill>
                  <a:srgbClr val="FF0066"/>
                </a:solidFill>
                <a:effectLst>
                  <a:outerShdw blurRad="38100" dist="38100" dir="2700000">
                    <a:srgbClr val="C0C0C0"/>
                  </a:outerShdw>
                </a:effectLst>
                <a:latin typeface="宋体" panose="02010600030101010101" pitchFamily="2" charset="-122"/>
                <a:ea typeface="宋体" panose="02010600030101010101" pitchFamily="2" charset="-122"/>
                <a:cs typeface="+mn-ea"/>
              </a:rPr>
              <a:t>    </a:t>
            </a:r>
            <a:endParaRPr lang="zh-CN" altLang="en-US" noProof="1" dirty="0">
              <a:solidFill>
                <a:srgbClr val="FF0066"/>
              </a:solidFill>
              <a:effectLst>
                <a:outerShdw blurRad="38100" dist="38100" dir="2700000">
                  <a:srgbClr val="C0C0C0"/>
                </a:outerShdw>
              </a:effectLst>
              <a:latin typeface="宋体" panose="02010600030101010101" pitchFamily="2" charset="-122"/>
              <a:ea typeface="宋体" panose="02010600030101010101" pitchFamily="2" charset="-122"/>
            </a:endParaRPr>
          </a:p>
        </p:txBody>
      </p:sp>
      <p:graphicFrame>
        <p:nvGraphicFramePr>
          <p:cNvPr id="14340" name="对象 14339"/>
          <p:cNvGraphicFramePr>
            <a:graphicFrameLocks noChangeAspect="1"/>
          </p:cNvGraphicFramePr>
          <p:nvPr/>
        </p:nvGraphicFramePr>
        <p:xfrm>
          <a:off x="3386138" y="2233613"/>
          <a:ext cx="2081212" cy="1046162"/>
        </p:xfrm>
        <a:graphic>
          <a:graphicData uri="http://schemas.openxmlformats.org/presentationml/2006/ole">
            <mc:AlternateContent xmlns:mc="http://schemas.openxmlformats.org/markup-compatibility/2006">
              <mc:Choice xmlns:v="urn:schemas-microsoft-com:vml" Requires="v">
                <p:oleObj spid="_x0000_s3078" name="" r:id="rId1" imgW="788035" imgH="394335" progId="Equation.DSMT4">
                  <p:embed/>
                </p:oleObj>
              </mc:Choice>
              <mc:Fallback>
                <p:oleObj name="" r:id="rId1" imgW="788035" imgH="394335" progId="Equation.DSMT4">
                  <p:embed/>
                  <p:pic>
                    <p:nvPicPr>
                      <p:cNvPr id="0" name="图片 3077"/>
                      <p:cNvPicPr/>
                      <p:nvPr/>
                    </p:nvPicPr>
                    <p:blipFill>
                      <a:blip r:embed="rId2"/>
                      <a:stretch>
                        <a:fillRect/>
                      </a:stretch>
                    </p:blipFill>
                    <p:spPr>
                      <a:xfrm>
                        <a:off x="3386138" y="2233613"/>
                        <a:ext cx="2081212" cy="1046162"/>
                      </a:xfrm>
                      <a:prstGeom prst="rect">
                        <a:avLst/>
                      </a:prstGeom>
                      <a:gradFill rotWithShape="0">
                        <a:gsLst>
                          <a:gs pos="0">
                            <a:srgbClr val="FFFFDD"/>
                          </a:gs>
                          <a:gs pos="50000">
                            <a:srgbClr val="FFFFFF"/>
                          </a:gs>
                          <a:gs pos="100000">
                            <a:srgbClr val="FFFFDD"/>
                          </a:gs>
                        </a:gsLst>
                        <a:lin ang="5400000" scaled="1"/>
                        <a:tileRect/>
                      </a:gradFill>
                      <a:ln w="12700" cap="flat" cmpd="sng">
                        <a:solidFill>
                          <a:srgbClr val="CC9900"/>
                        </a:solidFill>
                        <a:prstDash val="solid"/>
                        <a:miter/>
                        <a:headEnd type="none" w="med" len="med"/>
                        <a:tailEnd type="none" w="med" len="med"/>
                      </a:ln>
                    </p:spPr>
                  </p:pic>
                </p:oleObj>
              </mc:Fallback>
            </mc:AlternateContent>
          </a:graphicData>
        </a:graphic>
      </p:graphicFrame>
      <p:sp>
        <p:nvSpPr>
          <p:cNvPr id="5124" name="Text Box 7"/>
          <p:cNvSpPr txBox="1"/>
          <p:nvPr/>
        </p:nvSpPr>
        <p:spPr>
          <a:xfrm>
            <a:off x="561975" y="601663"/>
            <a:ext cx="7972425" cy="1481137"/>
          </a:xfrm>
          <a:prstGeom prst="rect">
            <a:avLst/>
          </a:prstGeom>
          <a:noFill/>
          <a:ln w="9525">
            <a:noFill/>
          </a:ln>
        </p:spPr>
        <p:txBody>
          <a:bodyPr wrap="square" anchor="t">
            <a:spAutoFit/>
          </a:bodyPr>
          <a:p>
            <a:pPr>
              <a:lnSpc>
                <a:spcPct val="120000"/>
              </a:lnSpc>
            </a:pPr>
            <a:r>
              <a:rPr lang="en-US" altLang="zh-CN" dirty="0">
                <a:solidFill>
                  <a:schemeClr val="tx1"/>
                </a:solidFill>
                <a:latin typeface="宋体" panose="02010600030101010101" pitchFamily="2" charset="-122"/>
              </a:rPr>
              <a:t>1</a:t>
            </a:r>
            <a:r>
              <a:rPr lang="en-US" altLang="zh-CN" sz="2400" dirty="0">
                <a:solidFill>
                  <a:schemeClr val="tx1"/>
                </a:solidFill>
                <a:latin typeface="宋体" panose="02010600030101010101" pitchFamily="2" charset="-122"/>
              </a:rPr>
              <a:t>879</a:t>
            </a:r>
            <a:r>
              <a:rPr lang="zh-CN" altLang="en-US" sz="2400" dirty="0">
                <a:solidFill>
                  <a:schemeClr val="tx1"/>
                </a:solidFill>
                <a:latin typeface="宋体" panose="02010600030101010101" pitchFamily="2" charset="-122"/>
              </a:rPr>
              <a:t>年，霍耳在实验中发现：</a:t>
            </a:r>
            <a:r>
              <a:rPr lang="zh-CN" altLang="en-US" sz="2400" dirty="0">
                <a:latin typeface="宋体" panose="02010600030101010101" pitchFamily="2" charset="-122"/>
              </a:rPr>
              <a:t>当有电流</a:t>
            </a:r>
            <a:r>
              <a:rPr lang="en-US" altLang="zh-CN" sz="2400" i="1" dirty="0">
                <a:latin typeface="Times New Roman" panose="02020603050405020304" pitchFamily="18" charset="0"/>
              </a:rPr>
              <a:t>I</a:t>
            </a:r>
            <a:r>
              <a:rPr lang="zh-CN" altLang="en-US" sz="2400" dirty="0">
                <a:latin typeface="宋体" panose="02010600030101010101" pitchFamily="2" charset="-122"/>
              </a:rPr>
              <a:t>沿着垂直于</a:t>
            </a:r>
            <a:r>
              <a:rPr lang="en-US" altLang="zh-CN" sz="2400" i="1" dirty="0">
                <a:latin typeface="宋体" panose="02010600030101010101" pitchFamily="2" charset="-122"/>
              </a:rPr>
              <a:t>B</a:t>
            </a:r>
            <a:r>
              <a:rPr lang="zh-CN" altLang="en-US" sz="2400" dirty="0">
                <a:latin typeface="宋体" panose="02010600030101010101" pitchFamily="2" charset="-122"/>
              </a:rPr>
              <a:t>的方向通过导体时，在金属板上下两表面</a:t>
            </a:r>
            <a:r>
              <a:rPr lang="en-US" altLang="zh-CN" sz="2400" i="1" dirty="0">
                <a:latin typeface="Times New Roman" panose="02020603050405020304" pitchFamily="18" charset="0"/>
              </a:rPr>
              <a:t>M</a:t>
            </a:r>
            <a:r>
              <a:rPr lang="zh-CN" altLang="en-US" sz="2400" dirty="0">
                <a:latin typeface="Times New Roman" panose="02020603050405020304" pitchFamily="18" charset="0"/>
              </a:rPr>
              <a:t>，</a:t>
            </a:r>
            <a:r>
              <a:rPr lang="en-US" altLang="zh-CN" sz="2400" i="1" dirty="0">
                <a:latin typeface="Times New Roman" panose="02020603050405020304" pitchFamily="18" charset="0"/>
              </a:rPr>
              <a:t>N</a:t>
            </a:r>
            <a:r>
              <a:rPr lang="zh-CN" altLang="en-US" sz="2400" dirty="0">
                <a:latin typeface="宋体" panose="02010600030101010101" pitchFamily="2" charset="-122"/>
              </a:rPr>
              <a:t>之间就会出现横向电势差</a:t>
            </a:r>
            <a:r>
              <a:rPr lang="en-US" altLang="zh-CN" sz="2400" i="1" dirty="0">
                <a:latin typeface="Times New Roman" panose="02020603050405020304" pitchFamily="18" charset="0"/>
              </a:rPr>
              <a:t>U</a:t>
            </a:r>
            <a:r>
              <a:rPr lang="en-US" altLang="zh-CN" sz="2400" baseline="-30000" dirty="0">
                <a:latin typeface="Times New Roman" panose="02020603050405020304" pitchFamily="18" charset="0"/>
              </a:rPr>
              <a:t>H</a:t>
            </a:r>
            <a:r>
              <a:rPr lang="en-US" altLang="zh-CN" sz="2400" dirty="0">
                <a:latin typeface="宋体" panose="02010600030101010101" pitchFamily="2" charset="-122"/>
              </a:rPr>
              <a:t>.</a:t>
            </a:r>
            <a:r>
              <a:rPr lang="en-US" altLang="zh-CN" sz="2400" dirty="0">
                <a:solidFill>
                  <a:schemeClr val="tx1"/>
                </a:solidFill>
                <a:latin typeface="宋体" panose="02010600030101010101" pitchFamily="2" charset="-122"/>
              </a:rPr>
              <a:t> </a:t>
            </a:r>
            <a:r>
              <a:rPr lang="zh-CN" altLang="en-US" sz="2400" dirty="0">
                <a:solidFill>
                  <a:schemeClr val="tx1"/>
                </a:solidFill>
                <a:latin typeface="宋体" panose="02010600030101010101" pitchFamily="2" charset="-122"/>
              </a:rPr>
              <a:t>这就是</a:t>
            </a:r>
            <a:r>
              <a:rPr lang="zh-CN" altLang="en-US" sz="2400" dirty="0">
                <a:solidFill>
                  <a:srgbClr val="CC3300"/>
                </a:solidFill>
                <a:latin typeface="宋体" panose="02010600030101010101" pitchFamily="2" charset="-122"/>
              </a:rPr>
              <a:t>霍耳效应</a:t>
            </a:r>
            <a:r>
              <a:rPr lang="zh-CN" altLang="en-US" sz="2400" dirty="0">
                <a:solidFill>
                  <a:schemeClr val="tx1"/>
                </a:solidFill>
                <a:latin typeface="宋体" panose="02010600030101010101" pitchFamily="2" charset="-122"/>
              </a:rPr>
              <a:t>。 </a:t>
            </a:r>
            <a:endParaRPr lang="zh-CN" altLang="en-US" sz="2400" dirty="0">
              <a:solidFill>
                <a:schemeClr val="tx1"/>
              </a:solidFill>
              <a:latin typeface="宋体" panose="02010600030101010101" pitchFamily="2" charset="-122"/>
            </a:endParaRPr>
          </a:p>
        </p:txBody>
      </p:sp>
      <p:pic>
        <p:nvPicPr>
          <p:cNvPr id="14342" name="Picture 9" descr="0935"/>
          <p:cNvPicPr>
            <a:picLocks noChangeAspect="1"/>
          </p:cNvPicPr>
          <p:nvPr/>
        </p:nvPicPr>
        <p:blipFill>
          <a:blip r:embed="rId3"/>
          <a:stretch>
            <a:fillRect/>
          </a:stretch>
        </p:blipFill>
        <p:spPr>
          <a:xfrm>
            <a:off x="534988" y="3430588"/>
            <a:ext cx="7315200" cy="1906587"/>
          </a:xfrm>
          <a:prstGeom prst="rect">
            <a:avLst/>
          </a:prstGeom>
          <a:noFill/>
          <a:ln w="9525">
            <a:noFill/>
          </a:ln>
        </p:spPr>
      </p:pic>
      <p:sp>
        <p:nvSpPr>
          <p:cNvPr id="6146" name="Text Box 2"/>
          <p:cNvSpPr txBox="1"/>
          <p:nvPr/>
        </p:nvSpPr>
        <p:spPr>
          <a:xfrm>
            <a:off x="860425" y="5510213"/>
            <a:ext cx="4953000" cy="517525"/>
          </a:xfrm>
          <a:prstGeom prst="rect">
            <a:avLst/>
          </a:prstGeom>
          <a:noFill/>
          <a:ln w="9525">
            <a:noFill/>
          </a:ln>
        </p:spPr>
        <p:txBody>
          <a:bodyPr anchor="t">
            <a:spAutoFit/>
          </a:bodyPr>
          <a:p>
            <a:r>
              <a:rPr lang="en-US" altLang="zh-CN" dirty="0">
                <a:solidFill>
                  <a:schemeClr val="tx1"/>
                </a:solidFill>
                <a:latin typeface="宋体" panose="02010600030101010101" pitchFamily="2" charset="-122"/>
              </a:rPr>
              <a:t>① </a:t>
            </a:r>
            <a:r>
              <a:rPr lang="zh-CN" altLang="en-US" dirty="0">
                <a:solidFill>
                  <a:schemeClr val="tx1"/>
                </a:solidFill>
                <a:latin typeface="宋体" panose="02010600030101010101" pitchFamily="2" charset="-122"/>
              </a:rPr>
              <a:t>式中</a:t>
            </a:r>
            <a:r>
              <a:rPr lang="en-US" altLang="zh-CN" i="1" dirty="0">
                <a:solidFill>
                  <a:schemeClr val="tx1"/>
                </a:solidFill>
                <a:latin typeface="Times New Roman" panose="02020603050405020304" pitchFamily="18" charset="0"/>
              </a:rPr>
              <a:t>R</a:t>
            </a:r>
            <a:r>
              <a:rPr lang="en-US" altLang="zh-CN" i="1" baseline="-25000" dirty="0">
                <a:solidFill>
                  <a:schemeClr val="tx1"/>
                </a:solidFill>
                <a:latin typeface="Times New Roman" panose="02020603050405020304" pitchFamily="18" charset="0"/>
              </a:rPr>
              <a:t>H </a:t>
            </a:r>
            <a:r>
              <a:rPr lang="zh-CN" altLang="en-US" dirty="0">
                <a:solidFill>
                  <a:schemeClr val="tx1"/>
                </a:solidFill>
                <a:latin typeface="宋体" panose="02010600030101010101" pitchFamily="2" charset="-122"/>
              </a:rPr>
              <a:t>称作</a:t>
            </a:r>
            <a:r>
              <a:rPr lang="zh-CN" altLang="en-US" dirty="0">
                <a:solidFill>
                  <a:srgbClr val="CC3300"/>
                </a:solidFill>
                <a:latin typeface="宋体" panose="02010600030101010101" pitchFamily="2" charset="-122"/>
              </a:rPr>
              <a:t>霍耳系数。</a:t>
            </a:r>
            <a:endParaRPr lang="en-US" altLang="zh-CN" dirty="0">
              <a:solidFill>
                <a:srgbClr val="CC3300"/>
              </a:solidFill>
              <a:latin typeface="宋体" panose="02010600030101010101" pitchFamily="2" charset="-122"/>
            </a:endParaRPr>
          </a:p>
        </p:txBody>
      </p:sp>
      <p:sp>
        <p:nvSpPr>
          <p:cNvPr id="15364" name="Rectangle 3"/>
          <p:cNvSpPr/>
          <p:nvPr/>
        </p:nvSpPr>
        <p:spPr>
          <a:xfrm>
            <a:off x="785813" y="6086475"/>
            <a:ext cx="7620000" cy="603250"/>
          </a:xfrm>
          <a:prstGeom prst="rect">
            <a:avLst/>
          </a:prstGeom>
          <a:noFill/>
          <a:ln w="9525">
            <a:noFill/>
          </a:ln>
        </p:spPr>
        <p:txBody>
          <a:bodyPr wrap="square" anchor="t">
            <a:spAutoFit/>
          </a:bodyPr>
          <a:p>
            <a:pPr>
              <a:lnSpc>
                <a:spcPct val="120000"/>
              </a:lnSpc>
              <a:spcBef>
                <a:spcPct val="50000"/>
              </a:spcBef>
            </a:pPr>
            <a:r>
              <a:rPr lang="en-US" altLang="zh-CN" dirty="0">
                <a:solidFill>
                  <a:schemeClr val="tx1"/>
                </a:solidFill>
                <a:latin typeface="宋体" panose="02010600030101010101" pitchFamily="2" charset="-122"/>
              </a:rPr>
              <a:t>② </a:t>
            </a:r>
            <a:r>
              <a:rPr lang="zh-CN" altLang="en-US" dirty="0">
                <a:solidFill>
                  <a:schemeClr val="tx1"/>
                </a:solidFill>
                <a:latin typeface="宋体" panose="02010600030101010101" pitchFamily="2" charset="-122"/>
              </a:rPr>
              <a:t>式中</a:t>
            </a:r>
            <a:r>
              <a:rPr lang="en-US" altLang="zh-CN" i="1" dirty="0">
                <a:solidFill>
                  <a:schemeClr val="tx1"/>
                </a:solidFill>
                <a:latin typeface="Times New Roman" panose="02020603050405020304" pitchFamily="18" charset="0"/>
              </a:rPr>
              <a:t>d</a:t>
            </a:r>
            <a:r>
              <a:rPr lang="zh-CN" altLang="en-US" dirty="0">
                <a:solidFill>
                  <a:schemeClr val="tx1"/>
                </a:solidFill>
                <a:latin typeface="宋体" panose="02010600030101010101" pitchFamily="2" charset="-122"/>
              </a:rPr>
              <a:t>为导体块顺着磁场方向的厚度。</a:t>
            </a:r>
            <a:endParaRPr lang="zh-CN" altLang="en-US" dirty="0">
              <a:solidFill>
                <a:schemeClr val="tx1"/>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linds(horizontal)">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linds(horizontal)">
                                      <p:cBhvr>
                                        <p:cTn id="12" dur="5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40"/>
                                        </p:tgtEl>
                                        <p:attrNameLst>
                                          <p:attrName>style.visibility</p:attrName>
                                        </p:attrNameLst>
                                      </p:cBhvr>
                                      <p:to>
                                        <p:strVal val="visible"/>
                                      </p:to>
                                    </p:set>
                                    <p:animEffect transition="in" filter="blinds(horizontal)">
                                      <p:cBhvr>
                                        <p:cTn id="17" dur="500"/>
                                        <p:tgtEl>
                                          <p:spTgt spid="1434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4342"/>
                                        </p:tgtEl>
                                        <p:attrNameLst>
                                          <p:attrName>style.visibility</p:attrName>
                                        </p:attrNameLst>
                                      </p:cBhvr>
                                      <p:to>
                                        <p:strVal val="visible"/>
                                      </p:to>
                                    </p:set>
                                    <p:animEffect transition="in" filter="diamond(in)">
                                      <p:cBhvr>
                                        <p:cTn id="22" dur="500"/>
                                        <p:tgtEl>
                                          <p:spTgt spid="143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blinds(horizontal)">
                                      <p:cBhvr>
                                        <p:cTn id="27" dur="500"/>
                                        <p:tgtEl>
                                          <p:spTgt spid="614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364"/>
                                        </p:tgtEl>
                                        <p:attrNameLst>
                                          <p:attrName>style.visibility</p:attrName>
                                        </p:attrNameLst>
                                      </p:cBhvr>
                                      <p:to>
                                        <p:strVal val="visible"/>
                                      </p:to>
                                    </p:set>
                                    <p:animEffect transition="in" filter="box(in)">
                                      <p:cBhvr>
                                        <p:cTn id="32"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6146" grpId="0"/>
      <p:bldP spid="15364" grpId="0"/>
      <p:bldP spid="51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VMJ`@IZX@A3$2SR8JPJNS"/>
          <p:cNvPicPr>
            <a:picLocks noChangeAspect="1"/>
          </p:cNvPicPr>
          <p:nvPr/>
        </p:nvPicPr>
        <p:blipFill>
          <a:blip r:embed="rId1"/>
          <a:stretch>
            <a:fillRect/>
          </a:stretch>
        </p:blipFill>
        <p:spPr>
          <a:xfrm>
            <a:off x="5335270" y="3930650"/>
            <a:ext cx="2899410" cy="2875915"/>
          </a:xfrm>
          <a:prstGeom prst="rect">
            <a:avLst/>
          </a:prstGeom>
        </p:spPr>
      </p:pic>
      <p:grpSp>
        <p:nvGrpSpPr>
          <p:cNvPr id="2" name="Group 284"/>
          <p:cNvGrpSpPr/>
          <p:nvPr/>
        </p:nvGrpSpPr>
        <p:grpSpPr>
          <a:xfrm>
            <a:off x="5238750" y="1514475"/>
            <a:ext cx="3124200" cy="2178050"/>
            <a:chOff x="528" y="1056"/>
            <a:chExt cx="1968" cy="1200"/>
          </a:xfrm>
        </p:grpSpPr>
        <p:grpSp>
          <p:nvGrpSpPr>
            <p:cNvPr id="6146" name="Group 285"/>
            <p:cNvGrpSpPr/>
            <p:nvPr/>
          </p:nvGrpSpPr>
          <p:grpSpPr>
            <a:xfrm>
              <a:off x="528" y="1056"/>
              <a:ext cx="1968" cy="48"/>
              <a:chOff x="912" y="1584"/>
              <a:chExt cx="1968" cy="48"/>
            </a:xfrm>
          </p:grpSpPr>
          <p:grpSp>
            <p:nvGrpSpPr>
              <p:cNvPr id="6147" name="Group 286"/>
              <p:cNvGrpSpPr/>
              <p:nvPr/>
            </p:nvGrpSpPr>
            <p:grpSpPr>
              <a:xfrm>
                <a:off x="912" y="1584"/>
                <a:ext cx="48" cy="48"/>
                <a:chOff x="2160" y="816"/>
                <a:chExt cx="1536" cy="1536"/>
              </a:xfrm>
            </p:grpSpPr>
            <p:sp>
              <p:nvSpPr>
                <p:cNvPr id="6148" name="Line 287"/>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49" name="Line 288"/>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50" name="Group 289"/>
              <p:cNvGrpSpPr/>
              <p:nvPr/>
            </p:nvGrpSpPr>
            <p:grpSpPr>
              <a:xfrm>
                <a:off x="1344" y="1584"/>
                <a:ext cx="48" cy="48"/>
                <a:chOff x="2160" y="816"/>
                <a:chExt cx="1536" cy="1536"/>
              </a:xfrm>
            </p:grpSpPr>
            <p:sp>
              <p:nvSpPr>
                <p:cNvPr id="6151" name="Line 290"/>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52" name="Line 291"/>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53" name="Group 292"/>
              <p:cNvGrpSpPr/>
              <p:nvPr/>
            </p:nvGrpSpPr>
            <p:grpSpPr>
              <a:xfrm>
                <a:off x="1824" y="1584"/>
                <a:ext cx="48" cy="48"/>
                <a:chOff x="2160" y="816"/>
                <a:chExt cx="1536" cy="1536"/>
              </a:xfrm>
            </p:grpSpPr>
            <p:sp>
              <p:nvSpPr>
                <p:cNvPr id="6154" name="Line 293"/>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55" name="Line 294"/>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56" name="Group 295"/>
              <p:cNvGrpSpPr/>
              <p:nvPr/>
            </p:nvGrpSpPr>
            <p:grpSpPr>
              <a:xfrm>
                <a:off x="2304" y="1584"/>
                <a:ext cx="48" cy="48"/>
                <a:chOff x="2160" y="816"/>
                <a:chExt cx="1536" cy="1536"/>
              </a:xfrm>
            </p:grpSpPr>
            <p:sp>
              <p:nvSpPr>
                <p:cNvPr id="6157" name="Line 296"/>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58" name="Line 297"/>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59" name="Group 298"/>
              <p:cNvGrpSpPr/>
              <p:nvPr/>
            </p:nvGrpSpPr>
            <p:grpSpPr>
              <a:xfrm>
                <a:off x="2832" y="1584"/>
                <a:ext cx="48" cy="48"/>
                <a:chOff x="2160" y="816"/>
                <a:chExt cx="1536" cy="1536"/>
              </a:xfrm>
            </p:grpSpPr>
            <p:sp>
              <p:nvSpPr>
                <p:cNvPr id="6160" name="Line 299"/>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61" name="Line 300"/>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grpSp>
          <p:nvGrpSpPr>
            <p:cNvPr id="6162" name="Group 301"/>
            <p:cNvGrpSpPr/>
            <p:nvPr/>
          </p:nvGrpSpPr>
          <p:grpSpPr>
            <a:xfrm>
              <a:off x="528" y="1392"/>
              <a:ext cx="1968" cy="48"/>
              <a:chOff x="912" y="1584"/>
              <a:chExt cx="1968" cy="48"/>
            </a:xfrm>
          </p:grpSpPr>
          <p:grpSp>
            <p:nvGrpSpPr>
              <p:cNvPr id="6163" name="Group 302"/>
              <p:cNvGrpSpPr/>
              <p:nvPr/>
            </p:nvGrpSpPr>
            <p:grpSpPr>
              <a:xfrm>
                <a:off x="912" y="1584"/>
                <a:ext cx="48" cy="48"/>
                <a:chOff x="2160" y="816"/>
                <a:chExt cx="1536" cy="1536"/>
              </a:xfrm>
            </p:grpSpPr>
            <p:sp>
              <p:nvSpPr>
                <p:cNvPr id="6164" name="Line 303"/>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65" name="Line 304"/>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66" name="Group 305"/>
              <p:cNvGrpSpPr/>
              <p:nvPr/>
            </p:nvGrpSpPr>
            <p:grpSpPr>
              <a:xfrm>
                <a:off x="1344" y="1584"/>
                <a:ext cx="48" cy="48"/>
                <a:chOff x="2160" y="816"/>
                <a:chExt cx="1536" cy="1536"/>
              </a:xfrm>
            </p:grpSpPr>
            <p:sp>
              <p:nvSpPr>
                <p:cNvPr id="6167" name="Line 306"/>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68" name="Line 307"/>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69" name="Group 308"/>
              <p:cNvGrpSpPr/>
              <p:nvPr/>
            </p:nvGrpSpPr>
            <p:grpSpPr>
              <a:xfrm>
                <a:off x="1824" y="1584"/>
                <a:ext cx="48" cy="48"/>
                <a:chOff x="2160" y="816"/>
                <a:chExt cx="1536" cy="1536"/>
              </a:xfrm>
            </p:grpSpPr>
            <p:sp>
              <p:nvSpPr>
                <p:cNvPr id="6170" name="Line 309"/>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71" name="Line 310"/>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72" name="Group 311"/>
              <p:cNvGrpSpPr/>
              <p:nvPr/>
            </p:nvGrpSpPr>
            <p:grpSpPr>
              <a:xfrm>
                <a:off x="2304" y="1584"/>
                <a:ext cx="48" cy="48"/>
                <a:chOff x="2160" y="816"/>
                <a:chExt cx="1536" cy="1536"/>
              </a:xfrm>
            </p:grpSpPr>
            <p:sp>
              <p:nvSpPr>
                <p:cNvPr id="6173" name="Line 312"/>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74" name="Line 313"/>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75" name="Group 314"/>
              <p:cNvGrpSpPr/>
              <p:nvPr/>
            </p:nvGrpSpPr>
            <p:grpSpPr>
              <a:xfrm>
                <a:off x="2832" y="1584"/>
                <a:ext cx="48" cy="48"/>
                <a:chOff x="2160" y="816"/>
                <a:chExt cx="1536" cy="1536"/>
              </a:xfrm>
            </p:grpSpPr>
            <p:sp>
              <p:nvSpPr>
                <p:cNvPr id="6176" name="Line 315"/>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77" name="Line 316"/>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grpSp>
          <p:nvGrpSpPr>
            <p:cNvPr id="6178" name="Group 317"/>
            <p:cNvGrpSpPr/>
            <p:nvPr/>
          </p:nvGrpSpPr>
          <p:grpSpPr>
            <a:xfrm>
              <a:off x="528" y="1776"/>
              <a:ext cx="1968" cy="48"/>
              <a:chOff x="912" y="1584"/>
              <a:chExt cx="1968" cy="48"/>
            </a:xfrm>
          </p:grpSpPr>
          <p:grpSp>
            <p:nvGrpSpPr>
              <p:cNvPr id="6179" name="Group 318"/>
              <p:cNvGrpSpPr/>
              <p:nvPr/>
            </p:nvGrpSpPr>
            <p:grpSpPr>
              <a:xfrm>
                <a:off x="912" y="1584"/>
                <a:ext cx="48" cy="48"/>
                <a:chOff x="2160" y="816"/>
                <a:chExt cx="1536" cy="1536"/>
              </a:xfrm>
            </p:grpSpPr>
            <p:sp>
              <p:nvSpPr>
                <p:cNvPr id="6180" name="Line 319"/>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81" name="Line 320"/>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82" name="Group 321"/>
              <p:cNvGrpSpPr/>
              <p:nvPr/>
            </p:nvGrpSpPr>
            <p:grpSpPr>
              <a:xfrm>
                <a:off x="1344" y="1584"/>
                <a:ext cx="48" cy="48"/>
                <a:chOff x="2160" y="816"/>
                <a:chExt cx="1536" cy="1536"/>
              </a:xfrm>
            </p:grpSpPr>
            <p:sp>
              <p:nvSpPr>
                <p:cNvPr id="6183" name="Line 322"/>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84" name="Line 323"/>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85" name="Group 324"/>
              <p:cNvGrpSpPr/>
              <p:nvPr/>
            </p:nvGrpSpPr>
            <p:grpSpPr>
              <a:xfrm>
                <a:off x="1824" y="1584"/>
                <a:ext cx="48" cy="48"/>
                <a:chOff x="2160" y="816"/>
                <a:chExt cx="1536" cy="1536"/>
              </a:xfrm>
            </p:grpSpPr>
            <p:sp>
              <p:nvSpPr>
                <p:cNvPr id="6186" name="Line 325"/>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87" name="Line 326"/>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88" name="Group 327"/>
              <p:cNvGrpSpPr/>
              <p:nvPr/>
            </p:nvGrpSpPr>
            <p:grpSpPr>
              <a:xfrm>
                <a:off x="2304" y="1584"/>
                <a:ext cx="48" cy="48"/>
                <a:chOff x="2160" y="816"/>
                <a:chExt cx="1536" cy="1536"/>
              </a:xfrm>
            </p:grpSpPr>
            <p:sp>
              <p:nvSpPr>
                <p:cNvPr id="6189" name="Line 328"/>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90" name="Line 329"/>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91" name="Group 330"/>
              <p:cNvGrpSpPr/>
              <p:nvPr/>
            </p:nvGrpSpPr>
            <p:grpSpPr>
              <a:xfrm>
                <a:off x="2832" y="1584"/>
                <a:ext cx="48" cy="48"/>
                <a:chOff x="2160" y="816"/>
                <a:chExt cx="1536" cy="1536"/>
              </a:xfrm>
            </p:grpSpPr>
            <p:sp>
              <p:nvSpPr>
                <p:cNvPr id="6192" name="Line 331"/>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93" name="Line 332"/>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grpSp>
          <p:nvGrpSpPr>
            <p:cNvPr id="6194" name="Group 333"/>
            <p:cNvGrpSpPr/>
            <p:nvPr/>
          </p:nvGrpSpPr>
          <p:grpSpPr>
            <a:xfrm>
              <a:off x="528" y="2208"/>
              <a:ext cx="1968" cy="48"/>
              <a:chOff x="912" y="1584"/>
              <a:chExt cx="1968" cy="48"/>
            </a:xfrm>
          </p:grpSpPr>
          <p:grpSp>
            <p:nvGrpSpPr>
              <p:cNvPr id="6195" name="Group 334"/>
              <p:cNvGrpSpPr/>
              <p:nvPr/>
            </p:nvGrpSpPr>
            <p:grpSpPr>
              <a:xfrm>
                <a:off x="912" y="1584"/>
                <a:ext cx="48" cy="48"/>
                <a:chOff x="2160" y="816"/>
                <a:chExt cx="1536" cy="1536"/>
              </a:xfrm>
            </p:grpSpPr>
            <p:sp>
              <p:nvSpPr>
                <p:cNvPr id="6196" name="Line 335"/>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197" name="Line 336"/>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198" name="Group 337"/>
              <p:cNvGrpSpPr/>
              <p:nvPr/>
            </p:nvGrpSpPr>
            <p:grpSpPr>
              <a:xfrm>
                <a:off x="1344" y="1584"/>
                <a:ext cx="48" cy="48"/>
                <a:chOff x="2160" y="816"/>
                <a:chExt cx="1536" cy="1536"/>
              </a:xfrm>
            </p:grpSpPr>
            <p:sp>
              <p:nvSpPr>
                <p:cNvPr id="6199" name="Line 338"/>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200" name="Line 339"/>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201" name="Group 340"/>
              <p:cNvGrpSpPr/>
              <p:nvPr/>
            </p:nvGrpSpPr>
            <p:grpSpPr>
              <a:xfrm>
                <a:off x="1824" y="1584"/>
                <a:ext cx="48" cy="48"/>
                <a:chOff x="2160" y="816"/>
                <a:chExt cx="1536" cy="1536"/>
              </a:xfrm>
            </p:grpSpPr>
            <p:sp>
              <p:nvSpPr>
                <p:cNvPr id="6202" name="Line 341"/>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203" name="Line 342"/>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204" name="Group 343"/>
              <p:cNvGrpSpPr/>
              <p:nvPr/>
            </p:nvGrpSpPr>
            <p:grpSpPr>
              <a:xfrm>
                <a:off x="2304" y="1584"/>
                <a:ext cx="48" cy="48"/>
                <a:chOff x="2160" y="816"/>
                <a:chExt cx="1536" cy="1536"/>
              </a:xfrm>
            </p:grpSpPr>
            <p:sp>
              <p:nvSpPr>
                <p:cNvPr id="6205" name="Line 344"/>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206" name="Line 345"/>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nvGrpSpPr>
              <p:cNvPr id="6207" name="Group 346"/>
              <p:cNvGrpSpPr/>
              <p:nvPr/>
            </p:nvGrpSpPr>
            <p:grpSpPr>
              <a:xfrm>
                <a:off x="2832" y="1584"/>
                <a:ext cx="48" cy="48"/>
                <a:chOff x="2160" y="816"/>
                <a:chExt cx="1536" cy="1536"/>
              </a:xfrm>
            </p:grpSpPr>
            <p:sp>
              <p:nvSpPr>
                <p:cNvPr id="6208" name="Line 347"/>
                <p:cNvSpPr/>
                <p:nvPr/>
              </p:nvSpPr>
              <p:spPr>
                <a:xfrm flipH="1">
                  <a:off x="2160" y="816"/>
                  <a:ext cx="1536" cy="1536"/>
                </a:xfrm>
                <a:prstGeom prst="line">
                  <a:avLst/>
                </a:prstGeom>
                <a:ln w="28575" cap="flat" cmpd="sng">
                  <a:solidFill>
                    <a:srgbClr val="CC6600"/>
                  </a:solidFill>
                  <a:prstDash val="solid"/>
                  <a:miter/>
                  <a:headEnd type="none" w="med" len="med"/>
                  <a:tailEnd type="none" w="med" len="med"/>
                </a:ln>
              </p:spPr>
            </p:sp>
            <p:sp>
              <p:nvSpPr>
                <p:cNvPr id="6209" name="Line 348"/>
                <p:cNvSpPr/>
                <p:nvPr/>
              </p:nvSpPr>
              <p:spPr>
                <a:xfrm>
                  <a:off x="2160" y="816"/>
                  <a:ext cx="1536" cy="1536"/>
                </a:xfrm>
                <a:prstGeom prst="line">
                  <a:avLst/>
                </a:prstGeom>
                <a:ln w="28575" cap="flat" cmpd="sng">
                  <a:solidFill>
                    <a:srgbClr val="CC6600"/>
                  </a:solidFill>
                  <a:prstDash val="solid"/>
                  <a:miter/>
                  <a:headEnd type="none" w="med" len="med"/>
                  <a:tailEnd type="none" w="med" len="med"/>
                </a:ln>
              </p:spPr>
            </p:sp>
          </p:grpSp>
        </p:grpSp>
      </p:grpSp>
      <p:grpSp>
        <p:nvGrpSpPr>
          <p:cNvPr id="27" name="Group 349"/>
          <p:cNvGrpSpPr/>
          <p:nvPr/>
        </p:nvGrpSpPr>
        <p:grpSpPr>
          <a:xfrm>
            <a:off x="5238750" y="2251075"/>
            <a:ext cx="3429000" cy="696913"/>
            <a:chOff x="480" y="1440"/>
            <a:chExt cx="2160" cy="384"/>
          </a:xfrm>
        </p:grpSpPr>
        <p:grpSp>
          <p:nvGrpSpPr>
            <p:cNvPr id="6211" name="Group 350"/>
            <p:cNvGrpSpPr/>
            <p:nvPr/>
          </p:nvGrpSpPr>
          <p:grpSpPr>
            <a:xfrm>
              <a:off x="480" y="1440"/>
              <a:ext cx="2160" cy="384"/>
              <a:chOff x="480" y="1440"/>
              <a:chExt cx="2160" cy="384"/>
            </a:xfrm>
          </p:grpSpPr>
          <p:sp>
            <p:nvSpPr>
              <p:cNvPr id="6212" name="Line 351"/>
              <p:cNvSpPr/>
              <p:nvPr/>
            </p:nvSpPr>
            <p:spPr>
              <a:xfrm>
                <a:off x="480" y="1440"/>
                <a:ext cx="2160" cy="0"/>
              </a:xfrm>
              <a:prstGeom prst="line">
                <a:avLst/>
              </a:prstGeom>
              <a:ln w="28575" cap="flat" cmpd="sng">
                <a:solidFill>
                  <a:srgbClr val="CC00CC"/>
                </a:solidFill>
                <a:prstDash val="solid"/>
                <a:miter/>
                <a:headEnd type="none" w="med" len="med"/>
                <a:tailEnd type="triangle" w="med" len="med"/>
              </a:ln>
            </p:spPr>
          </p:sp>
          <p:sp>
            <p:nvSpPr>
              <p:cNvPr id="6213" name="Line 352"/>
              <p:cNvSpPr/>
              <p:nvPr/>
            </p:nvSpPr>
            <p:spPr>
              <a:xfrm>
                <a:off x="480" y="1824"/>
                <a:ext cx="2160" cy="0"/>
              </a:xfrm>
              <a:prstGeom prst="line">
                <a:avLst/>
              </a:prstGeom>
              <a:ln w="28575" cap="flat" cmpd="sng">
                <a:solidFill>
                  <a:srgbClr val="CC00CC"/>
                </a:solidFill>
                <a:prstDash val="solid"/>
                <a:miter/>
                <a:headEnd type="none" w="med" len="med"/>
                <a:tailEnd type="triangle" w="med" len="med"/>
              </a:ln>
            </p:spPr>
          </p:sp>
        </p:grpSp>
        <p:sp>
          <p:nvSpPr>
            <p:cNvPr id="6214" name="Text Box 353"/>
            <p:cNvSpPr txBox="1"/>
            <p:nvPr/>
          </p:nvSpPr>
          <p:spPr>
            <a:xfrm>
              <a:off x="2367" y="1443"/>
              <a:ext cx="191" cy="252"/>
            </a:xfrm>
            <a:prstGeom prst="rect">
              <a:avLst/>
            </a:prstGeom>
            <a:noFill/>
            <a:ln w="9525">
              <a:noFill/>
            </a:ln>
          </p:spPr>
          <p:txBody>
            <a:bodyPr wrap="none" anchor="t">
              <a:spAutoFit/>
            </a:bodyPr>
            <a:p>
              <a:pPr eaLnBrk="0" hangingPunct="0"/>
              <a:r>
                <a:rPr lang="en-US" altLang="zh-CN" sz="2400">
                  <a:latin typeface="Times New Roman" panose="02020603050405020304" pitchFamily="18" charset="0"/>
                </a:rPr>
                <a:t>I</a:t>
              </a:r>
              <a:endParaRPr lang="en-US" altLang="zh-CN" sz="2400">
                <a:latin typeface="Times New Roman" panose="02020603050405020304" pitchFamily="18" charset="0"/>
              </a:endParaRPr>
            </a:p>
          </p:txBody>
        </p:sp>
      </p:grpSp>
      <p:grpSp>
        <p:nvGrpSpPr>
          <p:cNvPr id="29" name="Group 355"/>
          <p:cNvGrpSpPr/>
          <p:nvPr/>
        </p:nvGrpSpPr>
        <p:grpSpPr>
          <a:xfrm>
            <a:off x="5778500" y="1330325"/>
            <a:ext cx="2133600" cy="2600325"/>
            <a:chOff x="864" y="971"/>
            <a:chExt cx="1344" cy="1434"/>
          </a:xfrm>
        </p:grpSpPr>
        <p:sp>
          <p:nvSpPr>
            <p:cNvPr id="6216" name="Rectangle 356"/>
            <p:cNvSpPr/>
            <p:nvPr/>
          </p:nvSpPr>
          <p:spPr>
            <a:xfrm>
              <a:off x="864" y="1200"/>
              <a:ext cx="1344" cy="912"/>
            </a:xfrm>
            <a:prstGeom prst="rect">
              <a:avLst/>
            </a:prstGeom>
            <a:solidFill>
              <a:srgbClr val="FFFFFF">
                <a:alpha val="89803"/>
              </a:srgbClr>
            </a:solidFill>
            <a:ln w="28575" cap="flat" cmpd="sng">
              <a:solidFill>
                <a:schemeClr val="tx1"/>
              </a:solidFill>
              <a:prstDash val="solid"/>
              <a:miter/>
              <a:headEnd type="none" w="med" len="med"/>
              <a:tailEnd type="none" w="med" len="med"/>
            </a:ln>
          </p:spPr>
          <p:txBody>
            <a:bodyPr wrap="none" anchor="ctr"/>
            <a:p>
              <a:endParaRPr lang="en-US" altLang="en-US" sz="3200" b="0" dirty="0">
                <a:latin typeface="Times New Roman" panose="02020603050405020304" pitchFamily="18" charset="0"/>
              </a:endParaRPr>
            </a:p>
          </p:txBody>
        </p:sp>
        <p:sp>
          <p:nvSpPr>
            <p:cNvPr id="6217" name="Text Box 357"/>
            <p:cNvSpPr txBox="1"/>
            <p:nvPr/>
          </p:nvSpPr>
          <p:spPr>
            <a:xfrm>
              <a:off x="1200" y="971"/>
              <a:ext cx="297" cy="252"/>
            </a:xfrm>
            <a:prstGeom prst="rect">
              <a:avLst/>
            </a:prstGeom>
            <a:noFill/>
            <a:ln w="9525">
              <a:noFill/>
            </a:ln>
          </p:spPr>
          <p:txBody>
            <a:bodyPr wrap="none" anchor="t">
              <a:spAutoFit/>
            </a:bodyPr>
            <a:p>
              <a:pPr eaLnBrk="0" hangingPunct="0"/>
              <a:r>
                <a:rPr lang="en-US" altLang="zh-CN" sz="2400">
                  <a:solidFill>
                    <a:srgbClr val="0000FF"/>
                  </a:solidFill>
                  <a:latin typeface="Times New Roman" panose="02020603050405020304" pitchFamily="18" charset="0"/>
                </a:rPr>
                <a:t>M</a:t>
              </a:r>
              <a:endParaRPr lang="en-US" altLang="zh-CN" sz="2400">
                <a:solidFill>
                  <a:srgbClr val="0000FF"/>
                </a:solidFill>
                <a:latin typeface="Times New Roman" panose="02020603050405020304" pitchFamily="18" charset="0"/>
              </a:endParaRPr>
            </a:p>
          </p:txBody>
        </p:sp>
        <p:sp>
          <p:nvSpPr>
            <p:cNvPr id="6218" name="Text Box 358"/>
            <p:cNvSpPr txBox="1"/>
            <p:nvPr/>
          </p:nvSpPr>
          <p:spPr>
            <a:xfrm>
              <a:off x="1248" y="2153"/>
              <a:ext cx="255" cy="252"/>
            </a:xfrm>
            <a:prstGeom prst="rect">
              <a:avLst/>
            </a:prstGeom>
            <a:noFill/>
            <a:ln w="9525">
              <a:noFill/>
            </a:ln>
          </p:spPr>
          <p:txBody>
            <a:bodyPr wrap="none" anchor="t">
              <a:spAutoFit/>
            </a:bodyPr>
            <a:p>
              <a:pPr eaLnBrk="0" hangingPunct="0"/>
              <a:r>
                <a:rPr lang="en-US" altLang="zh-CN" sz="2400">
                  <a:solidFill>
                    <a:srgbClr val="0000FF"/>
                  </a:solidFill>
                  <a:latin typeface="Times New Roman" panose="02020603050405020304" pitchFamily="18" charset="0"/>
                </a:rPr>
                <a:t>N</a:t>
              </a:r>
              <a:endParaRPr lang="en-US" altLang="zh-CN" sz="2400">
                <a:solidFill>
                  <a:srgbClr val="0000FF"/>
                </a:solidFill>
                <a:latin typeface="Times New Roman" panose="02020603050405020304" pitchFamily="18" charset="0"/>
              </a:endParaRPr>
            </a:p>
          </p:txBody>
        </p:sp>
      </p:grpSp>
      <p:grpSp>
        <p:nvGrpSpPr>
          <p:cNvPr id="30" name="Group 359"/>
          <p:cNvGrpSpPr/>
          <p:nvPr/>
        </p:nvGrpSpPr>
        <p:grpSpPr>
          <a:xfrm>
            <a:off x="5915025" y="1846263"/>
            <a:ext cx="1905000" cy="0"/>
            <a:chOff x="3072" y="1536"/>
            <a:chExt cx="1200" cy="0"/>
          </a:xfrm>
        </p:grpSpPr>
        <p:sp>
          <p:nvSpPr>
            <p:cNvPr id="6220" name="Line 360"/>
            <p:cNvSpPr/>
            <p:nvPr/>
          </p:nvSpPr>
          <p:spPr>
            <a:xfrm>
              <a:off x="3072" y="1536"/>
              <a:ext cx="144" cy="0"/>
            </a:xfrm>
            <a:prstGeom prst="line">
              <a:avLst/>
            </a:prstGeom>
            <a:ln w="28575" cap="flat" cmpd="sng">
              <a:solidFill>
                <a:schemeClr val="tx2"/>
              </a:solidFill>
              <a:prstDash val="solid"/>
              <a:miter/>
              <a:headEnd type="none" w="med" len="med"/>
              <a:tailEnd type="none" w="med" len="med"/>
            </a:ln>
          </p:spPr>
        </p:sp>
        <p:sp>
          <p:nvSpPr>
            <p:cNvPr id="6221" name="Line 361"/>
            <p:cNvSpPr/>
            <p:nvPr/>
          </p:nvSpPr>
          <p:spPr>
            <a:xfrm>
              <a:off x="3408" y="1536"/>
              <a:ext cx="144" cy="0"/>
            </a:xfrm>
            <a:prstGeom prst="line">
              <a:avLst/>
            </a:prstGeom>
            <a:ln w="28575" cap="flat" cmpd="sng">
              <a:solidFill>
                <a:schemeClr val="tx2"/>
              </a:solidFill>
              <a:prstDash val="solid"/>
              <a:miter/>
              <a:headEnd type="none" w="med" len="med"/>
              <a:tailEnd type="none" w="med" len="med"/>
            </a:ln>
          </p:spPr>
        </p:sp>
        <p:sp>
          <p:nvSpPr>
            <p:cNvPr id="6222" name="Line 362"/>
            <p:cNvSpPr/>
            <p:nvPr/>
          </p:nvSpPr>
          <p:spPr>
            <a:xfrm>
              <a:off x="3744" y="1536"/>
              <a:ext cx="144" cy="0"/>
            </a:xfrm>
            <a:prstGeom prst="line">
              <a:avLst/>
            </a:prstGeom>
            <a:ln w="28575" cap="flat" cmpd="sng">
              <a:solidFill>
                <a:schemeClr val="tx2"/>
              </a:solidFill>
              <a:prstDash val="solid"/>
              <a:miter/>
              <a:headEnd type="none" w="med" len="med"/>
              <a:tailEnd type="none" w="med" len="med"/>
            </a:ln>
          </p:spPr>
        </p:sp>
        <p:sp>
          <p:nvSpPr>
            <p:cNvPr id="6223" name="Line 363"/>
            <p:cNvSpPr/>
            <p:nvPr/>
          </p:nvSpPr>
          <p:spPr>
            <a:xfrm>
              <a:off x="4128" y="1536"/>
              <a:ext cx="144" cy="0"/>
            </a:xfrm>
            <a:prstGeom prst="line">
              <a:avLst/>
            </a:prstGeom>
            <a:ln w="28575" cap="flat" cmpd="sng">
              <a:solidFill>
                <a:schemeClr val="tx2"/>
              </a:solidFill>
              <a:prstDash val="solid"/>
              <a:miter/>
              <a:headEnd type="none" w="med" len="med"/>
              <a:tailEnd type="none" w="med" len="med"/>
            </a:ln>
          </p:spPr>
        </p:sp>
      </p:grpSp>
      <p:sp>
        <p:nvSpPr>
          <p:cNvPr id="87592" name="Text Box 552"/>
          <p:cNvSpPr txBox="1"/>
          <p:nvPr/>
        </p:nvSpPr>
        <p:spPr>
          <a:xfrm>
            <a:off x="250825" y="185738"/>
            <a:ext cx="3933825" cy="519112"/>
          </a:xfrm>
          <a:prstGeom prst="rect">
            <a:avLst/>
          </a:prstGeom>
          <a:noFill/>
          <a:ln w="9525">
            <a:noFill/>
          </a:ln>
        </p:spPr>
        <p:txBody>
          <a:bodyPr wrap="none" anchor="t">
            <a:spAutoFit/>
          </a:bodyPr>
          <a:p>
            <a:pPr eaLnBrk="0" hangingPunct="0"/>
            <a:r>
              <a:rPr lang="en-US" altLang="zh-CN" dirty="0">
                <a:solidFill>
                  <a:srgbClr val="3333FF"/>
                </a:solidFill>
                <a:latin typeface="Times New Roman" panose="02020603050405020304" pitchFamily="18" charset="0"/>
              </a:rPr>
              <a:t>2.</a:t>
            </a:r>
            <a:r>
              <a:rPr lang="zh-CN" altLang="en-US" dirty="0">
                <a:solidFill>
                  <a:srgbClr val="3333FF"/>
                </a:solidFill>
                <a:latin typeface="Times New Roman" panose="02020603050405020304" pitchFamily="18" charset="0"/>
              </a:rPr>
              <a:t>霍耳系数的微观解释</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grpSp>
        <p:nvGrpSpPr>
          <p:cNvPr id="31" name="Group 559"/>
          <p:cNvGrpSpPr/>
          <p:nvPr/>
        </p:nvGrpSpPr>
        <p:grpSpPr>
          <a:xfrm>
            <a:off x="6391275" y="2124075"/>
            <a:ext cx="974725" cy="522288"/>
            <a:chOff x="1248" y="1440"/>
            <a:chExt cx="624" cy="288"/>
          </a:xfrm>
        </p:grpSpPr>
        <p:grpSp>
          <p:nvGrpSpPr>
            <p:cNvPr id="6226" name="Group 560"/>
            <p:cNvGrpSpPr/>
            <p:nvPr/>
          </p:nvGrpSpPr>
          <p:grpSpPr>
            <a:xfrm>
              <a:off x="1728" y="1584"/>
              <a:ext cx="144" cy="144"/>
              <a:chOff x="3264" y="1680"/>
              <a:chExt cx="144" cy="144"/>
            </a:xfrm>
          </p:grpSpPr>
          <p:sp>
            <p:nvSpPr>
              <p:cNvPr id="6227" name="Oval 561"/>
              <p:cNvSpPr/>
              <p:nvPr/>
            </p:nvSpPr>
            <p:spPr>
              <a:xfrm>
                <a:off x="3264" y="1680"/>
                <a:ext cx="144" cy="144"/>
              </a:xfrm>
              <a:prstGeom prst="ellipse">
                <a:avLst/>
              </a:prstGeom>
              <a:solidFill>
                <a:srgbClr val="66FFFF"/>
              </a:solidFill>
              <a:ln w="9525" cap="flat" cmpd="sng">
                <a:solidFill>
                  <a:schemeClr val="tx1"/>
                </a:solidFill>
                <a:prstDash val="solid"/>
                <a:miter/>
                <a:headEnd type="none" w="med" len="med"/>
                <a:tailEnd type="none" w="med" len="med"/>
              </a:ln>
            </p:spPr>
            <p:txBody>
              <a:bodyPr wrap="none" anchor="ctr"/>
              <a:p>
                <a:endParaRPr lang="en-US" altLang="en-US" sz="3200" b="0" dirty="0">
                  <a:latin typeface="Times New Roman" panose="02020603050405020304" pitchFamily="18" charset="0"/>
                </a:endParaRPr>
              </a:p>
            </p:txBody>
          </p:sp>
          <p:sp>
            <p:nvSpPr>
              <p:cNvPr id="6228" name="Line 562"/>
              <p:cNvSpPr/>
              <p:nvPr/>
            </p:nvSpPr>
            <p:spPr>
              <a:xfrm>
                <a:off x="3283" y="1757"/>
                <a:ext cx="115" cy="0"/>
              </a:xfrm>
              <a:prstGeom prst="line">
                <a:avLst/>
              </a:prstGeom>
              <a:ln w="28575" cap="flat" cmpd="sng">
                <a:solidFill>
                  <a:srgbClr val="FF0066"/>
                </a:solidFill>
                <a:prstDash val="solid"/>
                <a:miter/>
                <a:headEnd type="none" w="med" len="med"/>
                <a:tailEnd type="none" w="med" len="med"/>
              </a:ln>
            </p:spPr>
          </p:sp>
        </p:grpSp>
        <p:sp>
          <p:nvSpPr>
            <p:cNvPr id="6229" name="Line 563"/>
            <p:cNvSpPr/>
            <p:nvPr/>
          </p:nvSpPr>
          <p:spPr>
            <a:xfrm flipH="1">
              <a:off x="1248" y="1632"/>
              <a:ext cx="480" cy="0"/>
            </a:xfrm>
            <a:prstGeom prst="line">
              <a:avLst/>
            </a:prstGeom>
            <a:ln w="28575" cap="flat" cmpd="sng">
              <a:solidFill>
                <a:schemeClr val="tx1"/>
              </a:solidFill>
              <a:prstDash val="solid"/>
              <a:miter/>
              <a:headEnd type="none" w="med" len="med"/>
              <a:tailEnd type="triangle" w="med" len="med"/>
            </a:ln>
          </p:spPr>
        </p:sp>
        <p:graphicFrame>
          <p:nvGraphicFramePr>
            <p:cNvPr id="6230" name="Object 564"/>
            <p:cNvGraphicFramePr/>
            <p:nvPr/>
          </p:nvGraphicFramePr>
          <p:xfrm>
            <a:off x="1278" y="1440"/>
            <a:ext cx="190" cy="188"/>
          </p:xfrm>
          <a:graphic>
            <a:graphicData uri="http://schemas.openxmlformats.org/presentationml/2006/ole">
              <mc:AlternateContent xmlns:mc="http://schemas.openxmlformats.org/markup-compatibility/2006">
                <mc:Choice xmlns:v="urn:schemas-microsoft-com:vml" Requires="v">
                  <p:oleObj spid="_x0000_s3082" name="" r:id="rId2" imgW="139700" imgH="139700" progId="Equation.3">
                    <p:embed/>
                  </p:oleObj>
                </mc:Choice>
                <mc:Fallback>
                  <p:oleObj name="" r:id="rId2" imgW="139700" imgH="139700" progId="Equation.3">
                    <p:embed/>
                    <p:pic>
                      <p:nvPicPr>
                        <p:cNvPr id="0" name="图片 3081"/>
                        <p:cNvPicPr/>
                        <p:nvPr/>
                      </p:nvPicPr>
                      <p:blipFill>
                        <a:blip r:embed="rId3"/>
                        <a:stretch>
                          <a:fillRect/>
                        </a:stretch>
                      </p:blipFill>
                      <p:spPr>
                        <a:xfrm>
                          <a:off x="1278" y="1440"/>
                          <a:ext cx="190" cy="188"/>
                        </a:xfrm>
                        <a:prstGeom prst="rect">
                          <a:avLst/>
                        </a:prstGeom>
                        <a:noFill/>
                        <a:ln w="38100">
                          <a:noFill/>
                          <a:miter/>
                        </a:ln>
                      </p:spPr>
                    </p:pic>
                  </p:oleObj>
                </mc:Fallback>
              </mc:AlternateContent>
            </a:graphicData>
          </a:graphic>
        </p:graphicFrame>
      </p:grpSp>
      <p:grpSp>
        <p:nvGrpSpPr>
          <p:cNvPr id="87585" name="Group 565"/>
          <p:cNvGrpSpPr/>
          <p:nvPr/>
        </p:nvGrpSpPr>
        <p:grpSpPr>
          <a:xfrm>
            <a:off x="7227888" y="1763713"/>
            <a:ext cx="379412" cy="609600"/>
            <a:chOff x="1576" y="2982"/>
            <a:chExt cx="239" cy="384"/>
          </a:xfrm>
        </p:grpSpPr>
        <p:sp>
          <p:nvSpPr>
            <p:cNvPr id="6232" name="Line 566"/>
            <p:cNvSpPr/>
            <p:nvPr/>
          </p:nvSpPr>
          <p:spPr>
            <a:xfrm flipV="1">
              <a:off x="1576" y="3037"/>
              <a:ext cx="0" cy="329"/>
            </a:xfrm>
            <a:prstGeom prst="line">
              <a:avLst/>
            </a:prstGeom>
            <a:ln w="28575" cap="flat" cmpd="sng">
              <a:solidFill>
                <a:srgbClr val="FF0000"/>
              </a:solidFill>
              <a:prstDash val="solid"/>
              <a:miter/>
              <a:headEnd type="none" w="med" len="med"/>
              <a:tailEnd type="triangle" w="med" len="med"/>
            </a:ln>
          </p:spPr>
        </p:sp>
        <p:graphicFrame>
          <p:nvGraphicFramePr>
            <p:cNvPr id="6233" name="Object 567"/>
            <p:cNvGraphicFramePr/>
            <p:nvPr/>
          </p:nvGraphicFramePr>
          <p:xfrm>
            <a:off x="1597" y="2982"/>
            <a:ext cx="218" cy="311"/>
          </p:xfrm>
          <a:graphic>
            <a:graphicData uri="http://schemas.openxmlformats.org/presentationml/2006/ole">
              <mc:AlternateContent xmlns:mc="http://schemas.openxmlformats.org/markup-compatibility/2006">
                <mc:Choice xmlns:v="urn:schemas-microsoft-com:vml" Requires="v">
                  <p:oleObj spid="_x0000_s3077" name="" r:id="rId4" imgW="203200" imgH="254000" progId="Equation.3">
                    <p:embed/>
                  </p:oleObj>
                </mc:Choice>
                <mc:Fallback>
                  <p:oleObj name="" r:id="rId4" imgW="203200" imgH="254000" progId="Equation.3">
                    <p:embed/>
                    <p:pic>
                      <p:nvPicPr>
                        <p:cNvPr id="0" name="图片 3076"/>
                        <p:cNvPicPr/>
                        <p:nvPr/>
                      </p:nvPicPr>
                      <p:blipFill>
                        <a:blip r:embed="rId5"/>
                        <a:stretch>
                          <a:fillRect/>
                        </a:stretch>
                      </p:blipFill>
                      <p:spPr>
                        <a:xfrm>
                          <a:off x="1597" y="2982"/>
                          <a:ext cx="218" cy="311"/>
                        </a:xfrm>
                        <a:prstGeom prst="rect">
                          <a:avLst/>
                        </a:prstGeom>
                        <a:noFill/>
                        <a:ln w="38100">
                          <a:noFill/>
                          <a:miter/>
                        </a:ln>
                      </p:spPr>
                    </p:pic>
                  </p:oleObj>
                </mc:Fallback>
              </mc:AlternateContent>
            </a:graphicData>
          </a:graphic>
        </p:graphicFrame>
      </p:grpSp>
      <p:grpSp>
        <p:nvGrpSpPr>
          <p:cNvPr id="87586" name="Group 568"/>
          <p:cNvGrpSpPr/>
          <p:nvPr/>
        </p:nvGrpSpPr>
        <p:grpSpPr>
          <a:xfrm>
            <a:off x="5854700" y="3203575"/>
            <a:ext cx="1828800" cy="174625"/>
            <a:chOff x="960" y="2016"/>
            <a:chExt cx="1152" cy="96"/>
          </a:xfrm>
        </p:grpSpPr>
        <p:grpSp>
          <p:nvGrpSpPr>
            <p:cNvPr id="6235" name="Group 569"/>
            <p:cNvGrpSpPr/>
            <p:nvPr/>
          </p:nvGrpSpPr>
          <p:grpSpPr>
            <a:xfrm>
              <a:off x="960" y="2016"/>
              <a:ext cx="96" cy="96"/>
              <a:chOff x="3696" y="3456"/>
              <a:chExt cx="480" cy="480"/>
            </a:xfrm>
          </p:grpSpPr>
          <p:sp>
            <p:nvSpPr>
              <p:cNvPr id="6236" name="Line 570"/>
              <p:cNvSpPr/>
              <p:nvPr/>
            </p:nvSpPr>
            <p:spPr>
              <a:xfrm>
                <a:off x="3696" y="3696"/>
                <a:ext cx="480" cy="0"/>
              </a:xfrm>
              <a:prstGeom prst="line">
                <a:avLst/>
              </a:prstGeom>
              <a:ln w="28575" cap="flat" cmpd="sng">
                <a:solidFill>
                  <a:srgbClr val="003366"/>
                </a:solidFill>
                <a:prstDash val="solid"/>
                <a:miter/>
                <a:headEnd type="none" w="med" len="med"/>
                <a:tailEnd type="none" w="med" len="med"/>
              </a:ln>
            </p:spPr>
          </p:sp>
          <p:sp>
            <p:nvSpPr>
              <p:cNvPr id="6237" name="Line 571"/>
              <p:cNvSpPr/>
              <p:nvPr/>
            </p:nvSpPr>
            <p:spPr>
              <a:xfrm>
                <a:off x="3936" y="3456"/>
                <a:ext cx="0" cy="480"/>
              </a:xfrm>
              <a:prstGeom prst="line">
                <a:avLst/>
              </a:prstGeom>
              <a:ln w="28575" cap="flat" cmpd="sng">
                <a:solidFill>
                  <a:srgbClr val="003366"/>
                </a:solidFill>
                <a:prstDash val="solid"/>
                <a:miter/>
                <a:headEnd type="none" w="med" len="med"/>
                <a:tailEnd type="none" w="med" len="med"/>
              </a:ln>
            </p:spPr>
          </p:sp>
        </p:grpSp>
        <p:grpSp>
          <p:nvGrpSpPr>
            <p:cNvPr id="6238" name="Group 572"/>
            <p:cNvGrpSpPr/>
            <p:nvPr/>
          </p:nvGrpSpPr>
          <p:grpSpPr>
            <a:xfrm>
              <a:off x="1296" y="2016"/>
              <a:ext cx="96" cy="96"/>
              <a:chOff x="3696" y="3456"/>
              <a:chExt cx="480" cy="480"/>
            </a:xfrm>
          </p:grpSpPr>
          <p:sp>
            <p:nvSpPr>
              <p:cNvPr id="6239" name="Line 573"/>
              <p:cNvSpPr/>
              <p:nvPr/>
            </p:nvSpPr>
            <p:spPr>
              <a:xfrm>
                <a:off x="3696" y="3696"/>
                <a:ext cx="480" cy="0"/>
              </a:xfrm>
              <a:prstGeom prst="line">
                <a:avLst/>
              </a:prstGeom>
              <a:ln w="28575" cap="flat" cmpd="sng">
                <a:solidFill>
                  <a:srgbClr val="003366"/>
                </a:solidFill>
                <a:prstDash val="solid"/>
                <a:miter/>
                <a:headEnd type="none" w="med" len="med"/>
                <a:tailEnd type="none" w="med" len="med"/>
              </a:ln>
            </p:spPr>
          </p:sp>
          <p:sp>
            <p:nvSpPr>
              <p:cNvPr id="6240" name="Line 574"/>
              <p:cNvSpPr/>
              <p:nvPr/>
            </p:nvSpPr>
            <p:spPr>
              <a:xfrm>
                <a:off x="3936" y="3456"/>
                <a:ext cx="0" cy="480"/>
              </a:xfrm>
              <a:prstGeom prst="line">
                <a:avLst/>
              </a:prstGeom>
              <a:ln w="28575" cap="flat" cmpd="sng">
                <a:solidFill>
                  <a:srgbClr val="003366"/>
                </a:solidFill>
                <a:prstDash val="solid"/>
                <a:miter/>
                <a:headEnd type="none" w="med" len="med"/>
                <a:tailEnd type="none" w="med" len="med"/>
              </a:ln>
            </p:spPr>
          </p:sp>
        </p:grpSp>
        <p:grpSp>
          <p:nvGrpSpPr>
            <p:cNvPr id="6241" name="Group 575"/>
            <p:cNvGrpSpPr/>
            <p:nvPr/>
          </p:nvGrpSpPr>
          <p:grpSpPr>
            <a:xfrm>
              <a:off x="1632" y="2016"/>
              <a:ext cx="96" cy="96"/>
              <a:chOff x="3696" y="3456"/>
              <a:chExt cx="480" cy="480"/>
            </a:xfrm>
          </p:grpSpPr>
          <p:sp>
            <p:nvSpPr>
              <p:cNvPr id="6242" name="Line 576"/>
              <p:cNvSpPr/>
              <p:nvPr/>
            </p:nvSpPr>
            <p:spPr>
              <a:xfrm>
                <a:off x="3696" y="3696"/>
                <a:ext cx="480" cy="0"/>
              </a:xfrm>
              <a:prstGeom prst="line">
                <a:avLst/>
              </a:prstGeom>
              <a:ln w="28575" cap="flat" cmpd="sng">
                <a:solidFill>
                  <a:srgbClr val="003366"/>
                </a:solidFill>
                <a:prstDash val="solid"/>
                <a:miter/>
                <a:headEnd type="none" w="med" len="med"/>
                <a:tailEnd type="none" w="med" len="med"/>
              </a:ln>
            </p:spPr>
          </p:sp>
          <p:sp>
            <p:nvSpPr>
              <p:cNvPr id="6243" name="Line 577"/>
              <p:cNvSpPr/>
              <p:nvPr/>
            </p:nvSpPr>
            <p:spPr>
              <a:xfrm>
                <a:off x="3936" y="3456"/>
                <a:ext cx="0" cy="480"/>
              </a:xfrm>
              <a:prstGeom prst="line">
                <a:avLst/>
              </a:prstGeom>
              <a:ln w="28575" cap="flat" cmpd="sng">
                <a:solidFill>
                  <a:srgbClr val="003366"/>
                </a:solidFill>
                <a:prstDash val="solid"/>
                <a:miter/>
                <a:headEnd type="none" w="med" len="med"/>
                <a:tailEnd type="none" w="med" len="med"/>
              </a:ln>
            </p:spPr>
          </p:sp>
        </p:grpSp>
        <p:grpSp>
          <p:nvGrpSpPr>
            <p:cNvPr id="6244" name="Group 578"/>
            <p:cNvGrpSpPr/>
            <p:nvPr/>
          </p:nvGrpSpPr>
          <p:grpSpPr>
            <a:xfrm>
              <a:off x="2016" y="2016"/>
              <a:ext cx="96" cy="96"/>
              <a:chOff x="3696" y="3456"/>
              <a:chExt cx="480" cy="480"/>
            </a:xfrm>
          </p:grpSpPr>
          <p:sp>
            <p:nvSpPr>
              <p:cNvPr id="6245" name="Line 579"/>
              <p:cNvSpPr/>
              <p:nvPr/>
            </p:nvSpPr>
            <p:spPr>
              <a:xfrm>
                <a:off x="3696" y="3696"/>
                <a:ext cx="480" cy="0"/>
              </a:xfrm>
              <a:prstGeom prst="line">
                <a:avLst/>
              </a:prstGeom>
              <a:ln w="28575" cap="flat" cmpd="sng">
                <a:solidFill>
                  <a:srgbClr val="003366"/>
                </a:solidFill>
                <a:prstDash val="solid"/>
                <a:miter/>
                <a:headEnd type="none" w="med" len="med"/>
                <a:tailEnd type="none" w="med" len="med"/>
              </a:ln>
            </p:spPr>
          </p:sp>
          <p:sp>
            <p:nvSpPr>
              <p:cNvPr id="6246" name="Line 580"/>
              <p:cNvSpPr/>
              <p:nvPr/>
            </p:nvSpPr>
            <p:spPr>
              <a:xfrm>
                <a:off x="3936" y="3456"/>
                <a:ext cx="0" cy="480"/>
              </a:xfrm>
              <a:prstGeom prst="line">
                <a:avLst/>
              </a:prstGeom>
              <a:ln w="28575" cap="flat" cmpd="sng">
                <a:solidFill>
                  <a:srgbClr val="003366"/>
                </a:solidFill>
                <a:prstDash val="solid"/>
                <a:miter/>
                <a:headEnd type="none" w="med" len="med"/>
                <a:tailEnd type="none" w="med" len="med"/>
              </a:ln>
            </p:spPr>
          </p:sp>
        </p:grpSp>
      </p:grpSp>
      <p:grpSp>
        <p:nvGrpSpPr>
          <p:cNvPr id="87591" name="Group 581"/>
          <p:cNvGrpSpPr/>
          <p:nvPr/>
        </p:nvGrpSpPr>
        <p:grpSpPr>
          <a:xfrm>
            <a:off x="5959475" y="1846263"/>
            <a:ext cx="427038" cy="1306512"/>
            <a:chOff x="1009" y="1593"/>
            <a:chExt cx="269" cy="823"/>
          </a:xfrm>
        </p:grpSpPr>
        <p:sp>
          <p:nvSpPr>
            <p:cNvPr id="6248" name="Line 582"/>
            <p:cNvSpPr/>
            <p:nvPr/>
          </p:nvSpPr>
          <p:spPr>
            <a:xfrm flipV="1">
              <a:off x="1009" y="1593"/>
              <a:ext cx="0" cy="823"/>
            </a:xfrm>
            <a:prstGeom prst="line">
              <a:avLst/>
            </a:prstGeom>
            <a:ln w="19050" cap="flat" cmpd="sng">
              <a:solidFill>
                <a:srgbClr val="FF0000"/>
              </a:solidFill>
              <a:prstDash val="solid"/>
              <a:miter/>
              <a:headEnd type="none" w="med" len="med"/>
              <a:tailEnd type="triangle" w="med" len="med"/>
            </a:ln>
          </p:spPr>
        </p:sp>
        <p:graphicFrame>
          <p:nvGraphicFramePr>
            <p:cNvPr id="6249" name="Object 583"/>
            <p:cNvGraphicFramePr/>
            <p:nvPr/>
          </p:nvGraphicFramePr>
          <p:xfrm>
            <a:off x="1031" y="2132"/>
            <a:ext cx="247" cy="282"/>
          </p:xfrm>
          <a:graphic>
            <a:graphicData uri="http://schemas.openxmlformats.org/presentationml/2006/ole">
              <mc:AlternateContent xmlns:mc="http://schemas.openxmlformats.org/markup-compatibility/2006">
                <mc:Choice xmlns:v="urn:schemas-microsoft-com:vml" Requires="v">
                  <p:oleObj spid="_x0000_s3076" name="" r:id="rId6" imgW="241300" imgH="241300" progId="Equation.3">
                    <p:embed/>
                  </p:oleObj>
                </mc:Choice>
                <mc:Fallback>
                  <p:oleObj name="" r:id="rId6" imgW="241300" imgH="241300" progId="Equation.3">
                    <p:embed/>
                    <p:pic>
                      <p:nvPicPr>
                        <p:cNvPr id="0" name="图片 3075"/>
                        <p:cNvPicPr/>
                        <p:nvPr/>
                      </p:nvPicPr>
                      <p:blipFill>
                        <a:blip r:embed="rId7"/>
                        <a:stretch>
                          <a:fillRect/>
                        </a:stretch>
                      </p:blipFill>
                      <p:spPr>
                        <a:xfrm>
                          <a:off x="1031" y="2132"/>
                          <a:ext cx="247" cy="282"/>
                        </a:xfrm>
                        <a:prstGeom prst="rect">
                          <a:avLst/>
                        </a:prstGeom>
                        <a:noFill/>
                        <a:ln w="38100">
                          <a:noFill/>
                          <a:miter/>
                        </a:ln>
                      </p:spPr>
                    </p:pic>
                  </p:oleObj>
                </mc:Fallback>
              </mc:AlternateContent>
            </a:graphicData>
          </a:graphic>
        </p:graphicFrame>
      </p:grpSp>
      <p:grpSp>
        <p:nvGrpSpPr>
          <p:cNvPr id="87593" name="Group 584"/>
          <p:cNvGrpSpPr/>
          <p:nvPr/>
        </p:nvGrpSpPr>
        <p:grpSpPr>
          <a:xfrm>
            <a:off x="7261225" y="2528888"/>
            <a:ext cx="336550" cy="612775"/>
            <a:chOff x="2143" y="2812"/>
            <a:chExt cx="212" cy="386"/>
          </a:xfrm>
        </p:grpSpPr>
        <p:sp>
          <p:nvSpPr>
            <p:cNvPr id="6251" name="Line 585"/>
            <p:cNvSpPr/>
            <p:nvPr/>
          </p:nvSpPr>
          <p:spPr>
            <a:xfrm>
              <a:off x="2143" y="2869"/>
              <a:ext cx="0" cy="329"/>
            </a:xfrm>
            <a:prstGeom prst="line">
              <a:avLst/>
            </a:prstGeom>
            <a:ln w="28575" cap="flat" cmpd="sng">
              <a:solidFill>
                <a:schemeClr val="tx2"/>
              </a:solidFill>
              <a:prstDash val="solid"/>
              <a:miter/>
              <a:headEnd type="none" w="med" len="med"/>
              <a:tailEnd type="triangle" w="med" len="med"/>
            </a:ln>
          </p:spPr>
        </p:sp>
        <p:graphicFrame>
          <p:nvGraphicFramePr>
            <p:cNvPr id="6252" name="Object 586"/>
            <p:cNvGraphicFramePr/>
            <p:nvPr/>
          </p:nvGraphicFramePr>
          <p:xfrm>
            <a:off x="2164" y="2812"/>
            <a:ext cx="191" cy="311"/>
          </p:xfrm>
          <a:graphic>
            <a:graphicData uri="http://schemas.openxmlformats.org/presentationml/2006/ole">
              <mc:AlternateContent xmlns:mc="http://schemas.openxmlformats.org/markup-compatibility/2006">
                <mc:Choice xmlns:v="urn:schemas-microsoft-com:vml" Requires="v">
                  <p:oleObj spid="_x0000_s3080" name="" r:id="rId8" imgW="177800" imgH="253365" progId="Equation.3">
                    <p:embed/>
                  </p:oleObj>
                </mc:Choice>
                <mc:Fallback>
                  <p:oleObj name="" r:id="rId8" imgW="177800" imgH="253365" progId="Equation.3">
                    <p:embed/>
                    <p:pic>
                      <p:nvPicPr>
                        <p:cNvPr id="0" name="图片 3079"/>
                        <p:cNvPicPr/>
                        <p:nvPr/>
                      </p:nvPicPr>
                      <p:blipFill>
                        <a:blip r:embed="rId9"/>
                        <a:stretch>
                          <a:fillRect/>
                        </a:stretch>
                      </p:blipFill>
                      <p:spPr>
                        <a:xfrm>
                          <a:off x="2164" y="2812"/>
                          <a:ext cx="191" cy="311"/>
                        </a:xfrm>
                        <a:prstGeom prst="rect">
                          <a:avLst/>
                        </a:prstGeom>
                        <a:noFill/>
                        <a:ln w="38100">
                          <a:noFill/>
                          <a:miter/>
                        </a:ln>
                      </p:spPr>
                    </p:pic>
                  </p:oleObj>
                </mc:Fallback>
              </mc:AlternateContent>
            </a:graphicData>
          </a:graphic>
        </p:graphicFrame>
      </p:grpSp>
      <p:sp>
        <p:nvSpPr>
          <p:cNvPr id="87645" name="Text Box 605"/>
          <p:cNvSpPr txBox="1"/>
          <p:nvPr/>
        </p:nvSpPr>
        <p:spPr>
          <a:xfrm>
            <a:off x="487363" y="4176713"/>
            <a:ext cx="1506537" cy="457200"/>
          </a:xfrm>
          <a:prstGeom prst="rect">
            <a:avLst/>
          </a:prstGeom>
          <a:noFill/>
          <a:ln w="9525">
            <a:noFill/>
          </a:ln>
        </p:spPr>
        <p:txBody>
          <a:bodyPr anchor="t">
            <a:spAutoFit/>
          </a:bodyPr>
          <a:p>
            <a:pPr eaLnBrk="0" hangingPunct="0"/>
            <a:r>
              <a:rPr lang="zh-CN" altLang="en-US" sz="2400" dirty="0">
                <a:latin typeface="Times New Roman" panose="02020603050405020304" pitchFamily="18" charset="0"/>
              </a:rPr>
              <a:t>平衡时：</a:t>
            </a:r>
            <a:endParaRPr lang="zh-CN" altLang="en-US" sz="2400" dirty="0">
              <a:latin typeface="Times New Roman" panose="02020603050405020304" pitchFamily="18" charset="0"/>
            </a:endParaRPr>
          </a:p>
        </p:txBody>
      </p:sp>
      <p:graphicFrame>
        <p:nvGraphicFramePr>
          <p:cNvPr id="7278" name="对象 16386"/>
          <p:cNvGraphicFramePr>
            <a:graphicFrameLocks noChangeAspect="1"/>
          </p:cNvGraphicFramePr>
          <p:nvPr/>
        </p:nvGraphicFramePr>
        <p:xfrm>
          <a:off x="925513" y="3063875"/>
          <a:ext cx="3856037" cy="1092200"/>
        </p:xfrm>
        <a:graphic>
          <a:graphicData uri="http://schemas.openxmlformats.org/presentationml/2006/ole">
            <mc:AlternateContent xmlns:mc="http://schemas.openxmlformats.org/markup-compatibility/2006">
              <mc:Choice xmlns:v="urn:schemas-microsoft-com:vml" Requires="v">
                <p:oleObj spid="_x0000_s3081" name="" r:id="rId10" imgW="1333500" imgH="393700" progId="Equation.DSMT4">
                  <p:embed/>
                </p:oleObj>
              </mc:Choice>
              <mc:Fallback>
                <p:oleObj name="" r:id="rId10" imgW="1333500" imgH="393700" progId="Equation.DSMT4">
                  <p:embed/>
                  <p:pic>
                    <p:nvPicPr>
                      <p:cNvPr id="0" name="图片 3080"/>
                      <p:cNvPicPr/>
                      <p:nvPr/>
                    </p:nvPicPr>
                    <p:blipFill>
                      <a:blip r:embed="rId11"/>
                      <a:stretch>
                        <a:fillRect/>
                      </a:stretch>
                    </p:blipFill>
                    <p:spPr>
                      <a:xfrm>
                        <a:off x="925513" y="3063875"/>
                        <a:ext cx="3856037" cy="1092200"/>
                      </a:xfrm>
                      <a:prstGeom prst="rect">
                        <a:avLst/>
                      </a:prstGeom>
                      <a:noFill/>
                      <a:ln w="38100">
                        <a:noFill/>
                        <a:miter/>
                      </a:ln>
                    </p:spPr>
                  </p:pic>
                </p:oleObj>
              </mc:Fallback>
            </mc:AlternateContent>
          </a:graphicData>
        </a:graphic>
      </p:graphicFrame>
      <p:sp>
        <p:nvSpPr>
          <p:cNvPr id="7279" name="Text Box 6"/>
          <p:cNvSpPr txBox="1"/>
          <p:nvPr/>
        </p:nvSpPr>
        <p:spPr>
          <a:xfrm>
            <a:off x="250825" y="633413"/>
            <a:ext cx="8515350" cy="968375"/>
          </a:xfrm>
          <a:prstGeom prst="rect">
            <a:avLst/>
          </a:prstGeom>
          <a:noFill/>
          <a:ln w="9525">
            <a:noFill/>
          </a:ln>
        </p:spPr>
        <p:txBody>
          <a:bodyPr anchor="t">
            <a:spAutoFit/>
          </a:bodyPr>
          <a:p>
            <a:pPr>
              <a:lnSpc>
                <a:spcPct val="120000"/>
              </a:lnSpc>
            </a:pPr>
            <a:r>
              <a:rPr lang="zh-CN" altLang="en-US" sz="2400" dirty="0">
                <a:latin typeface="宋体" panose="02010600030101010101" pitchFamily="2" charset="-122"/>
              </a:rPr>
              <a:t>设在导体内载流子的电量为</a:t>
            </a:r>
            <a:r>
              <a:rPr lang="en-US" altLang="zh-CN" sz="2400" i="1" dirty="0">
                <a:latin typeface="Times New Roman" panose="02020603050405020304" pitchFamily="18" charset="0"/>
              </a:rPr>
              <a:t>q</a:t>
            </a:r>
            <a:r>
              <a:rPr lang="zh-CN" altLang="en-US" sz="2400" dirty="0">
                <a:latin typeface="宋体" panose="02010600030101010101" pitchFamily="2" charset="-122"/>
              </a:rPr>
              <a:t>，平均定向运动速度为   ，它在磁场中所受的洛仑兹力大小为：</a:t>
            </a:r>
            <a:endParaRPr lang="zh-CN" altLang="en-US" sz="2400" dirty="0">
              <a:latin typeface="宋体" panose="02010600030101010101" pitchFamily="2" charset="-122"/>
              <a:ea typeface="Times New Roman" panose="02020603050405020304" pitchFamily="18" charset="0"/>
            </a:endParaRPr>
          </a:p>
        </p:txBody>
      </p:sp>
      <p:graphicFrame>
        <p:nvGraphicFramePr>
          <p:cNvPr id="15365" name="对象 15364"/>
          <p:cNvGraphicFramePr>
            <a:graphicFrameLocks noChangeAspect="1"/>
          </p:cNvGraphicFramePr>
          <p:nvPr/>
        </p:nvGraphicFramePr>
        <p:xfrm>
          <a:off x="1216025" y="1763713"/>
          <a:ext cx="2403475" cy="646112"/>
        </p:xfrm>
        <a:graphic>
          <a:graphicData uri="http://schemas.openxmlformats.org/presentationml/2006/ole">
            <mc:AlternateContent xmlns:mc="http://schemas.openxmlformats.org/markup-compatibility/2006">
              <mc:Choice xmlns:v="urn:schemas-microsoft-com:vml" Requires="v">
                <p:oleObj spid="_x0000_s3084" name="" r:id="rId12" imgW="622935" imgH="228600" progId="Equation.DSMT4">
                  <p:embed/>
                </p:oleObj>
              </mc:Choice>
              <mc:Fallback>
                <p:oleObj name="" r:id="rId12" imgW="622935" imgH="228600" progId="Equation.DSMT4">
                  <p:embed/>
                  <p:pic>
                    <p:nvPicPr>
                      <p:cNvPr id="0" name="图片 3083"/>
                      <p:cNvPicPr/>
                      <p:nvPr/>
                    </p:nvPicPr>
                    <p:blipFill>
                      <a:blip r:embed="rId13"/>
                      <a:stretch>
                        <a:fillRect/>
                      </a:stretch>
                    </p:blipFill>
                    <p:spPr>
                      <a:xfrm>
                        <a:off x="1216025" y="1763713"/>
                        <a:ext cx="2403475" cy="646112"/>
                      </a:xfrm>
                      <a:prstGeom prst="rect">
                        <a:avLst/>
                      </a:prstGeom>
                      <a:gradFill rotWithShape="0">
                        <a:gsLst>
                          <a:gs pos="0">
                            <a:srgbClr val="FFFFDD"/>
                          </a:gs>
                          <a:gs pos="50000">
                            <a:srgbClr val="FFFFFF"/>
                          </a:gs>
                          <a:gs pos="100000">
                            <a:srgbClr val="FFFFDD"/>
                          </a:gs>
                        </a:gsLst>
                        <a:lin ang="5400000" scaled="1"/>
                        <a:tileRect/>
                      </a:gradFill>
                      <a:ln w="12700" cap="flat" cmpd="sng">
                        <a:solidFill>
                          <a:srgbClr val="CC9900"/>
                        </a:solidFill>
                        <a:prstDash val="solid"/>
                        <a:miter/>
                        <a:headEnd type="none" w="med" len="med"/>
                        <a:tailEnd type="none" w="med" len="med"/>
                      </a:ln>
                    </p:spPr>
                  </p:pic>
                </p:oleObj>
              </mc:Fallback>
            </mc:AlternateContent>
          </a:graphicData>
        </a:graphic>
      </p:graphicFrame>
      <p:sp>
        <p:nvSpPr>
          <p:cNvPr id="4" name="Text Box 605"/>
          <p:cNvSpPr txBox="1"/>
          <p:nvPr/>
        </p:nvSpPr>
        <p:spPr>
          <a:xfrm>
            <a:off x="381000" y="2605088"/>
            <a:ext cx="1506538" cy="457200"/>
          </a:xfrm>
          <a:prstGeom prst="rect">
            <a:avLst/>
          </a:prstGeom>
          <a:noFill/>
          <a:ln w="9525">
            <a:noFill/>
          </a:ln>
        </p:spPr>
        <p:txBody>
          <a:bodyPr anchor="t">
            <a:spAutoFit/>
          </a:bodyPr>
          <a:p>
            <a:pPr eaLnBrk="0" hangingPunct="0"/>
            <a:r>
              <a:rPr lang="zh-CN" altLang="zh-CN" sz="2400" dirty="0">
                <a:latin typeface="Times New Roman" panose="02020603050405020304" pitchFamily="18" charset="0"/>
              </a:rPr>
              <a:t>电场力：</a:t>
            </a:r>
            <a:endParaRPr lang="zh-CN" altLang="zh-CN" sz="2400" dirty="0">
              <a:latin typeface="Times New Roman" panose="02020603050405020304" pitchFamily="18" charset="0"/>
            </a:endParaRPr>
          </a:p>
        </p:txBody>
      </p:sp>
      <p:graphicFrame>
        <p:nvGraphicFramePr>
          <p:cNvPr id="7282" name="对象 15368"/>
          <p:cNvGraphicFramePr>
            <a:graphicFrameLocks noChangeAspect="1"/>
          </p:cNvGraphicFramePr>
          <p:nvPr/>
        </p:nvGraphicFramePr>
        <p:xfrm>
          <a:off x="7261225" y="704850"/>
          <a:ext cx="409575" cy="450850"/>
        </p:xfrm>
        <a:graphic>
          <a:graphicData uri="http://schemas.openxmlformats.org/presentationml/2006/ole">
            <mc:AlternateContent xmlns:mc="http://schemas.openxmlformats.org/markup-compatibility/2006">
              <mc:Choice xmlns:v="urn:schemas-microsoft-com:vml" Requires="v">
                <p:oleObj spid="_x0000_s3085" name="" r:id="rId14" imgW="127635" imgH="140335" progId="Equation.DSMT4">
                  <p:embed/>
                </p:oleObj>
              </mc:Choice>
              <mc:Fallback>
                <p:oleObj name="" r:id="rId14" imgW="127635" imgH="140335" progId="Equation.DSMT4">
                  <p:embed/>
                  <p:pic>
                    <p:nvPicPr>
                      <p:cNvPr id="0" name="图片 3084"/>
                      <p:cNvPicPr/>
                      <p:nvPr/>
                    </p:nvPicPr>
                    <p:blipFill>
                      <a:blip r:embed="rId15"/>
                      <a:stretch>
                        <a:fillRect/>
                      </a:stretch>
                    </p:blipFill>
                    <p:spPr>
                      <a:xfrm>
                        <a:off x="7261225" y="704850"/>
                        <a:ext cx="409575" cy="450850"/>
                      </a:xfrm>
                      <a:prstGeom prst="rect">
                        <a:avLst/>
                      </a:prstGeom>
                      <a:noFill/>
                      <a:ln w="38100">
                        <a:noFill/>
                        <a:miter/>
                      </a:ln>
                    </p:spPr>
                  </p:pic>
                </p:oleObj>
              </mc:Fallback>
            </mc:AlternateContent>
          </a:graphicData>
        </a:graphic>
      </p:graphicFrame>
      <p:graphicFrame>
        <p:nvGraphicFramePr>
          <p:cNvPr id="16388" name="对象 16387"/>
          <p:cNvGraphicFramePr>
            <a:graphicFrameLocks noChangeAspect="1"/>
          </p:cNvGraphicFramePr>
          <p:nvPr/>
        </p:nvGraphicFramePr>
        <p:xfrm>
          <a:off x="842963" y="4660900"/>
          <a:ext cx="3273425" cy="1093788"/>
        </p:xfrm>
        <a:graphic>
          <a:graphicData uri="http://schemas.openxmlformats.org/presentationml/2006/ole">
            <mc:AlternateContent xmlns:mc="http://schemas.openxmlformats.org/markup-compatibility/2006">
              <mc:Choice xmlns:v="urn:schemas-microsoft-com:vml" Requires="v">
                <p:oleObj spid="_x0000_s3086" name="" r:id="rId16" imgW="1131570" imgH="394335" progId="Equation.DSMT4">
                  <p:embed/>
                </p:oleObj>
              </mc:Choice>
              <mc:Fallback>
                <p:oleObj name="" r:id="rId16" imgW="1131570" imgH="394335" progId="Equation.DSMT4">
                  <p:embed/>
                  <p:pic>
                    <p:nvPicPr>
                      <p:cNvPr id="0" name="图片 3085"/>
                      <p:cNvPicPr/>
                      <p:nvPr/>
                    </p:nvPicPr>
                    <p:blipFill>
                      <a:blip r:embed="rId17"/>
                      <a:stretch>
                        <a:fillRect/>
                      </a:stretch>
                    </p:blipFill>
                    <p:spPr>
                      <a:xfrm>
                        <a:off x="842963" y="4660900"/>
                        <a:ext cx="3273425" cy="1093788"/>
                      </a:xfrm>
                      <a:prstGeom prst="rect">
                        <a:avLst/>
                      </a:prstGeom>
                      <a:noFill/>
                      <a:ln w="38100">
                        <a:noFill/>
                        <a:miter/>
                      </a:ln>
                    </p:spPr>
                  </p:pic>
                </p:oleObj>
              </mc:Fallback>
            </mc:AlternateContent>
          </a:graphicData>
        </a:graphic>
      </p:graphicFrame>
      <p:graphicFrame>
        <p:nvGraphicFramePr>
          <p:cNvPr id="6260" name="对象 16388"/>
          <p:cNvGraphicFramePr>
            <a:graphicFrameLocks noChangeAspect="1"/>
          </p:cNvGraphicFramePr>
          <p:nvPr/>
        </p:nvGraphicFramePr>
        <p:xfrm>
          <a:off x="935038" y="5898515"/>
          <a:ext cx="3846512" cy="647700"/>
        </p:xfrm>
        <a:graphic>
          <a:graphicData uri="http://schemas.openxmlformats.org/presentationml/2006/ole">
            <mc:AlternateContent xmlns:mc="http://schemas.openxmlformats.org/markup-compatibility/2006">
              <mc:Choice xmlns:v="urn:schemas-microsoft-com:vml" Requires="v">
                <p:oleObj spid="_x0000_s3087" name="" r:id="rId18" imgW="1360805" imgH="228600" progId="Equation.DSMT4">
                  <p:embed/>
                </p:oleObj>
              </mc:Choice>
              <mc:Fallback>
                <p:oleObj name="" r:id="rId18" imgW="1360805" imgH="228600" progId="Equation.DSMT4">
                  <p:embed/>
                  <p:pic>
                    <p:nvPicPr>
                      <p:cNvPr id="0" name="图片 3086"/>
                      <p:cNvPicPr/>
                      <p:nvPr/>
                    </p:nvPicPr>
                    <p:blipFill>
                      <a:blip r:embed="rId19"/>
                      <a:stretch>
                        <a:fillRect/>
                      </a:stretch>
                    </p:blipFill>
                    <p:spPr>
                      <a:xfrm>
                        <a:off x="935038" y="5898515"/>
                        <a:ext cx="3846512" cy="6477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7592"/>
                                        </p:tgtEl>
                                        <p:attrNameLst>
                                          <p:attrName>style.visibility</p:attrName>
                                        </p:attrNameLst>
                                      </p:cBhvr>
                                      <p:to>
                                        <p:strVal val="visible"/>
                                      </p:to>
                                    </p:set>
                                    <p:animEffect transition="in" filter="wipe(left)">
                                      <p:cBhvr>
                                        <p:cTn id="7" dur="500"/>
                                        <p:tgtEl>
                                          <p:spTgt spid="8759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279"/>
                                        </p:tgtEl>
                                        <p:attrNameLst>
                                          <p:attrName>style.visibility</p:attrName>
                                        </p:attrNameLst>
                                      </p:cBhvr>
                                      <p:to>
                                        <p:strVal val="visible"/>
                                      </p:to>
                                    </p:set>
                                    <p:animEffect transition="in" filter="blinds(horizontal)">
                                      <p:cBhvr>
                                        <p:cTn id="12" dur="500"/>
                                        <p:tgtEl>
                                          <p:spTgt spid="727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282"/>
                                        </p:tgtEl>
                                        <p:attrNameLst>
                                          <p:attrName>style.visibility</p:attrName>
                                        </p:attrNameLst>
                                      </p:cBhvr>
                                      <p:to>
                                        <p:strVal val="visible"/>
                                      </p:to>
                                    </p:set>
                                    <p:animEffect transition="in" filter="blinds(horizontal)">
                                      <p:cBhvr>
                                        <p:cTn id="17" dur="500"/>
                                        <p:tgtEl>
                                          <p:spTgt spid="728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15365"/>
                                        </p:tgtEl>
                                        <p:attrNameLst>
                                          <p:attrName>style.visibility</p:attrName>
                                        </p:attrNameLst>
                                      </p:cBhvr>
                                      <p:to>
                                        <p:strVal val="visible"/>
                                      </p:to>
                                    </p:set>
                                    <p:animEffect transition="in" filter="barn(outHorizontal)">
                                      <p:cBhvr>
                                        <p:cTn id="22" dur="500"/>
                                        <p:tgtEl>
                                          <p:spTgt spid="15365"/>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000000"/>
                                          </p:val>
                                        </p:tav>
                                        <p:tav tm="100000">
                                          <p:val>
                                            <p:strVal val="#ppt_w"/>
                                          </p:val>
                                        </p:tav>
                                      </p:tavLst>
                                    </p:anim>
                                    <p:anim calcmode="lin" valueType="num">
                                      <p:cBhvr>
                                        <p:cTn id="28" dur="500" fill="hold"/>
                                        <p:tgtEl>
                                          <p:spTgt spid="2"/>
                                        </p:tgtEl>
                                        <p:attrNameLst>
                                          <p:attrName>ppt_h</p:attrName>
                                        </p:attrNameLst>
                                      </p:cBhvr>
                                      <p:tavLst>
                                        <p:tav tm="0">
                                          <p:val>
                                            <p:fltVal val="0.00000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000000"/>
                                          </p:val>
                                        </p:tav>
                                        <p:tav tm="100000">
                                          <p:val>
                                            <p:strVal val="#ppt_w"/>
                                          </p:val>
                                        </p:tav>
                                      </p:tavLst>
                                    </p:anim>
                                    <p:anim calcmode="lin" valueType="num">
                                      <p:cBhvr>
                                        <p:cTn id="34" dur="500" fill="hold"/>
                                        <p:tgtEl>
                                          <p:spTgt spid="29"/>
                                        </p:tgtEl>
                                        <p:attrNameLst>
                                          <p:attrName>ppt_h</p:attrName>
                                        </p:attrNameLst>
                                      </p:cBhvr>
                                      <p:tavLst>
                                        <p:tav tm="0">
                                          <p:val>
                                            <p:fltVal val="0.00000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wipe(right)">
                                      <p:cBhvr>
                                        <p:cTn id="44" dur="500"/>
                                        <p:tgtEl>
                                          <p:spTgt spid="3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87585"/>
                                        </p:tgtEl>
                                        <p:attrNameLst>
                                          <p:attrName>style.visibility</p:attrName>
                                        </p:attrNameLst>
                                      </p:cBhvr>
                                      <p:to>
                                        <p:strVal val="visible"/>
                                      </p:to>
                                    </p:set>
                                    <p:animEffect transition="in" filter="wipe(down)">
                                      <p:cBhvr>
                                        <p:cTn id="49" dur="500"/>
                                        <p:tgtEl>
                                          <p:spTgt spid="87585"/>
                                        </p:tgtEl>
                                      </p:cBhvr>
                                    </p:animEffect>
                                  </p:childTnLst>
                                </p:cTn>
                              </p:par>
                            </p:childTnLst>
                          </p:cTn>
                        </p:par>
                      </p:childTnLst>
                    </p:cTn>
                  </p:par>
                  <p:par>
                    <p:cTn id="50" fill="hold">
                      <p:stCondLst>
                        <p:cond delay="indefinite"/>
                      </p:stCondLst>
                      <p:childTnLst>
                        <p:par>
                          <p:cTn id="51" fill="hold">
                            <p:stCondLst>
                              <p:cond delay="0"/>
                            </p:stCondLst>
                            <p:childTnLst>
                              <p:par>
                                <p:cTn id="52" presetID="23" presetClass="entr" presetSubtype="16" fill="hold" nodeType="click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000000"/>
                                          </p:val>
                                        </p:tav>
                                        <p:tav tm="100000">
                                          <p:val>
                                            <p:strVal val="#ppt_w"/>
                                          </p:val>
                                        </p:tav>
                                      </p:tavLst>
                                    </p:anim>
                                    <p:anim calcmode="lin" valueType="num">
                                      <p:cBhvr>
                                        <p:cTn id="55" dur="500" fill="hold"/>
                                        <p:tgtEl>
                                          <p:spTgt spid="30"/>
                                        </p:tgtEl>
                                        <p:attrNameLst>
                                          <p:attrName>ppt_h</p:attrName>
                                        </p:attrNameLst>
                                      </p:cBhvr>
                                      <p:tavLst>
                                        <p:tav tm="0">
                                          <p:val>
                                            <p:fltVal val="0.000000"/>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16" fill="hold" nodeType="clickEffect">
                                  <p:stCondLst>
                                    <p:cond delay="0"/>
                                  </p:stCondLst>
                                  <p:childTnLst>
                                    <p:set>
                                      <p:cBhvr>
                                        <p:cTn id="59" dur="1" fill="hold">
                                          <p:stCondLst>
                                            <p:cond delay="0"/>
                                          </p:stCondLst>
                                        </p:cTn>
                                        <p:tgtEl>
                                          <p:spTgt spid="87586"/>
                                        </p:tgtEl>
                                        <p:attrNameLst>
                                          <p:attrName>style.visibility</p:attrName>
                                        </p:attrNameLst>
                                      </p:cBhvr>
                                      <p:to>
                                        <p:strVal val="visible"/>
                                      </p:to>
                                    </p:set>
                                    <p:anim calcmode="lin" valueType="num">
                                      <p:cBhvr>
                                        <p:cTn id="60" dur="500" fill="hold"/>
                                        <p:tgtEl>
                                          <p:spTgt spid="87586"/>
                                        </p:tgtEl>
                                        <p:attrNameLst>
                                          <p:attrName>ppt_w</p:attrName>
                                        </p:attrNameLst>
                                      </p:cBhvr>
                                      <p:tavLst>
                                        <p:tav tm="0">
                                          <p:val>
                                            <p:fltVal val="0.000000"/>
                                          </p:val>
                                        </p:tav>
                                        <p:tav tm="100000">
                                          <p:val>
                                            <p:strVal val="#ppt_w"/>
                                          </p:val>
                                        </p:tav>
                                      </p:tavLst>
                                    </p:anim>
                                    <p:anim calcmode="lin" valueType="num">
                                      <p:cBhvr>
                                        <p:cTn id="61" dur="500" fill="hold"/>
                                        <p:tgtEl>
                                          <p:spTgt spid="87586"/>
                                        </p:tgtEl>
                                        <p:attrNameLst>
                                          <p:attrName>ppt_h</p:attrName>
                                        </p:attrNameLst>
                                      </p:cBhvr>
                                      <p:tavLst>
                                        <p:tav tm="0">
                                          <p:val>
                                            <p:fltVal val="0.000000"/>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87591"/>
                                        </p:tgtEl>
                                        <p:attrNameLst>
                                          <p:attrName>style.visibility</p:attrName>
                                        </p:attrNameLst>
                                      </p:cBhvr>
                                      <p:to>
                                        <p:strVal val="visible"/>
                                      </p:to>
                                    </p:set>
                                    <p:animEffect transition="in" filter="wipe(down)">
                                      <p:cBhvr>
                                        <p:cTn id="66" dur="500"/>
                                        <p:tgtEl>
                                          <p:spTgt spid="8759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87593"/>
                                        </p:tgtEl>
                                        <p:attrNameLst>
                                          <p:attrName>style.visibility</p:attrName>
                                        </p:attrNameLst>
                                      </p:cBhvr>
                                      <p:to>
                                        <p:strVal val="visible"/>
                                      </p:to>
                                    </p:set>
                                    <p:animEffect transition="in" filter="wipe(up)">
                                      <p:cBhvr>
                                        <p:cTn id="71" dur="500"/>
                                        <p:tgtEl>
                                          <p:spTgt spid="8759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left)">
                                      <p:cBhvr>
                                        <p:cTn id="76" dur="500"/>
                                        <p:tgtEl>
                                          <p:spTgt spid="4"/>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nodeType="clickEffect">
                                  <p:stCondLst>
                                    <p:cond delay="0"/>
                                  </p:stCondLst>
                                  <p:childTnLst>
                                    <p:set>
                                      <p:cBhvr>
                                        <p:cTn id="80" dur="1" fill="hold">
                                          <p:stCondLst>
                                            <p:cond delay="0"/>
                                          </p:stCondLst>
                                        </p:cTn>
                                        <p:tgtEl>
                                          <p:spTgt spid="7278"/>
                                        </p:tgtEl>
                                        <p:attrNameLst>
                                          <p:attrName>style.visibility</p:attrName>
                                        </p:attrNameLst>
                                      </p:cBhvr>
                                      <p:to>
                                        <p:strVal val="visible"/>
                                      </p:to>
                                    </p:set>
                                    <p:animEffect transition="in" filter="blinds(horizontal)">
                                      <p:cBhvr>
                                        <p:cTn id="81" dur="500"/>
                                        <p:tgtEl>
                                          <p:spTgt spid="7278"/>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87645"/>
                                        </p:tgtEl>
                                        <p:attrNameLst>
                                          <p:attrName>style.visibility</p:attrName>
                                        </p:attrNameLst>
                                      </p:cBhvr>
                                      <p:to>
                                        <p:strVal val="visible"/>
                                      </p:to>
                                    </p:set>
                                    <p:animEffect transition="in" filter="wipe(left)">
                                      <p:cBhvr>
                                        <p:cTn id="86" dur="500"/>
                                        <p:tgtEl>
                                          <p:spTgt spid="87645"/>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42" fill="hold" nodeType="clickEffect">
                                  <p:stCondLst>
                                    <p:cond delay="0"/>
                                  </p:stCondLst>
                                  <p:childTnLst>
                                    <p:set>
                                      <p:cBhvr>
                                        <p:cTn id="90" dur="1" fill="hold">
                                          <p:stCondLst>
                                            <p:cond delay="0"/>
                                          </p:stCondLst>
                                        </p:cTn>
                                        <p:tgtEl>
                                          <p:spTgt spid="16388"/>
                                        </p:tgtEl>
                                        <p:attrNameLst>
                                          <p:attrName>style.visibility</p:attrName>
                                        </p:attrNameLst>
                                      </p:cBhvr>
                                      <p:to>
                                        <p:strVal val="visible"/>
                                      </p:to>
                                    </p:set>
                                    <p:animEffect transition="in" filter="barn(outHorizontal)">
                                      <p:cBhvr>
                                        <p:cTn id="91" dur="500"/>
                                        <p:tgtEl>
                                          <p:spTgt spid="16388"/>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nodeType="clickEffect">
                                  <p:stCondLst>
                                    <p:cond delay="0"/>
                                  </p:stCondLst>
                                  <p:childTnLst>
                                    <p:set>
                                      <p:cBhvr>
                                        <p:cTn id="95" dur="1" fill="hold">
                                          <p:stCondLst>
                                            <p:cond delay="0"/>
                                          </p:stCondLst>
                                        </p:cTn>
                                        <p:tgtEl>
                                          <p:spTgt spid="6260"/>
                                        </p:tgtEl>
                                        <p:attrNameLst>
                                          <p:attrName>style.visibility</p:attrName>
                                        </p:attrNameLst>
                                      </p:cBhvr>
                                      <p:to>
                                        <p:strVal val="visible"/>
                                      </p:to>
                                    </p:set>
                                    <p:animEffect transition="in" filter="blinds(horizontal)">
                                      <p:cBhvr>
                                        <p:cTn id="96" dur="500"/>
                                        <p:tgtEl>
                                          <p:spTgt spid="6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592" grpId="0"/>
      <p:bldP spid="87645" grpId="0"/>
      <p:bldP spid="4" grpId="0"/>
      <p:bldP spid="727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页脚占位符 1"/>
          <p:cNvSpPr txBox="1">
            <a:spLocks noGrp="1"/>
          </p:cNvSpPr>
          <p:nvPr/>
        </p:nvSpPr>
        <p:spPr>
          <a:xfrm>
            <a:off x="8605838" y="-12700"/>
            <a:ext cx="790575" cy="431800"/>
          </a:xfrm>
          <a:prstGeom prst="rect">
            <a:avLst/>
          </a:prstGeom>
          <a:noFill/>
          <a:ln w="9525">
            <a:noFill/>
          </a:ln>
        </p:spPr>
        <p:txBody>
          <a:bodyPr anchor="t"/>
          <a:p>
            <a:pPr algn="ctr"/>
            <a:fld id="{9A0DB2DC-4C9A-4742-B13C-FB6460FD3503}" type="slidenum">
              <a:rPr lang="zh-CN" altLang="en-US" sz="1600" dirty="0">
                <a:solidFill>
                  <a:srgbClr val="FFFF59"/>
                </a:solidFill>
                <a:latin typeface="Arial" panose="020B0604020202020204" pitchFamily="34" charset="0"/>
              </a:rPr>
            </a:fld>
            <a:endParaRPr lang="zh-CN" altLang="en-US" sz="1600" dirty="0">
              <a:solidFill>
                <a:srgbClr val="FFFF59"/>
              </a:solidFill>
              <a:latin typeface="Arial" panose="020B0604020202020204" pitchFamily="34" charset="0"/>
            </a:endParaRPr>
          </a:p>
        </p:txBody>
      </p:sp>
      <p:graphicFrame>
        <p:nvGraphicFramePr>
          <p:cNvPr id="16389" name="对象 16388"/>
          <p:cNvGraphicFramePr>
            <a:graphicFrameLocks noChangeAspect="1"/>
          </p:cNvGraphicFramePr>
          <p:nvPr/>
        </p:nvGraphicFramePr>
        <p:xfrm>
          <a:off x="2505075" y="428625"/>
          <a:ext cx="3846513" cy="647700"/>
        </p:xfrm>
        <a:graphic>
          <a:graphicData uri="http://schemas.openxmlformats.org/presentationml/2006/ole">
            <mc:AlternateContent xmlns:mc="http://schemas.openxmlformats.org/markup-compatibility/2006">
              <mc:Choice xmlns:v="urn:schemas-microsoft-com:vml" Requires="v">
                <p:oleObj spid="_x0000_s3079" name="" r:id="rId1" imgW="1360805" imgH="228600" progId="Equation.DSMT4">
                  <p:embed/>
                </p:oleObj>
              </mc:Choice>
              <mc:Fallback>
                <p:oleObj name="" r:id="rId1" imgW="1360805" imgH="228600" progId="Equation.DSMT4">
                  <p:embed/>
                  <p:pic>
                    <p:nvPicPr>
                      <p:cNvPr id="0" name="图片 3078"/>
                      <p:cNvPicPr/>
                      <p:nvPr/>
                    </p:nvPicPr>
                    <p:blipFill>
                      <a:blip r:embed="rId2"/>
                      <a:stretch>
                        <a:fillRect/>
                      </a:stretch>
                    </p:blipFill>
                    <p:spPr>
                      <a:xfrm>
                        <a:off x="2505075" y="428625"/>
                        <a:ext cx="3846513" cy="647700"/>
                      </a:xfrm>
                      <a:prstGeom prst="rect">
                        <a:avLst/>
                      </a:prstGeom>
                      <a:noFill/>
                      <a:ln w="38100">
                        <a:noFill/>
                        <a:miter/>
                      </a:ln>
                    </p:spPr>
                  </p:pic>
                </p:oleObj>
              </mc:Fallback>
            </mc:AlternateContent>
          </a:graphicData>
        </a:graphic>
      </p:graphicFrame>
      <p:grpSp>
        <p:nvGrpSpPr>
          <p:cNvPr id="16390" name="Group 12"/>
          <p:cNvGrpSpPr/>
          <p:nvPr/>
        </p:nvGrpSpPr>
        <p:grpSpPr>
          <a:xfrm>
            <a:off x="2095500" y="3362325"/>
            <a:ext cx="3829050" cy="1203325"/>
            <a:chOff x="0" y="0"/>
            <a:chExt cx="2412" cy="758"/>
          </a:xfrm>
        </p:grpSpPr>
        <p:graphicFrame>
          <p:nvGraphicFramePr>
            <p:cNvPr id="7172" name="对象 16390"/>
            <p:cNvGraphicFramePr>
              <a:graphicFrameLocks noChangeAspect="1"/>
            </p:cNvGraphicFramePr>
            <p:nvPr/>
          </p:nvGraphicFramePr>
          <p:xfrm>
            <a:off x="1395" y="0"/>
            <a:ext cx="1017" cy="758"/>
          </p:xfrm>
          <a:graphic>
            <a:graphicData uri="http://schemas.openxmlformats.org/presentationml/2006/ole">
              <mc:AlternateContent xmlns:mc="http://schemas.openxmlformats.org/markup-compatibility/2006">
                <mc:Choice xmlns:v="urn:schemas-microsoft-com:vml" Requires="v">
                  <p:oleObj spid="_x0000_s3083" name="" r:id="rId3" imgW="572135" imgH="419735" progId="Equation.DSMT4">
                    <p:embed/>
                  </p:oleObj>
                </mc:Choice>
                <mc:Fallback>
                  <p:oleObj name="" r:id="rId3" imgW="572135" imgH="419735" progId="Equation.DSMT4">
                    <p:embed/>
                    <p:pic>
                      <p:nvPicPr>
                        <p:cNvPr id="0" name="图片 3082"/>
                        <p:cNvPicPr/>
                        <p:nvPr/>
                      </p:nvPicPr>
                      <p:blipFill>
                        <a:blip r:embed="rId4"/>
                        <a:stretch>
                          <a:fillRect/>
                        </a:stretch>
                      </p:blipFill>
                      <p:spPr>
                        <a:xfrm>
                          <a:off x="1395" y="0"/>
                          <a:ext cx="1017" cy="758"/>
                        </a:xfrm>
                        <a:prstGeom prst="rect">
                          <a:avLst/>
                        </a:prstGeom>
                        <a:gradFill rotWithShape="0">
                          <a:gsLst>
                            <a:gs pos="0">
                              <a:srgbClr val="FFF3FF"/>
                            </a:gs>
                            <a:gs pos="50000">
                              <a:srgbClr val="FFFFFF"/>
                            </a:gs>
                            <a:gs pos="100000">
                              <a:srgbClr val="FFF3FF"/>
                            </a:gs>
                          </a:gsLst>
                          <a:lin ang="5400000" scaled="1"/>
                          <a:tileRect/>
                        </a:gradFill>
                        <a:ln w="19050" cap="flat" cmpd="sng">
                          <a:solidFill>
                            <a:srgbClr val="CC00CC"/>
                          </a:solidFill>
                          <a:prstDash val="solid"/>
                          <a:miter/>
                          <a:headEnd type="none" w="med" len="med"/>
                          <a:tailEnd type="none" w="med" len="med"/>
                        </a:ln>
                      </p:spPr>
                    </p:pic>
                  </p:oleObj>
                </mc:Fallback>
              </mc:AlternateContent>
            </a:graphicData>
          </a:graphic>
        </p:graphicFrame>
        <p:sp>
          <p:nvSpPr>
            <p:cNvPr id="7173" name="Text Box 11"/>
            <p:cNvSpPr txBox="1"/>
            <p:nvPr/>
          </p:nvSpPr>
          <p:spPr>
            <a:xfrm>
              <a:off x="0" y="185"/>
              <a:ext cx="1504" cy="381"/>
            </a:xfrm>
            <a:prstGeom prst="rect">
              <a:avLst/>
            </a:prstGeom>
            <a:noFill/>
            <a:ln w="9525">
              <a:noFill/>
            </a:ln>
          </p:spPr>
          <p:txBody>
            <a:bodyPr anchor="t">
              <a:spAutoFit/>
            </a:bodyPr>
            <a:p>
              <a:pPr>
                <a:lnSpc>
                  <a:spcPct val="120000"/>
                </a:lnSpc>
              </a:pPr>
              <a:r>
                <a:rPr lang="zh-CN" altLang="en-US" dirty="0">
                  <a:solidFill>
                    <a:srgbClr val="CC3300"/>
                  </a:solidFill>
                  <a:latin typeface="Times New Roman" panose="02020603050405020304" pitchFamily="18" charset="0"/>
                </a:rPr>
                <a:t>霍耳系数</a:t>
              </a:r>
              <a:endParaRPr lang="zh-CN" altLang="en-US" dirty="0">
                <a:solidFill>
                  <a:srgbClr val="CC3300"/>
                </a:solidFill>
                <a:latin typeface="Times New Roman" panose="02020603050405020304" pitchFamily="18" charset="0"/>
                <a:ea typeface="Times New Roman" panose="02020603050405020304" pitchFamily="18" charset="0"/>
              </a:endParaRPr>
            </a:p>
          </p:txBody>
        </p:sp>
      </p:grpSp>
      <p:grpSp>
        <p:nvGrpSpPr>
          <p:cNvPr id="16393" name="Group 15"/>
          <p:cNvGrpSpPr/>
          <p:nvPr/>
        </p:nvGrpSpPr>
        <p:grpSpPr>
          <a:xfrm>
            <a:off x="342900" y="1341438"/>
            <a:ext cx="8458200" cy="1824037"/>
            <a:chOff x="0" y="0"/>
            <a:chExt cx="5328" cy="1149"/>
          </a:xfrm>
        </p:grpSpPr>
        <p:grpSp>
          <p:nvGrpSpPr>
            <p:cNvPr id="7175" name="Group 13"/>
            <p:cNvGrpSpPr/>
            <p:nvPr/>
          </p:nvGrpSpPr>
          <p:grpSpPr>
            <a:xfrm>
              <a:off x="0" y="0"/>
              <a:ext cx="5328" cy="1149"/>
              <a:chOff x="0" y="0"/>
              <a:chExt cx="5328" cy="1149"/>
            </a:xfrm>
          </p:grpSpPr>
          <p:graphicFrame>
            <p:nvGraphicFramePr>
              <p:cNvPr id="7176" name="对象 16394"/>
              <p:cNvGraphicFramePr>
                <a:graphicFrameLocks noChangeAspect="1"/>
              </p:cNvGraphicFramePr>
              <p:nvPr/>
            </p:nvGraphicFramePr>
            <p:xfrm>
              <a:off x="2052" y="452"/>
              <a:ext cx="1276" cy="697"/>
            </p:xfrm>
            <a:graphic>
              <a:graphicData uri="http://schemas.openxmlformats.org/presentationml/2006/ole">
                <mc:AlternateContent xmlns:mc="http://schemas.openxmlformats.org/markup-compatibility/2006">
                  <mc:Choice xmlns:v="urn:schemas-microsoft-com:vml" Requires="v">
                    <p:oleObj spid="_x0000_s3088" name="" r:id="rId5" imgW="775335" imgH="419735" progId="Equation.DSMT4">
                      <p:embed/>
                    </p:oleObj>
                  </mc:Choice>
                  <mc:Fallback>
                    <p:oleObj name="" r:id="rId5" imgW="775335" imgH="419735" progId="Equation.DSMT4">
                      <p:embed/>
                      <p:pic>
                        <p:nvPicPr>
                          <p:cNvPr id="0" name="图片 3087"/>
                          <p:cNvPicPr/>
                          <p:nvPr/>
                        </p:nvPicPr>
                        <p:blipFill>
                          <a:blip r:embed="rId6"/>
                          <a:stretch>
                            <a:fillRect/>
                          </a:stretch>
                        </p:blipFill>
                        <p:spPr>
                          <a:xfrm>
                            <a:off x="2052" y="452"/>
                            <a:ext cx="1276" cy="697"/>
                          </a:xfrm>
                          <a:prstGeom prst="rect">
                            <a:avLst/>
                          </a:prstGeom>
                          <a:noFill/>
                          <a:ln w="38100">
                            <a:noFill/>
                            <a:miter/>
                          </a:ln>
                        </p:spPr>
                      </p:pic>
                    </p:oleObj>
                  </mc:Fallback>
                </mc:AlternateContent>
              </a:graphicData>
            </a:graphic>
          </p:graphicFrame>
          <p:sp>
            <p:nvSpPr>
              <p:cNvPr id="7177" name="Text Box 10"/>
              <p:cNvSpPr txBox="1"/>
              <p:nvPr/>
            </p:nvSpPr>
            <p:spPr>
              <a:xfrm>
                <a:off x="0" y="0"/>
                <a:ext cx="5328" cy="381"/>
              </a:xfrm>
              <a:prstGeom prst="rect">
                <a:avLst/>
              </a:prstGeom>
              <a:noFill/>
              <a:ln w="9525">
                <a:noFill/>
              </a:ln>
            </p:spPr>
            <p:txBody>
              <a:bodyPr anchor="t">
                <a:spAutoFit/>
              </a:bodyPr>
              <a:p>
                <a:pPr>
                  <a:lnSpc>
                    <a:spcPct val="120000"/>
                  </a:lnSpc>
                </a:pPr>
                <a:r>
                  <a:rPr lang="zh-CN" altLang="en-US" dirty="0">
                    <a:latin typeface="宋体" panose="02010600030101010101" pitchFamily="2" charset="-122"/>
                  </a:rPr>
                  <a:t>设导体内载流子数密度为</a:t>
                </a:r>
                <a:r>
                  <a:rPr lang="en-US" altLang="zh-CN" i="1" dirty="0">
                    <a:latin typeface="Times New Roman" panose="02020603050405020304" pitchFamily="18" charset="0"/>
                  </a:rPr>
                  <a:t>n</a:t>
                </a:r>
                <a:r>
                  <a:rPr lang="zh-CN" altLang="en-US" dirty="0">
                    <a:latin typeface="宋体" panose="02010600030101010101" pitchFamily="2" charset="-122"/>
                  </a:rPr>
                  <a:t>，于是</a:t>
                </a:r>
                <a:r>
                  <a:rPr lang="en-US" altLang="zh-CN" i="1" dirty="0">
                    <a:latin typeface="Times New Roman" panose="02020603050405020304" pitchFamily="18" charset="0"/>
                  </a:rPr>
                  <a:t>I</a:t>
                </a:r>
                <a:r>
                  <a:rPr lang="zh-CN" altLang="en-US" dirty="0">
                    <a:latin typeface="Times New Roman" panose="02020603050405020304" pitchFamily="18" charset="0"/>
                  </a:rPr>
                  <a:t>＝</a:t>
                </a:r>
                <a:r>
                  <a:rPr lang="en-US" altLang="zh-CN" i="1" dirty="0">
                    <a:latin typeface="Times New Roman" panose="02020603050405020304" pitchFamily="18" charset="0"/>
                  </a:rPr>
                  <a:t>nq    bd</a:t>
                </a:r>
                <a:endParaRPr lang="zh-CN" altLang="en-US" dirty="0">
                  <a:latin typeface="宋体" panose="02010600030101010101" pitchFamily="2" charset="-122"/>
                  <a:ea typeface="Times New Roman" panose="02020603050405020304" pitchFamily="18" charset="0"/>
                </a:endParaRPr>
              </a:p>
            </p:txBody>
          </p:sp>
        </p:grpSp>
        <p:graphicFrame>
          <p:nvGraphicFramePr>
            <p:cNvPr id="7178" name="对象 16396"/>
            <p:cNvGraphicFramePr>
              <a:graphicFrameLocks noChangeAspect="1"/>
            </p:cNvGraphicFramePr>
            <p:nvPr/>
          </p:nvGraphicFramePr>
          <p:xfrm>
            <a:off x="3864" y="125"/>
            <a:ext cx="226" cy="250"/>
          </p:xfrm>
          <a:graphic>
            <a:graphicData uri="http://schemas.openxmlformats.org/presentationml/2006/ole">
              <mc:AlternateContent xmlns:mc="http://schemas.openxmlformats.org/markup-compatibility/2006">
                <mc:Choice xmlns:v="urn:schemas-microsoft-com:vml" Requires="v">
                  <p:oleObj spid="_x0000_s3089" name="" r:id="rId7" imgW="127635" imgH="140335" progId="Equation.DSMT4">
                    <p:embed/>
                  </p:oleObj>
                </mc:Choice>
                <mc:Fallback>
                  <p:oleObj name="" r:id="rId7" imgW="127635" imgH="140335" progId="Equation.DSMT4">
                    <p:embed/>
                    <p:pic>
                      <p:nvPicPr>
                        <p:cNvPr id="0" name="图片 3088"/>
                        <p:cNvPicPr/>
                        <p:nvPr/>
                      </p:nvPicPr>
                      <p:blipFill>
                        <a:blip r:embed="rId8"/>
                        <a:stretch>
                          <a:fillRect/>
                        </a:stretch>
                      </p:blipFill>
                      <p:spPr>
                        <a:xfrm>
                          <a:off x="3864" y="125"/>
                          <a:ext cx="226" cy="250"/>
                        </a:xfrm>
                        <a:prstGeom prst="rect">
                          <a:avLst/>
                        </a:prstGeom>
                        <a:noFill/>
                        <a:ln w="38100">
                          <a:noFill/>
                          <a:miter/>
                        </a:ln>
                      </p:spPr>
                    </p:pic>
                  </p:oleObj>
                </mc:Fallback>
              </mc:AlternateContent>
            </a:graphicData>
          </a:graphic>
        </p:graphicFrame>
      </p:grpSp>
      <p:pic>
        <p:nvPicPr>
          <p:cNvPr id="2" name="Picture 9" descr="0935"/>
          <p:cNvPicPr>
            <a:picLocks noChangeAspect="1"/>
          </p:cNvPicPr>
          <p:nvPr/>
        </p:nvPicPr>
        <p:blipFill>
          <a:blip r:embed="rId9"/>
          <a:stretch>
            <a:fillRect/>
          </a:stretch>
        </p:blipFill>
        <p:spPr>
          <a:xfrm>
            <a:off x="898525" y="4886325"/>
            <a:ext cx="7315200" cy="190658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16389"/>
                                        </p:tgtEl>
                                        <p:attrNameLst>
                                          <p:attrName>style.visibility</p:attrName>
                                        </p:attrNameLst>
                                      </p:cBhvr>
                                      <p:to>
                                        <p:strVal val="visible"/>
                                      </p:to>
                                    </p:set>
                                    <p:anim calcmode="lin" valueType="num">
                                      <p:cBhvr>
                                        <p:cTn id="12" dur="500" fill="hold"/>
                                        <p:tgtEl>
                                          <p:spTgt spid="16389"/>
                                        </p:tgtEl>
                                        <p:attrNameLst>
                                          <p:attrName>ppt_w</p:attrName>
                                        </p:attrNameLst>
                                      </p:cBhvr>
                                      <p:tavLst>
                                        <p:tav tm="0">
                                          <p:val>
                                            <p:fltVal val="0.000000"/>
                                          </p:val>
                                        </p:tav>
                                        <p:tav tm="100000">
                                          <p:val>
                                            <p:strVal val="#ppt_w"/>
                                          </p:val>
                                        </p:tav>
                                      </p:tavLst>
                                    </p:anim>
                                    <p:anim calcmode="lin" valueType="num">
                                      <p:cBhvr>
                                        <p:cTn id="13" dur="500" fill="hold"/>
                                        <p:tgtEl>
                                          <p:spTgt spid="16389"/>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16393"/>
                                        </p:tgtEl>
                                        <p:attrNameLst>
                                          <p:attrName>style.visibility</p:attrName>
                                        </p:attrNameLst>
                                      </p:cBhvr>
                                      <p:to>
                                        <p:strVal val="visible"/>
                                      </p:to>
                                    </p:set>
                                    <p:animEffect transition="in" filter="strips(downLeft)">
                                      <p:cBhvr>
                                        <p:cTn id="18" dur="500"/>
                                        <p:tgtEl>
                                          <p:spTgt spid="1639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6390"/>
                                        </p:tgtEl>
                                        <p:attrNameLst>
                                          <p:attrName>style.visibility</p:attrName>
                                        </p:attrNameLst>
                                      </p:cBhvr>
                                      <p:to>
                                        <p:strVal val="visible"/>
                                      </p:to>
                                    </p:set>
                                    <p:animEffect transition="in" filter="barn(inVertical)">
                                      <p:cBhvr>
                                        <p:cTn id="23"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页脚占位符 1"/>
          <p:cNvSpPr txBox="1">
            <a:spLocks noGrp="1"/>
          </p:cNvSpPr>
          <p:nvPr/>
        </p:nvSpPr>
        <p:spPr>
          <a:xfrm>
            <a:off x="8605838" y="-12700"/>
            <a:ext cx="790575" cy="431800"/>
          </a:xfrm>
          <a:prstGeom prst="rect">
            <a:avLst/>
          </a:prstGeom>
          <a:noFill/>
          <a:ln w="9525">
            <a:noFill/>
          </a:ln>
        </p:spPr>
        <p:txBody>
          <a:bodyPr anchor="t"/>
          <a:p>
            <a:pPr algn="ctr"/>
            <a:fld id="{9A0DB2DC-4C9A-4742-B13C-FB6460FD3503}" type="slidenum">
              <a:rPr lang="zh-CN" altLang="en-US" sz="1600" dirty="0">
                <a:solidFill>
                  <a:srgbClr val="FFFF59"/>
                </a:solidFill>
                <a:latin typeface="Arial" panose="020B0604020202020204" pitchFamily="34" charset="0"/>
              </a:rPr>
            </a:fld>
            <a:endParaRPr lang="zh-CN" altLang="en-US" sz="1600" dirty="0">
              <a:solidFill>
                <a:srgbClr val="FFFF59"/>
              </a:solidFill>
              <a:latin typeface="Arial" panose="020B0604020202020204" pitchFamily="34" charset="0"/>
            </a:endParaRPr>
          </a:p>
        </p:txBody>
      </p:sp>
      <p:sp>
        <p:nvSpPr>
          <p:cNvPr id="9218" name="Text Box 2"/>
          <p:cNvSpPr txBox="1"/>
          <p:nvPr/>
        </p:nvSpPr>
        <p:spPr>
          <a:xfrm>
            <a:off x="387350" y="614363"/>
            <a:ext cx="8596313" cy="1481137"/>
          </a:xfrm>
          <a:prstGeom prst="rect">
            <a:avLst/>
          </a:prstGeom>
          <a:noFill/>
          <a:ln w="9525">
            <a:noFill/>
          </a:ln>
        </p:spPr>
        <p:txBody>
          <a:bodyPr anchor="t">
            <a:spAutoFit/>
          </a:bodyPr>
          <a:p>
            <a:pPr>
              <a:lnSpc>
                <a:spcPct val="120000"/>
              </a:lnSpc>
            </a:pPr>
            <a:r>
              <a:rPr lang="en-US" altLang="zh-CN" sz="2400" dirty="0">
                <a:solidFill>
                  <a:schemeClr val="tx1"/>
                </a:solidFill>
                <a:latin typeface="宋体" panose="02010600030101010101" pitchFamily="2" charset="-122"/>
              </a:rPr>
              <a:t>① </a:t>
            </a:r>
            <a:r>
              <a:rPr lang="zh-CN" altLang="en-US" sz="2400" dirty="0">
                <a:solidFill>
                  <a:schemeClr val="tx1"/>
                </a:solidFill>
                <a:latin typeface="宋体" panose="02010600030101010101" pitchFamily="2" charset="-122"/>
              </a:rPr>
              <a:t>说明</a:t>
            </a:r>
            <a:r>
              <a:rPr lang="en-US" altLang="zh-CN" sz="2400" i="1" dirty="0">
                <a:solidFill>
                  <a:schemeClr val="tx1"/>
                </a:solidFill>
                <a:latin typeface="Times New Roman" panose="02020603050405020304" pitchFamily="18" charset="0"/>
              </a:rPr>
              <a:t>R</a:t>
            </a:r>
            <a:r>
              <a:rPr lang="en-US" altLang="zh-CN" sz="2400" baseline="-25000" dirty="0">
                <a:solidFill>
                  <a:schemeClr val="tx1"/>
                </a:solidFill>
                <a:latin typeface="Times New Roman" panose="02020603050405020304" pitchFamily="18" charset="0"/>
              </a:rPr>
              <a:t>H</a:t>
            </a:r>
            <a:r>
              <a:rPr lang="zh-CN" altLang="en-US" sz="2400" dirty="0">
                <a:solidFill>
                  <a:schemeClr val="tx1"/>
                </a:solidFill>
                <a:latin typeface="宋体" panose="02010600030101010101" pitchFamily="2" charset="-122"/>
              </a:rPr>
              <a:t>与载流子浓度</a:t>
            </a:r>
            <a:r>
              <a:rPr lang="en-US" altLang="zh-CN" sz="2400" i="1" dirty="0">
                <a:solidFill>
                  <a:schemeClr val="tx1"/>
                </a:solidFill>
                <a:latin typeface="Times New Roman" panose="02020603050405020304" pitchFamily="18" charset="0"/>
              </a:rPr>
              <a:t>n</a:t>
            </a:r>
            <a:r>
              <a:rPr lang="zh-CN" altLang="en-US" sz="2400" dirty="0">
                <a:solidFill>
                  <a:schemeClr val="tx1"/>
                </a:solidFill>
                <a:latin typeface="宋体" panose="02010600030101010101" pitchFamily="2" charset="-122"/>
              </a:rPr>
              <a:t>成反比：</a:t>
            </a:r>
            <a:endParaRPr lang="zh-CN" altLang="en-US" sz="2400" dirty="0">
              <a:solidFill>
                <a:schemeClr val="tx1"/>
              </a:solidFill>
              <a:latin typeface="宋体" panose="02010600030101010101" pitchFamily="2" charset="-122"/>
            </a:endParaRPr>
          </a:p>
          <a:p>
            <a:pPr>
              <a:lnSpc>
                <a:spcPct val="120000"/>
              </a:lnSpc>
            </a:pPr>
            <a:r>
              <a:rPr lang="zh-CN" altLang="en-US" sz="2400" dirty="0">
                <a:solidFill>
                  <a:schemeClr val="tx1"/>
                </a:solidFill>
                <a:latin typeface="宋体" panose="02010600030101010101" pitchFamily="2" charset="-122"/>
              </a:rPr>
              <a:t>   在金属导体中，载流子浓度很高，故</a:t>
            </a:r>
            <a:r>
              <a:rPr lang="en-US" altLang="zh-CN" sz="2400" i="1" dirty="0">
                <a:solidFill>
                  <a:schemeClr val="tx1"/>
                </a:solidFill>
                <a:latin typeface="Times New Roman" panose="02020603050405020304" pitchFamily="18" charset="0"/>
              </a:rPr>
              <a:t>R</a:t>
            </a:r>
            <a:r>
              <a:rPr lang="en-US" altLang="zh-CN" sz="2400" baseline="-25000" dirty="0">
                <a:solidFill>
                  <a:schemeClr val="tx1"/>
                </a:solidFill>
                <a:latin typeface="Times New Roman" panose="02020603050405020304" pitchFamily="18" charset="0"/>
              </a:rPr>
              <a:t>H</a:t>
            </a:r>
            <a:r>
              <a:rPr lang="en-US" altLang="zh-CN" sz="2400" dirty="0">
                <a:solidFill>
                  <a:schemeClr val="tx1"/>
                </a:solidFill>
                <a:latin typeface="Times New Roman" panose="02020603050405020304" pitchFamily="18" charset="0"/>
              </a:rPr>
              <a:t>↓</a:t>
            </a:r>
            <a:r>
              <a:rPr lang="zh-CN" altLang="en-US" sz="2400" dirty="0">
                <a:solidFill>
                  <a:schemeClr val="tx1"/>
                </a:solidFill>
                <a:latin typeface="Times New Roman" panose="02020603050405020304" pitchFamily="18" charset="0"/>
              </a:rPr>
              <a:t>，</a:t>
            </a:r>
            <a:r>
              <a:rPr lang="en-US" altLang="zh-CN" sz="2400" dirty="0">
                <a:solidFill>
                  <a:schemeClr val="tx1"/>
                </a:solidFill>
                <a:latin typeface="Times New Roman" panose="02020603050405020304" pitchFamily="18" charset="0"/>
              </a:rPr>
              <a:t>U</a:t>
            </a:r>
            <a:r>
              <a:rPr lang="en-US" altLang="zh-CN" sz="2400" baseline="-25000" dirty="0">
                <a:solidFill>
                  <a:schemeClr val="tx1"/>
                </a:solidFill>
                <a:latin typeface="Times New Roman" panose="02020603050405020304" pitchFamily="18" charset="0"/>
              </a:rPr>
              <a:t>H</a:t>
            </a:r>
            <a:r>
              <a:rPr lang="en-US" altLang="zh-CN" sz="2400" dirty="0">
                <a:solidFill>
                  <a:schemeClr val="tx1"/>
                </a:solidFill>
                <a:latin typeface="Times New Roman" panose="02020603050405020304" pitchFamily="18" charset="0"/>
              </a:rPr>
              <a:t>↓</a:t>
            </a:r>
            <a:endParaRPr lang="en-US" altLang="zh-CN" sz="2400" dirty="0">
              <a:solidFill>
                <a:schemeClr val="tx1"/>
              </a:solidFill>
              <a:latin typeface="Times New Roman" panose="02020603050405020304" pitchFamily="18" charset="0"/>
            </a:endParaRPr>
          </a:p>
          <a:p>
            <a:pPr>
              <a:lnSpc>
                <a:spcPct val="120000"/>
              </a:lnSpc>
            </a:pPr>
            <a:r>
              <a:rPr lang="en-US" altLang="zh-CN" sz="2400" dirty="0">
                <a:solidFill>
                  <a:schemeClr val="tx1"/>
                </a:solidFill>
                <a:latin typeface="宋体" panose="02010600030101010101" pitchFamily="2" charset="-122"/>
              </a:rPr>
              <a:t>   </a:t>
            </a:r>
            <a:r>
              <a:rPr lang="zh-CN" altLang="en-US" sz="2400" dirty="0">
                <a:solidFill>
                  <a:schemeClr val="tx1"/>
                </a:solidFill>
                <a:latin typeface="宋体" panose="02010600030101010101" pitchFamily="2" charset="-122"/>
              </a:rPr>
              <a:t>在半导体中载流子浓度较低，      </a:t>
            </a:r>
            <a:r>
              <a:rPr lang="en-US" altLang="zh-CN" sz="2400" i="1" dirty="0">
                <a:solidFill>
                  <a:schemeClr val="tx1"/>
                </a:solidFill>
                <a:latin typeface="Times New Roman" panose="02020603050405020304" pitchFamily="18" charset="0"/>
              </a:rPr>
              <a:t>R</a:t>
            </a:r>
            <a:r>
              <a:rPr lang="en-US" altLang="zh-CN" sz="2400" baseline="-25000" dirty="0">
                <a:solidFill>
                  <a:schemeClr val="tx1"/>
                </a:solidFill>
                <a:latin typeface="Times New Roman" panose="02020603050405020304" pitchFamily="18" charset="0"/>
              </a:rPr>
              <a:t>H</a:t>
            </a:r>
            <a:r>
              <a:rPr lang="en-US" altLang="zh-CN" sz="2400" dirty="0">
                <a:solidFill>
                  <a:schemeClr val="tx1"/>
                </a:solidFill>
                <a:latin typeface="Times New Roman" panose="02020603050405020304" pitchFamily="18" charset="0"/>
              </a:rPr>
              <a:t>↑</a:t>
            </a:r>
            <a:r>
              <a:rPr lang="zh-CN" altLang="en-US" sz="2400" dirty="0">
                <a:solidFill>
                  <a:schemeClr val="tx1"/>
                </a:solidFill>
                <a:latin typeface="Times New Roman" panose="02020603050405020304" pitchFamily="18" charset="0"/>
              </a:rPr>
              <a:t>，</a:t>
            </a:r>
            <a:r>
              <a:rPr lang="en-US" altLang="zh-CN" sz="2400" dirty="0">
                <a:solidFill>
                  <a:schemeClr val="tx1"/>
                </a:solidFill>
                <a:latin typeface="Times New Roman" panose="02020603050405020304" pitchFamily="18" charset="0"/>
              </a:rPr>
              <a:t>U</a:t>
            </a:r>
            <a:r>
              <a:rPr lang="en-US" altLang="zh-CN" sz="2400" baseline="-25000" dirty="0">
                <a:solidFill>
                  <a:schemeClr val="tx1"/>
                </a:solidFill>
                <a:latin typeface="Times New Roman" panose="02020603050405020304" pitchFamily="18" charset="0"/>
              </a:rPr>
              <a:t>H</a:t>
            </a:r>
            <a:r>
              <a:rPr lang="en-US" altLang="zh-CN" sz="2400" dirty="0">
                <a:solidFill>
                  <a:schemeClr val="tx1"/>
                </a:solidFill>
                <a:latin typeface="Times New Roman" panose="02020603050405020304" pitchFamily="18" charset="0"/>
              </a:rPr>
              <a:t>↑</a:t>
            </a:r>
            <a:r>
              <a:rPr lang="en-US" altLang="zh-CN" sz="2400" dirty="0">
                <a:solidFill>
                  <a:schemeClr val="tx1"/>
                </a:solidFill>
                <a:latin typeface="宋体" panose="02010600030101010101" pitchFamily="2" charset="-122"/>
              </a:rPr>
              <a:t> </a:t>
            </a:r>
            <a:r>
              <a:rPr lang="en-US" altLang="zh-CN" dirty="0">
                <a:solidFill>
                  <a:schemeClr val="tx1"/>
                </a:solidFill>
                <a:latin typeface="宋体" panose="02010600030101010101" pitchFamily="2" charset="-122"/>
              </a:rPr>
              <a:t> </a:t>
            </a:r>
            <a:endParaRPr lang="en-US" altLang="zh-CN" dirty="0">
              <a:solidFill>
                <a:schemeClr val="tx1"/>
              </a:solidFill>
              <a:latin typeface="宋体" panose="02010600030101010101" pitchFamily="2" charset="-122"/>
            </a:endParaRPr>
          </a:p>
        </p:txBody>
      </p:sp>
      <p:sp>
        <p:nvSpPr>
          <p:cNvPr id="9219" name="Text Box 3"/>
          <p:cNvSpPr txBox="1"/>
          <p:nvPr/>
        </p:nvSpPr>
        <p:spPr>
          <a:xfrm>
            <a:off x="635000" y="2400300"/>
            <a:ext cx="7558088" cy="822325"/>
          </a:xfrm>
          <a:prstGeom prst="rect">
            <a:avLst/>
          </a:prstGeom>
          <a:noFill/>
          <a:ln w="9525">
            <a:noFill/>
          </a:ln>
        </p:spPr>
        <p:txBody>
          <a:bodyPr wrap="square" anchor="t">
            <a:spAutoFit/>
          </a:bodyPr>
          <a:p>
            <a:r>
              <a:rPr lang="zh-CN" altLang="en-US" sz="2400" dirty="0">
                <a:solidFill>
                  <a:srgbClr val="0070C0"/>
                </a:solidFill>
                <a:latin typeface="宋体" panose="02010600030101010101" pitchFamily="2" charset="-122"/>
              </a:rPr>
              <a:t>霍尔元件可用多种</a:t>
            </a:r>
            <a:r>
              <a:rPr lang="zh-CN" altLang="en-US" sz="2400" dirty="0">
                <a:solidFill>
                  <a:srgbClr val="FF0000"/>
                </a:solidFill>
                <a:latin typeface="宋体" panose="02010600030101010101" pitchFamily="2" charset="-122"/>
              </a:rPr>
              <a:t>半导体材料</a:t>
            </a:r>
            <a:r>
              <a:rPr lang="zh-CN" altLang="en-US" sz="2400" dirty="0">
                <a:solidFill>
                  <a:srgbClr val="0070C0"/>
                </a:solidFill>
                <a:latin typeface="宋体" panose="02010600030101010101" pitchFamily="2" charset="-122"/>
              </a:rPr>
              <a:t>制作，如Ge、Si、GaAs、InAs以及多层半导体异质结构量子阱材料等等。</a:t>
            </a:r>
            <a:endParaRPr lang="zh-CN" altLang="en-US" sz="2400" dirty="0">
              <a:solidFill>
                <a:srgbClr val="0070C0"/>
              </a:solidFill>
              <a:latin typeface="宋体" panose="02010600030101010101" pitchFamily="2" charset="-122"/>
            </a:endParaRPr>
          </a:p>
        </p:txBody>
      </p:sp>
      <p:sp>
        <p:nvSpPr>
          <p:cNvPr id="17413" name="Text Box 5"/>
          <p:cNvSpPr txBox="1"/>
          <p:nvPr/>
        </p:nvSpPr>
        <p:spPr>
          <a:xfrm>
            <a:off x="385763" y="3451225"/>
            <a:ext cx="8370887" cy="1516063"/>
          </a:xfrm>
          <a:prstGeom prst="rect">
            <a:avLst/>
          </a:prstGeom>
          <a:noFill/>
          <a:ln w="9525">
            <a:noFill/>
          </a:ln>
        </p:spPr>
        <p:txBody>
          <a:bodyPr anchor="t">
            <a:spAutoFit/>
          </a:bodyPr>
          <a:p>
            <a:pPr>
              <a:lnSpc>
                <a:spcPct val="130000"/>
              </a:lnSpc>
            </a:pPr>
            <a:r>
              <a:rPr lang="en-US" altLang="zh-CN" sz="2400" dirty="0">
                <a:solidFill>
                  <a:schemeClr val="tx1"/>
                </a:solidFill>
                <a:latin typeface="宋体" panose="02010600030101010101" pitchFamily="2" charset="-122"/>
              </a:rPr>
              <a:t>② </a:t>
            </a:r>
            <a:r>
              <a:rPr lang="zh-CN" altLang="en-US" sz="2400" dirty="0">
                <a:solidFill>
                  <a:schemeClr val="tx1"/>
                </a:solidFill>
                <a:latin typeface="宋体" panose="02010600030101010101" pitchFamily="2" charset="-122"/>
              </a:rPr>
              <a:t>利用霍耳系数的正、负可判断半导体的类型。</a:t>
            </a:r>
            <a:endParaRPr lang="zh-CN" altLang="en-US" sz="2400" dirty="0">
              <a:solidFill>
                <a:schemeClr val="tx1"/>
              </a:solidFill>
              <a:latin typeface="宋体" panose="02010600030101010101" pitchFamily="2" charset="-122"/>
            </a:endParaRPr>
          </a:p>
          <a:p>
            <a:pPr>
              <a:lnSpc>
                <a:spcPct val="130000"/>
              </a:lnSpc>
            </a:pPr>
            <a:r>
              <a:rPr lang="zh-CN" altLang="en-US" sz="2400" dirty="0">
                <a:solidFill>
                  <a:schemeClr val="tx1"/>
                </a:solidFill>
                <a:latin typeface="宋体" panose="02010600030101010101" pitchFamily="2" charset="-122"/>
              </a:rPr>
              <a:t>    若</a:t>
            </a:r>
            <a:r>
              <a:rPr lang="en-US" altLang="zh-CN" sz="2400" i="1" dirty="0">
                <a:solidFill>
                  <a:schemeClr val="tx1"/>
                </a:solidFill>
                <a:latin typeface="Times New Roman" panose="02020603050405020304" pitchFamily="18" charset="0"/>
              </a:rPr>
              <a:t>R</a:t>
            </a:r>
            <a:r>
              <a:rPr lang="en-US" altLang="zh-CN" sz="2400" baseline="-25000" dirty="0">
                <a:solidFill>
                  <a:schemeClr val="tx1"/>
                </a:solidFill>
                <a:latin typeface="Times New Roman" panose="02020603050405020304" pitchFamily="18" charset="0"/>
              </a:rPr>
              <a:t>H</a:t>
            </a:r>
            <a:r>
              <a:rPr lang="zh-CN" altLang="en-US" sz="2400" dirty="0">
                <a:solidFill>
                  <a:schemeClr val="tx1"/>
                </a:solidFill>
                <a:latin typeface="Times New Roman" panose="02020603050405020304" pitchFamily="18" charset="0"/>
              </a:rPr>
              <a:t>＞</a:t>
            </a:r>
            <a:r>
              <a:rPr lang="en-US" altLang="zh-CN" sz="2400" dirty="0">
                <a:solidFill>
                  <a:schemeClr val="tx1"/>
                </a:solidFill>
                <a:latin typeface="Times New Roman" panose="02020603050405020304" pitchFamily="18" charset="0"/>
              </a:rPr>
              <a:t>0</a:t>
            </a:r>
            <a:r>
              <a:rPr lang="zh-CN" altLang="en-US" sz="2400" dirty="0">
                <a:solidFill>
                  <a:schemeClr val="tx1"/>
                </a:solidFill>
                <a:latin typeface="宋体" panose="02010600030101010101" pitchFamily="2" charset="-122"/>
              </a:rPr>
              <a:t>，为</a:t>
            </a:r>
            <a:r>
              <a:rPr lang="en-US" altLang="zh-CN" sz="2400" dirty="0">
                <a:solidFill>
                  <a:schemeClr val="tx1"/>
                </a:solidFill>
                <a:latin typeface="Times New Roman" panose="02020603050405020304" pitchFamily="18" charset="0"/>
              </a:rPr>
              <a:t>P</a:t>
            </a:r>
            <a:r>
              <a:rPr lang="zh-CN" altLang="en-US" sz="2400" dirty="0">
                <a:solidFill>
                  <a:schemeClr val="tx1"/>
                </a:solidFill>
                <a:latin typeface="宋体" panose="02010600030101010101" pitchFamily="2" charset="-122"/>
              </a:rPr>
              <a:t>型半导体</a:t>
            </a:r>
            <a:endParaRPr lang="zh-CN" altLang="en-US" sz="2400" dirty="0">
              <a:solidFill>
                <a:schemeClr val="tx1"/>
              </a:solidFill>
              <a:latin typeface="宋体" panose="02010600030101010101" pitchFamily="2" charset="-122"/>
            </a:endParaRPr>
          </a:p>
          <a:p>
            <a:pPr>
              <a:lnSpc>
                <a:spcPct val="130000"/>
              </a:lnSpc>
            </a:pPr>
            <a:r>
              <a:rPr lang="zh-CN" altLang="en-US" sz="2400" dirty="0">
                <a:solidFill>
                  <a:schemeClr val="tx1"/>
                </a:solidFill>
                <a:latin typeface="宋体" panose="02010600030101010101" pitchFamily="2" charset="-122"/>
              </a:rPr>
              <a:t>    若</a:t>
            </a:r>
            <a:r>
              <a:rPr lang="en-US" altLang="zh-CN" sz="2400" i="1" dirty="0">
                <a:solidFill>
                  <a:schemeClr val="tx1"/>
                </a:solidFill>
                <a:latin typeface="Times New Roman" panose="02020603050405020304" pitchFamily="18" charset="0"/>
              </a:rPr>
              <a:t>R</a:t>
            </a:r>
            <a:r>
              <a:rPr lang="en-US" altLang="zh-CN" sz="2400" i="1" baseline="-25000" dirty="0">
                <a:solidFill>
                  <a:schemeClr val="tx1"/>
                </a:solidFill>
                <a:latin typeface="Times New Roman" panose="02020603050405020304" pitchFamily="18" charset="0"/>
              </a:rPr>
              <a:t>H</a:t>
            </a:r>
            <a:r>
              <a:rPr lang="zh-CN" altLang="en-US" sz="2400" dirty="0">
                <a:solidFill>
                  <a:schemeClr val="tx1"/>
                </a:solidFill>
                <a:latin typeface="Times New Roman" panose="02020603050405020304" pitchFamily="18" charset="0"/>
              </a:rPr>
              <a:t>＜</a:t>
            </a:r>
            <a:r>
              <a:rPr lang="en-US" altLang="zh-CN" sz="2400" dirty="0">
                <a:solidFill>
                  <a:schemeClr val="tx1"/>
                </a:solidFill>
                <a:latin typeface="Times New Roman" panose="02020603050405020304" pitchFamily="18" charset="0"/>
              </a:rPr>
              <a:t>0</a:t>
            </a:r>
            <a:r>
              <a:rPr lang="zh-CN" altLang="en-US" sz="2400" dirty="0">
                <a:solidFill>
                  <a:schemeClr val="tx1"/>
                </a:solidFill>
                <a:latin typeface="宋体" panose="02010600030101010101" pitchFamily="2" charset="-122"/>
              </a:rPr>
              <a:t>，为</a:t>
            </a:r>
            <a:r>
              <a:rPr lang="en-US" altLang="zh-CN" sz="2400" dirty="0">
                <a:solidFill>
                  <a:schemeClr val="tx1"/>
                </a:solidFill>
                <a:latin typeface="Times New Roman" panose="02020603050405020304" pitchFamily="18" charset="0"/>
              </a:rPr>
              <a:t>n </a:t>
            </a:r>
            <a:r>
              <a:rPr lang="zh-CN" altLang="en-US" sz="2400" dirty="0">
                <a:solidFill>
                  <a:schemeClr val="tx1"/>
                </a:solidFill>
                <a:latin typeface="宋体" panose="02010600030101010101" pitchFamily="2" charset="-122"/>
              </a:rPr>
              <a:t>型半导体</a:t>
            </a:r>
            <a:endParaRPr lang="zh-CN" altLang="en-US" sz="2400" dirty="0">
              <a:solidFill>
                <a:schemeClr val="tx1"/>
              </a:solidFill>
              <a:latin typeface="宋体" panose="02010600030101010101" pitchFamily="2" charset="-122"/>
            </a:endParaRPr>
          </a:p>
        </p:txBody>
      </p:sp>
      <p:pic>
        <p:nvPicPr>
          <p:cNvPr id="3" name="图片 2" descr="7G{}J(%W2YN[6FDFI@KU5UT"/>
          <p:cNvPicPr>
            <a:picLocks noChangeAspect="1"/>
          </p:cNvPicPr>
          <p:nvPr/>
        </p:nvPicPr>
        <p:blipFill>
          <a:blip r:embed="rId1"/>
          <a:stretch>
            <a:fillRect/>
          </a:stretch>
        </p:blipFill>
        <p:spPr>
          <a:xfrm>
            <a:off x="1685925" y="4967288"/>
            <a:ext cx="5038725" cy="1685925"/>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blinds(horizontal)">
                                      <p:cBhvr>
                                        <p:cTn id="12" dur="5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413"/>
                                        </p:tgtEl>
                                        <p:attrNameLst>
                                          <p:attrName>style.visibility</p:attrName>
                                        </p:attrNameLst>
                                      </p:cBhvr>
                                      <p:to>
                                        <p:strVal val="visible"/>
                                      </p:to>
                                    </p:set>
                                    <p:animEffect transition="in" filter="box(in)">
                                      <p:cBhvr>
                                        <p:cTn id="17" dur="500"/>
                                        <p:tgtEl>
                                          <p:spTgt spid="174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9218" grpId="0"/>
      <p:bldP spid="92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592" name="Text Box 552"/>
          <p:cNvSpPr txBox="1"/>
          <p:nvPr/>
        </p:nvSpPr>
        <p:spPr>
          <a:xfrm>
            <a:off x="250825" y="185738"/>
            <a:ext cx="2057400" cy="519112"/>
          </a:xfrm>
          <a:prstGeom prst="rect">
            <a:avLst/>
          </a:prstGeom>
          <a:noFill/>
          <a:ln w="9525">
            <a:noFill/>
          </a:ln>
        </p:spPr>
        <p:txBody>
          <a:bodyPr wrap="none" anchor="t">
            <a:spAutoFit/>
          </a:bodyPr>
          <a:p>
            <a:pPr eaLnBrk="0" hangingPunct="0"/>
            <a:r>
              <a:rPr lang="en-US" altLang="zh-CN" dirty="0">
                <a:solidFill>
                  <a:srgbClr val="3333FF"/>
                </a:solidFill>
                <a:latin typeface="Times New Roman" panose="02020603050405020304" pitchFamily="18" charset="0"/>
              </a:rPr>
              <a:t>3.</a:t>
            </a:r>
            <a:r>
              <a:rPr lang="zh-CN" altLang="en-US" dirty="0">
                <a:solidFill>
                  <a:srgbClr val="3333FF"/>
                </a:solidFill>
                <a:latin typeface="Times New Roman" panose="02020603050405020304" pitchFamily="18" charset="0"/>
              </a:rPr>
              <a:t>霍耳元件</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pic>
        <p:nvPicPr>
          <p:cNvPr id="10242" name="图片 2"/>
          <p:cNvPicPr>
            <a:picLocks noChangeAspect="1"/>
          </p:cNvPicPr>
          <p:nvPr/>
        </p:nvPicPr>
        <p:blipFill>
          <a:blip r:embed="rId1"/>
          <a:stretch>
            <a:fillRect/>
          </a:stretch>
        </p:blipFill>
        <p:spPr>
          <a:xfrm>
            <a:off x="871538" y="3162300"/>
            <a:ext cx="7219950" cy="2371725"/>
          </a:xfrm>
          <a:prstGeom prst="rect">
            <a:avLst/>
          </a:prstGeom>
          <a:noFill/>
          <a:ln w="9525">
            <a:noFill/>
          </a:ln>
        </p:spPr>
      </p:pic>
      <p:sp>
        <p:nvSpPr>
          <p:cNvPr id="10243" name="文本框 4"/>
          <p:cNvSpPr txBox="1"/>
          <p:nvPr/>
        </p:nvSpPr>
        <p:spPr>
          <a:xfrm>
            <a:off x="495300" y="768350"/>
            <a:ext cx="7975600" cy="1981200"/>
          </a:xfrm>
          <a:prstGeom prst="rect">
            <a:avLst/>
          </a:prstGeom>
          <a:noFill/>
          <a:ln w="9525">
            <a:noFill/>
          </a:ln>
        </p:spPr>
        <p:txBody>
          <a:bodyPr wrap="square" anchor="t">
            <a:spAutoFit/>
          </a:bodyPr>
          <a:p>
            <a:r>
              <a:rPr lang="en-US" altLang="zh-CN">
                <a:latin typeface="Times New Roman" panose="02020603050405020304" pitchFamily="18" charset="0"/>
              </a:rPr>
              <a:t>   </a:t>
            </a:r>
            <a:r>
              <a:rPr lang="en-US" altLang="zh-CN" sz="2400">
                <a:latin typeface="Times New Roman" panose="02020603050405020304" pitchFamily="18" charset="0"/>
              </a:rPr>
              <a:t>    </a:t>
            </a:r>
            <a:r>
              <a:rPr lang="zh-CN" altLang="en-US" sz="2400">
                <a:latin typeface="Times New Roman" panose="02020603050405020304" pitchFamily="18" charset="0"/>
              </a:rPr>
              <a:t>霍尔元件是一种基于霍尔效应的磁传感器。霍尔元件具有许多优点，它们的结构牢固，体积小，重量轻，寿命长，安装方便，功耗小，频率高，耐震动，不怕灰尘、油污、水汽及盐雾等的污染或腐蚀。用它们可以检测磁场及其变化，可在各种与磁场有关的场合中使用。</a:t>
            </a:r>
            <a:endParaRPr lang="zh-CN" altLang="en-US" sz="2400">
              <a:latin typeface="Times New Roman" panose="02020603050405020304" pitchFamily="18" charset="0"/>
            </a:endParaRPr>
          </a:p>
        </p:txBody>
      </p:sp>
      <p:sp>
        <p:nvSpPr>
          <p:cNvPr id="10244" name="文本框 5"/>
          <p:cNvSpPr txBox="1"/>
          <p:nvPr/>
        </p:nvSpPr>
        <p:spPr>
          <a:xfrm>
            <a:off x="2144713" y="5802313"/>
            <a:ext cx="5588000" cy="395287"/>
          </a:xfrm>
          <a:prstGeom prst="rect">
            <a:avLst/>
          </a:prstGeom>
          <a:noFill/>
          <a:ln w="9525">
            <a:noFill/>
          </a:ln>
        </p:spPr>
        <p:txBody>
          <a:bodyPr wrap="square" anchor="t">
            <a:spAutoFit/>
          </a:bodyPr>
          <a:p>
            <a:r>
              <a:rPr lang="zh-CN" altLang="en-US" sz="2000">
                <a:latin typeface="Times New Roman" panose="02020603050405020304" pitchFamily="18" charset="0"/>
              </a:rPr>
              <a:t>霍尔转速传感器在汽车ABS中的应用</a:t>
            </a:r>
            <a:endParaRPr lang="zh-CN" altLang="en-US" sz="200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7592"/>
                                        </p:tgtEl>
                                        <p:attrNameLst>
                                          <p:attrName>style.visibility</p:attrName>
                                        </p:attrNameLst>
                                      </p:cBhvr>
                                      <p:to>
                                        <p:strVal val="visible"/>
                                      </p:to>
                                    </p:set>
                                    <p:animEffect transition="in" filter="wipe(left)">
                                      <p:cBhvr>
                                        <p:cTn id="7" dur="500"/>
                                        <p:tgtEl>
                                          <p:spTgt spid="8759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blinds(horizontal)">
                                      <p:cBhvr>
                                        <p:cTn id="12" dur="500"/>
                                        <p:tgtEl>
                                          <p:spTgt spid="102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42"/>
                                        </p:tgtEl>
                                        <p:attrNameLst>
                                          <p:attrName>style.visibility</p:attrName>
                                        </p:attrNameLst>
                                      </p:cBhvr>
                                      <p:to>
                                        <p:strVal val="visible"/>
                                      </p:to>
                                    </p:set>
                                    <p:animEffect transition="in" filter="blinds(horizontal)">
                                      <p:cBhvr>
                                        <p:cTn id="17" dur="500"/>
                                        <p:tgtEl>
                                          <p:spTgt spid="1024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4"/>
                                        </p:tgtEl>
                                        <p:attrNameLst>
                                          <p:attrName>style.visibility</p:attrName>
                                        </p:attrNameLst>
                                      </p:cBhvr>
                                      <p:to>
                                        <p:strVal val="visible"/>
                                      </p:to>
                                    </p:set>
                                    <p:animEffect transition="in" filter="blinds(horizontal)">
                                      <p:cBhvr>
                                        <p:cTn id="22"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592" grpId="0"/>
      <p:bldP spid="10243" grpId="0"/>
      <p:bldP spid="102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2"/>
          <p:cNvSpPr txBox="1"/>
          <p:nvPr/>
        </p:nvSpPr>
        <p:spPr>
          <a:xfrm>
            <a:off x="763588" y="669925"/>
            <a:ext cx="7897812" cy="4114800"/>
          </a:xfrm>
          <a:prstGeom prst="rect">
            <a:avLst/>
          </a:prstGeom>
          <a:noFill/>
          <a:ln w="9525">
            <a:noFill/>
          </a:ln>
        </p:spPr>
        <p:txBody>
          <a:bodyPr wrap="square" anchor="t">
            <a:spAutoFit/>
          </a:bodyPr>
          <a:p>
            <a:r>
              <a:rPr lang="zh-CN" altLang="en-US" sz="2400">
                <a:latin typeface="Times New Roman" panose="02020603050405020304" pitchFamily="18" charset="0"/>
              </a:rPr>
              <a:t>ABS转速传感器的特点 ：</a:t>
            </a:r>
            <a:endParaRPr lang="zh-CN" altLang="en-US" sz="2400">
              <a:latin typeface="Times New Roman" panose="02020603050405020304" pitchFamily="18" charset="0"/>
            </a:endParaRPr>
          </a:p>
          <a:p>
            <a:r>
              <a:rPr lang="zh-CN" altLang="en-US" sz="2400">
                <a:latin typeface="Times New Roman" panose="02020603050405020304" pitchFamily="18" charset="0"/>
              </a:rPr>
              <a:t>　　汽车的每一个车轮上都安装有转速传感器。其作用是将车轮转速信号转换为电信号，并将其输出给电子控制单元，来检测车轮转速。 </a:t>
            </a:r>
            <a:endParaRPr lang="zh-CN" altLang="en-US" sz="2400">
              <a:latin typeface="Times New Roman" panose="02020603050405020304" pitchFamily="18" charset="0"/>
            </a:endParaRPr>
          </a:p>
          <a:p>
            <a:r>
              <a:rPr lang="zh-CN" altLang="en-US" sz="2400">
                <a:latin typeface="Times New Roman" panose="02020603050405020304" pitchFamily="18" charset="0"/>
              </a:rPr>
              <a:t>　　车轮转速传感器需要的特点： </a:t>
            </a:r>
            <a:endParaRPr lang="zh-CN" altLang="en-US" sz="2400">
              <a:latin typeface="Times New Roman" panose="02020603050405020304" pitchFamily="18" charset="0"/>
            </a:endParaRPr>
          </a:p>
          <a:p>
            <a:r>
              <a:rPr lang="zh-CN" altLang="en-US" sz="2400">
                <a:latin typeface="Times New Roman" panose="02020603050405020304" pitchFamily="18" charset="0"/>
              </a:rPr>
              <a:t>　（1）在各种工作环境中精度要求高。　　</a:t>
            </a:r>
            <a:endParaRPr lang="zh-CN" altLang="en-US" sz="2400">
              <a:latin typeface="Times New Roman" panose="02020603050405020304" pitchFamily="18" charset="0"/>
            </a:endParaRPr>
          </a:p>
          <a:p>
            <a:r>
              <a:rPr lang="zh-CN" altLang="en-US" sz="2400">
                <a:latin typeface="Times New Roman" panose="02020603050405020304" pitchFamily="18" charset="0"/>
              </a:rPr>
              <a:t>    （2）在各种恶劣工作环境中保持良好的性能。</a:t>
            </a:r>
            <a:endParaRPr lang="zh-CN" altLang="en-US" sz="2400">
              <a:latin typeface="Times New Roman" panose="02020603050405020304" pitchFamily="18" charset="0"/>
            </a:endParaRPr>
          </a:p>
          <a:p>
            <a:r>
              <a:rPr lang="zh-CN" altLang="en-US" sz="2400">
                <a:latin typeface="Times New Roman" panose="02020603050405020304" pitchFamily="18" charset="0"/>
              </a:rPr>
              <a:t>　（3）要求可靠性好，使用寿命长。　　</a:t>
            </a:r>
            <a:endParaRPr lang="zh-CN" altLang="en-US" sz="2400">
              <a:latin typeface="Times New Roman" panose="02020603050405020304" pitchFamily="18" charset="0"/>
            </a:endParaRPr>
          </a:p>
          <a:p>
            <a:r>
              <a:rPr lang="zh-CN" altLang="en-US" sz="2400">
                <a:latin typeface="Times New Roman" panose="02020603050405020304" pitchFamily="18" charset="0"/>
              </a:rPr>
              <a:t>      由于霍尔传感器具有结构简单，使用寿命长，抗冲击性良好，耐高低温性能优越等优点，所以目前汽车ABS上使用的车速传感器大都是霍尔传感器。 </a:t>
            </a:r>
            <a:endParaRPr lang="zh-CN" altLang="en-US" sz="240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Effect transition="in" filter="blinds(horizontal)">
                                      <p:cBhvr>
                                        <p:cTn id="7" dur="500"/>
                                        <p:tgtEl>
                                          <p:spTgt spid="12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1095</Words>
  <Application>WPS 演示</Application>
  <PresentationFormat>在屏幕上显示</PresentationFormat>
  <Paragraphs>89</Paragraphs>
  <Slides>10</Slides>
  <Notes>5</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14</vt:i4>
      </vt:variant>
      <vt:variant>
        <vt:lpstr>幻灯片标题</vt:lpstr>
      </vt:variant>
      <vt:variant>
        <vt:i4>10</vt:i4>
      </vt:variant>
    </vt:vector>
  </HeadingPairs>
  <TitlesOfParts>
    <vt:vector size="32" baseType="lpstr">
      <vt:lpstr>Arial</vt:lpstr>
      <vt:lpstr>宋体</vt:lpstr>
      <vt:lpstr>Wingdings</vt:lpstr>
      <vt:lpstr>Times New Roman</vt:lpstr>
      <vt:lpstr>楷体</vt:lpstr>
      <vt:lpstr>微软雅黑</vt:lpstr>
      <vt:lpstr>Arial Unicode MS</vt:lpstr>
      <vt:lpstr>默认设计模板</vt:lpstr>
      <vt:lpstr>Equation.DSMT4</vt:lpstr>
      <vt:lpstr>Equation.DSMT4</vt:lpstr>
      <vt:lpstr>Equation.DSMT4</vt:lpstr>
      <vt:lpstr>Equation.DSMT4</vt:lpstr>
      <vt:lpstr>Equation.DSMT4</vt:lpstr>
      <vt:lpstr>Equation.DSMT4</vt:lpstr>
      <vt:lpstr>Equation.3</vt:lpstr>
      <vt:lpstr>Equation.3</vt:lpstr>
      <vt:lpstr>Equation.3</vt:lpstr>
      <vt:lpstr>Equation.3</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ylz</dc:creator>
  <cp:lastModifiedBy>Administrator</cp:lastModifiedBy>
  <cp:revision>106</cp:revision>
  <dcterms:created xsi:type="dcterms:W3CDTF">2007-12-20T13:49:00Z</dcterms:created>
  <dcterms:modified xsi:type="dcterms:W3CDTF">2018-09-07T04:47:12Z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2052-10.1.0.7400</vt:lpwstr>
  </property>
</Properties>
</file>