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443" r:id="rId3"/>
    <p:sldId id="327" r:id="rId4"/>
    <p:sldId id="329" r:id="rId5"/>
    <p:sldId id="331" r:id="rId6"/>
    <p:sldId id="332" r:id="rId7"/>
    <p:sldId id="278" r:id="rId8"/>
    <p:sldId id="367" r:id="rId9"/>
    <p:sldId id="368" r:id="rId1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FFFFCC"/>
    <a:srgbClr val="FF0000"/>
    <a:srgbClr val="FF00FF"/>
    <a:srgbClr val="A50021"/>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566"/>
    <p:restoredTop sz="94660"/>
  </p:normalViewPr>
  <p:slideViewPr>
    <p:cSldViewPr showGuides="1">
      <p:cViewPr>
        <p:scale>
          <a:sx n="75" d="100"/>
          <a:sy n="75" d="100"/>
        </p:scale>
        <p:origin x="-1056" y="132"/>
      </p:cViewPr>
      <p:guideLst>
        <p:guide orient="horz" pos="2159"/>
        <p:guide pos="2809"/>
      </p:guideLst>
    </p:cSldViewPr>
  </p:slideViewPr>
  <p:notesTextViewPr>
    <p:cViewPr>
      <p:scale>
        <a:sx n="100" d="100"/>
        <a:sy n="100" d="100"/>
      </p:scale>
      <p:origin x="0" y="0"/>
    </p:cViewPr>
  </p:notesTextViewPr>
  <p:gridSpacing cx="45005" cy="45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4" Type="http://schemas.openxmlformats.org/officeDocument/2006/relationships/image" Target="../media/image3.wmf"/><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5" Type="http://schemas.openxmlformats.org/officeDocument/2006/relationships/image" Target="../media/image12.wmf"/><Relationship Id="rId4" Type="http://schemas.openxmlformats.org/officeDocument/2006/relationships/image" Target="../media/image11.wmf"/><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4" Type="http://schemas.openxmlformats.org/officeDocument/2006/relationships/image" Target="../media/image16.wmf"/><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4" Type="http://schemas.openxmlformats.org/officeDocument/2006/relationships/image" Target="../media/image20.wmf"/><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drawings/_rels/vmlDrawing7.vml.rels><?xml version="1.0" encoding="UTF-8" standalone="yes"?>
<Relationships xmlns="http://schemas.openxmlformats.org/package/2006/relationships"><Relationship Id="rId4" Type="http://schemas.openxmlformats.org/officeDocument/2006/relationships/image" Target="../media/image28.wmf"/><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0178" name="页眉占位符 50177"/>
          <p:cNvSpPr>
            <a:spLocks noGrp="1"/>
          </p:cNvSpPr>
          <p:nvPr>
            <p:ph type="hdr" sz="quarter"/>
          </p:nvPr>
        </p:nvSpPr>
        <p:spPr>
          <a:xfrm>
            <a:off x="0" y="0"/>
            <a:ext cx="2971800" cy="457200"/>
          </a:xfrm>
          <a:prstGeom prst="rect">
            <a:avLst/>
          </a:prstGeom>
          <a:noFill/>
          <a:ln w="9525">
            <a:noFill/>
          </a:ln>
        </p:spPr>
        <p:txBody>
          <a:bodyPr/>
          <a:p>
            <a:pPr lvl="0"/>
            <a:endParaRPr lang="zh-CN" altLang="en-US" sz="1200" b="0" dirty="0"/>
          </a:p>
        </p:txBody>
      </p:sp>
      <p:sp>
        <p:nvSpPr>
          <p:cNvPr id="50179" name="日期占位符 50178"/>
          <p:cNvSpPr>
            <a:spLocks noGrp="1"/>
          </p:cNvSpPr>
          <p:nvPr>
            <p:ph type="dt" idx="1"/>
          </p:nvPr>
        </p:nvSpPr>
        <p:spPr>
          <a:xfrm>
            <a:off x="3884613" y="0"/>
            <a:ext cx="2971800" cy="457200"/>
          </a:xfrm>
          <a:prstGeom prst="rect">
            <a:avLst/>
          </a:prstGeom>
          <a:noFill/>
          <a:ln w="9525">
            <a:noFill/>
          </a:ln>
        </p:spPr>
        <p:txBody>
          <a:bodyPr/>
          <a:p>
            <a:pPr lvl="0" algn="r"/>
            <a:endParaRPr lang="zh-CN" altLang="en-US" sz="1200" b="0" dirty="0"/>
          </a:p>
        </p:txBody>
      </p:sp>
      <p:sp>
        <p:nvSpPr>
          <p:cNvPr id="50180" name="幻灯片图像占位符 50179"/>
          <p:cNvSpPr>
            <a:spLocks noRo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50181" name="文本占位符 50180"/>
          <p:cNvSpPr>
            <a:spLocks noGrp="1"/>
          </p:cNvSpPr>
          <p:nvPr>
            <p:ph type="body" sz="quarter" idx="3"/>
          </p:nvPr>
        </p:nvSpPr>
        <p:spPr>
          <a:xfrm>
            <a:off x="685800" y="4343400"/>
            <a:ext cx="5486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0182" name="页脚占位符 50181"/>
          <p:cNvSpPr>
            <a:spLocks noGrp="1"/>
          </p:cNvSpPr>
          <p:nvPr>
            <p:ph type="ftr" sz="quarter" idx="4"/>
          </p:nvPr>
        </p:nvSpPr>
        <p:spPr>
          <a:xfrm>
            <a:off x="0" y="8685213"/>
            <a:ext cx="2971800" cy="457200"/>
          </a:xfrm>
          <a:prstGeom prst="rect">
            <a:avLst/>
          </a:prstGeom>
          <a:noFill/>
          <a:ln w="9525">
            <a:noFill/>
          </a:ln>
        </p:spPr>
        <p:txBody>
          <a:bodyPr anchor="b"/>
          <a:p>
            <a:pPr lvl="0"/>
            <a:endParaRPr lang="zh-CN" altLang="en-US" sz="1200" b="0" dirty="0"/>
          </a:p>
        </p:txBody>
      </p:sp>
      <p:sp>
        <p:nvSpPr>
          <p:cNvPr id="50183" name="灯片编号占位符 50182"/>
          <p:cNvSpPr>
            <a:spLocks noGrp="1"/>
          </p:cNvSpPr>
          <p:nvPr>
            <p:ph type="sldNum" sz="quarter" idx="5"/>
          </p:nvPr>
        </p:nvSpPr>
        <p:spPr>
          <a:xfrm>
            <a:off x="3884613" y="8685213"/>
            <a:ext cx="2971800" cy="457200"/>
          </a:xfrm>
          <a:prstGeom prst="rect">
            <a:avLst/>
          </a:prstGeom>
          <a:noFill/>
          <a:ln w="9525">
            <a:noFill/>
          </a:ln>
        </p:spPr>
        <p:txBody>
          <a:bodyPr anchor="b"/>
          <a:p>
            <a:pPr lvl="0" algn="r"/>
            <a:fld id="{9A0DB2DC-4C9A-4742-B13C-FB6460FD3503}" type="slidenum">
              <a:rPr lang="zh-CN" altLang="en-US" sz="1200" b="0" dirty="0"/>
            </a:fld>
            <a:endParaRPr lang="zh-CN" altLang="en-US" sz="1200" b="0" dirty="0"/>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b="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b="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958013" y="6373813"/>
            <a:ext cx="2133600" cy="476250"/>
          </a:xfrm>
          <a:prstGeom prst="rect">
            <a:avLst/>
          </a:prstGeom>
          <a:noFill/>
          <a:ln w="9525">
            <a:noFill/>
          </a:ln>
        </p:spPr>
        <p:txBody>
          <a:bodyPr/>
          <a:lstStyle>
            <a:lvl1pPr algn="r">
              <a:defRPr sz="1400" b="0"/>
            </a:lvl1pPr>
          </a:lstStyle>
          <a:p>
            <a:pPr lvl="0"/>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7.xml"/><Relationship Id="rId6" Type="http://schemas.openxmlformats.org/officeDocument/2006/relationships/image" Target="../media/image4.wmf"/><Relationship Id="rId5" Type="http://schemas.openxmlformats.org/officeDocument/2006/relationships/oleObject" Target="../embeddings/oleObject3.bin"/><Relationship Id="rId4" Type="http://schemas.openxmlformats.org/officeDocument/2006/relationships/image" Target="../media/image3.wmf"/><Relationship Id="rId3" Type="http://schemas.openxmlformats.org/officeDocument/2006/relationships/oleObject" Target="../embeddings/oleObject2.bin"/><Relationship Id="rId2" Type="http://schemas.openxmlformats.org/officeDocument/2006/relationships/image" Target="../media/image2.wmf"/><Relationship Id="rId1"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3.wmf"/><Relationship Id="rId7" Type="http://schemas.openxmlformats.org/officeDocument/2006/relationships/oleObject" Target="../embeddings/oleObject7.bin"/><Relationship Id="rId6" Type="http://schemas.openxmlformats.org/officeDocument/2006/relationships/image" Target="../media/image7.wmf"/><Relationship Id="rId5" Type="http://schemas.openxmlformats.org/officeDocument/2006/relationships/oleObject" Target="../embeddings/oleObject6.bin"/><Relationship Id="rId4" Type="http://schemas.openxmlformats.org/officeDocument/2006/relationships/image" Target="../media/image6.wmf"/><Relationship Id="rId3" Type="http://schemas.openxmlformats.org/officeDocument/2006/relationships/oleObject" Target="../embeddings/oleObject5.bin"/><Relationship Id="rId2" Type="http://schemas.openxmlformats.org/officeDocument/2006/relationships/image" Target="../media/image5.wmf"/><Relationship Id="rId10" Type="http://schemas.openxmlformats.org/officeDocument/2006/relationships/vmlDrawing" Target="../drawings/vmlDrawing2.vml"/><Relationship Id="rId1"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9" Type="http://schemas.openxmlformats.org/officeDocument/2006/relationships/oleObject" Target="../embeddings/oleObject12.bin"/><Relationship Id="rId8" Type="http://schemas.openxmlformats.org/officeDocument/2006/relationships/image" Target="../media/image11.wmf"/><Relationship Id="rId7" Type="http://schemas.openxmlformats.org/officeDocument/2006/relationships/oleObject" Target="../embeddings/oleObject11.bin"/><Relationship Id="rId6" Type="http://schemas.openxmlformats.org/officeDocument/2006/relationships/image" Target="../media/image10.wmf"/><Relationship Id="rId5" Type="http://schemas.openxmlformats.org/officeDocument/2006/relationships/oleObject" Target="../embeddings/oleObject10.bin"/><Relationship Id="rId4" Type="http://schemas.openxmlformats.org/officeDocument/2006/relationships/image" Target="../media/image9.wmf"/><Relationship Id="rId3" Type="http://schemas.openxmlformats.org/officeDocument/2006/relationships/oleObject" Target="../embeddings/oleObject9.bin"/><Relationship Id="rId2" Type="http://schemas.openxmlformats.org/officeDocument/2006/relationships/image" Target="../media/image8.wmf"/><Relationship Id="rId12" Type="http://schemas.openxmlformats.org/officeDocument/2006/relationships/vmlDrawing" Target="../drawings/vmlDrawing3.vml"/><Relationship Id="rId11" Type="http://schemas.openxmlformats.org/officeDocument/2006/relationships/slideLayout" Target="../slideLayouts/slideLayout7.xml"/><Relationship Id="rId10" Type="http://schemas.openxmlformats.org/officeDocument/2006/relationships/image" Target="../media/image12.wmf"/><Relationship Id="rId1" Type="http://schemas.openxmlformats.org/officeDocument/2006/relationships/oleObject" Target="../embeddings/oleObject8.bin"/></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6.wmf"/><Relationship Id="rId7" Type="http://schemas.openxmlformats.org/officeDocument/2006/relationships/oleObject" Target="../embeddings/oleObject16.bin"/><Relationship Id="rId6" Type="http://schemas.openxmlformats.org/officeDocument/2006/relationships/image" Target="../media/image15.wmf"/><Relationship Id="rId5" Type="http://schemas.openxmlformats.org/officeDocument/2006/relationships/oleObject" Target="../embeddings/oleObject15.bin"/><Relationship Id="rId4" Type="http://schemas.openxmlformats.org/officeDocument/2006/relationships/image" Target="../media/image14.wmf"/><Relationship Id="rId3" Type="http://schemas.openxmlformats.org/officeDocument/2006/relationships/oleObject" Target="../embeddings/oleObject14.bin"/><Relationship Id="rId2" Type="http://schemas.openxmlformats.org/officeDocument/2006/relationships/image" Target="../media/image13.wmf"/><Relationship Id="rId10" Type="http://schemas.openxmlformats.org/officeDocument/2006/relationships/vmlDrawing" Target="../drawings/vmlDrawing4.vml"/><Relationship Id="rId1" Type="http://schemas.openxmlformats.org/officeDocument/2006/relationships/oleObject" Target="../embeddings/oleObject13.bin"/></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0.wmf"/><Relationship Id="rId7" Type="http://schemas.openxmlformats.org/officeDocument/2006/relationships/oleObject" Target="../embeddings/oleObject20.bin"/><Relationship Id="rId6" Type="http://schemas.openxmlformats.org/officeDocument/2006/relationships/image" Target="../media/image19.wmf"/><Relationship Id="rId5" Type="http://schemas.openxmlformats.org/officeDocument/2006/relationships/oleObject" Target="../embeddings/oleObject19.bin"/><Relationship Id="rId4" Type="http://schemas.openxmlformats.org/officeDocument/2006/relationships/image" Target="../media/image18.wmf"/><Relationship Id="rId3" Type="http://schemas.openxmlformats.org/officeDocument/2006/relationships/oleObject" Target="../embeddings/oleObject18.bin"/><Relationship Id="rId2" Type="http://schemas.openxmlformats.org/officeDocument/2006/relationships/image" Target="../media/image17.wmf"/><Relationship Id="rId10" Type="http://schemas.openxmlformats.org/officeDocument/2006/relationships/vmlDrawing" Target="../drawings/vmlDrawing5.vml"/><Relationship Id="rId1" Type="http://schemas.openxmlformats.org/officeDocument/2006/relationships/oleObject" Target="../embeddings/oleObject17.bin"/></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24.wmf"/><Relationship Id="rId7" Type="http://schemas.openxmlformats.org/officeDocument/2006/relationships/oleObject" Target="../embeddings/oleObject23.bin"/><Relationship Id="rId6" Type="http://schemas.openxmlformats.org/officeDocument/2006/relationships/image" Target="../media/image23.wmf"/><Relationship Id="rId5" Type="http://schemas.openxmlformats.org/officeDocument/2006/relationships/oleObject" Target="../embeddings/oleObject22.bin"/><Relationship Id="rId4" Type="http://schemas.openxmlformats.org/officeDocument/2006/relationships/image" Target="../media/image22.wmf"/><Relationship Id="rId3" Type="http://schemas.openxmlformats.org/officeDocument/2006/relationships/oleObject" Target="../embeddings/oleObject21.bin"/><Relationship Id="rId2" Type="http://schemas.openxmlformats.org/officeDocument/2006/relationships/image" Target="C:/Users/gxl/Desktop/&#25945;&#23398;&#27604;&#36187;&#36164;&#26009;&#24211;/&#22823;&#23398;&#29289;&#29702;(&#21281;)-&#27754;&#26032;&#25991;2013/&#31532;&#19968;&#31687;&#21147;&#23398;&#22522;&#30784;/0511.tif" TargetMode="External"/><Relationship Id="rId10" Type="http://schemas.openxmlformats.org/officeDocument/2006/relationships/vmlDrawing" Target="../drawings/vmlDrawing6.vml"/><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8.wmf"/><Relationship Id="rId7" Type="http://schemas.openxmlformats.org/officeDocument/2006/relationships/oleObject" Target="../embeddings/oleObject27.bin"/><Relationship Id="rId6" Type="http://schemas.openxmlformats.org/officeDocument/2006/relationships/image" Target="../media/image27.wmf"/><Relationship Id="rId5" Type="http://schemas.openxmlformats.org/officeDocument/2006/relationships/oleObject" Target="../embeddings/oleObject26.bin"/><Relationship Id="rId4" Type="http://schemas.openxmlformats.org/officeDocument/2006/relationships/image" Target="../media/image26.wmf"/><Relationship Id="rId3" Type="http://schemas.openxmlformats.org/officeDocument/2006/relationships/oleObject" Target="../embeddings/oleObject25.bin"/><Relationship Id="rId2" Type="http://schemas.openxmlformats.org/officeDocument/2006/relationships/image" Target="../media/image25.wmf"/><Relationship Id="rId10" Type="http://schemas.openxmlformats.org/officeDocument/2006/relationships/vmlDrawing" Target="../drawings/vmlDrawing7.vml"/><Relationship Id="rId1" Type="http://schemas.openxmlformats.org/officeDocument/2006/relationships/oleObject" Target="../embeddings/oleObject2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矩形 10249"/>
          <p:cNvSpPr/>
          <p:nvPr/>
        </p:nvSpPr>
        <p:spPr>
          <a:xfrm>
            <a:off x="1363345" y="415925"/>
            <a:ext cx="6194425" cy="681990"/>
          </a:xfrm>
          <a:prstGeom prst="rect">
            <a:avLst/>
          </a:prstGeom>
          <a:noFill/>
          <a:ln w="9525">
            <a:noFill/>
          </a:ln>
        </p:spPr>
        <p:txBody>
          <a:bodyPr wrap="square" anchor="t">
            <a:spAutoFit/>
          </a:bodyPr>
          <a:p>
            <a:pPr>
              <a:lnSpc>
                <a:spcPct val="120000"/>
              </a:lnSpc>
            </a:pPr>
            <a:r>
              <a:rPr lang="zh-CN" altLang="en-US" sz="3200" dirty="0">
                <a:solidFill>
                  <a:srgbClr val="0000FF"/>
                </a:solidFill>
                <a:latin typeface="Times New Roman" panose="02020603050405020304" pitchFamily="18" charset="0"/>
                <a:ea typeface="宋体" panose="02010600030101010101" pitchFamily="2" charset="-122"/>
              </a:rPr>
              <a:t>第</a:t>
            </a:r>
            <a:r>
              <a:rPr lang="en-US" altLang="zh-CN" sz="3200" dirty="0">
                <a:solidFill>
                  <a:srgbClr val="0000FF"/>
                </a:solidFill>
                <a:latin typeface="Times New Roman" panose="02020603050405020304" pitchFamily="18" charset="0"/>
                <a:ea typeface="宋体" panose="02010600030101010101" pitchFamily="2" charset="-122"/>
              </a:rPr>
              <a:t>9</a:t>
            </a:r>
            <a:r>
              <a:rPr lang="zh-CN" altLang="en-US" sz="3200" dirty="0">
                <a:solidFill>
                  <a:srgbClr val="0000FF"/>
                </a:solidFill>
                <a:latin typeface="Times New Roman" panose="02020603050405020304" pitchFamily="18" charset="0"/>
                <a:ea typeface="宋体" panose="02010600030101010101" pitchFamily="2" charset="-122"/>
              </a:rPr>
              <a:t>节段   平面简谐波的波函数</a:t>
            </a:r>
            <a:endParaRPr lang="zh-CN" altLang="en-US" sz="3200" dirty="0">
              <a:solidFill>
                <a:srgbClr val="0000FF"/>
              </a:solidFill>
              <a:latin typeface="Times New Roman" panose="02020603050405020304" pitchFamily="18" charset="0"/>
              <a:ea typeface="宋体" panose="02010600030101010101" pitchFamily="2" charset="-122"/>
            </a:endParaRPr>
          </a:p>
        </p:txBody>
      </p:sp>
      <p:sp>
        <p:nvSpPr>
          <p:cNvPr id="4100" name="文本框 3"/>
          <p:cNvSpPr txBox="1"/>
          <p:nvPr/>
        </p:nvSpPr>
        <p:spPr>
          <a:xfrm>
            <a:off x="504508" y="3502978"/>
            <a:ext cx="8232775" cy="1753235"/>
          </a:xfrm>
          <a:prstGeom prst="rect">
            <a:avLst/>
          </a:prstGeom>
          <a:noFill/>
          <a:ln w="9525">
            <a:noFill/>
          </a:ln>
        </p:spPr>
        <p:txBody>
          <a:bodyPr wrap="square" anchor="t">
            <a:spAutoFit/>
          </a:bodyPr>
          <a:p>
            <a:r>
              <a:rPr lang="en-US" altLang="zh-CN" sz="3600">
                <a:latin typeface="Times New Roman" panose="02020603050405020304" pitchFamily="18" charset="0"/>
                <a:ea typeface="宋体" panose="02010600030101010101" pitchFamily="2" charset="-122"/>
              </a:rPr>
              <a:t>       </a:t>
            </a:r>
            <a:r>
              <a:rPr lang="zh-CN" altLang="en-US" sz="3600">
                <a:latin typeface="Times New Roman" panose="02020603050405020304" pitchFamily="18" charset="0"/>
                <a:ea typeface="宋体" panose="02010600030101010101" pitchFamily="2" charset="-122"/>
              </a:rPr>
              <a:t>绳波作为一种典型的横波，它各个质元的运动规律是怎样的呢？波通过绳子整体传播规律又如何来表征呢？</a:t>
            </a:r>
            <a:endParaRPr lang="zh-CN" altLang="en-US" sz="3600">
              <a:latin typeface="Times New Roman" panose="02020603050405020304" pitchFamily="18" charset="0"/>
              <a:ea typeface="宋体" panose="02010600030101010101" pitchFamily="2" charset="-122"/>
            </a:endParaRPr>
          </a:p>
        </p:txBody>
      </p:sp>
      <p:pic>
        <p:nvPicPr>
          <p:cNvPr id="1073744077" name="图片 1073744076"/>
          <p:cNvPicPr>
            <a:picLocks noChangeAspect="1"/>
          </p:cNvPicPr>
          <p:nvPr/>
        </p:nvPicPr>
        <p:blipFill>
          <a:blip r:embed="rId1"/>
          <a:stretch>
            <a:fillRect/>
          </a:stretch>
        </p:blipFill>
        <p:spPr>
          <a:xfrm>
            <a:off x="1266190" y="1717040"/>
            <a:ext cx="4763135" cy="131572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7"/>
                                        </p:tgtEl>
                                        <p:attrNameLst>
                                          <p:attrName>style.visibility</p:attrName>
                                        </p:attrNameLst>
                                      </p:cBhvr>
                                      <p:to>
                                        <p:strVal val="visible"/>
                                      </p:to>
                                    </p:set>
                                    <p:animEffect transition="in" filter="blinds(horizontal)">
                                      <p:cBhvr>
                                        <p:cTn id="7" dur="500"/>
                                        <p:tgtEl>
                                          <p:spTgt spid="409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73744077"/>
                                        </p:tgtEl>
                                        <p:attrNameLst>
                                          <p:attrName>style.visibility</p:attrName>
                                        </p:attrNameLst>
                                      </p:cBhvr>
                                      <p:to>
                                        <p:strVal val="visible"/>
                                      </p:to>
                                    </p:set>
                                    <p:animEffect transition="in" filter="blinds(horizontal)">
                                      <p:cBhvr>
                                        <p:cTn id="12" dur="500"/>
                                        <p:tgtEl>
                                          <p:spTgt spid="107374407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100"/>
                                        </p:tgtEl>
                                        <p:attrNameLst>
                                          <p:attrName>style.visibility</p:attrName>
                                        </p:attrNameLst>
                                      </p:cBhvr>
                                      <p:to>
                                        <p:strVal val="visible"/>
                                      </p:to>
                                    </p:set>
                                    <p:animEffect transition="in" filter="blinds(horizontal)">
                                      <p:cBhvr>
                                        <p:cTn id="17"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P spid="410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2" name="文本框 78851"/>
          <p:cNvSpPr txBox="1"/>
          <p:nvPr/>
        </p:nvSpPr>
        <p:spPr>
          <a:xfrm>
            <a:off x="2185988" y="233363"/>
            <a:ext cx="4456112" cy="583565"/>
          </a:xfrm>
          <a:prstGeom prst="rect">
            <a:avLst/>
          </a:prstGeom>
          <a:noFill/>
          <a:ln w="9525">
            <a:noFill/>
          </a:ln>
        </p:spPr>
        <p:txBody>
          <a:bodyPr>
            <a:spAutoFit/>
          </a:bodyPr>
          <a:p>
            <a:r>
              <a:rPr lang="zh-CN" altLang="en-US" sz="3200" dirty="0">
                <a:solidFill>
                  <a:srgbClr val="0000FF"/>
                </a:solidFill>
                <a:latin typeface="Times New Roman" panose="02020603050405020304" pitchFamily="18" charset="0"/>
              </a:rPr>
              <a:t>§</a:t>
            </a:r>
            <a:r>
              <a:rPr lang="en-US" altLang="zh-CN" sz="3200" dirty="0">
                <a:solidFill>
                  <a:srgbClr val="0000FF"/>
                </a:solidFill>
                <a:latin typeface="Times New Roman" panose="02020603050405020304" pitchFamily="18" charset="0"/>
              </a:rPr>
              <a:t>6.2</a:t>
            </a:r>
            <a:r>
              <a:rPr lang="zh-CN" altLang="en-US" sz="3200" dirty="0">
                <a:solidFill>
                  <a:srgbClr val="0000FF"/>
                </a:solidFill>
                <a:latin typeface="Times New Roman" panose="02020603050405020304" pitchFamily="18" charset="0"/>
              </a:rPr>
              <a:t>　平面简谐波</a:t>
            </a:r>
            <a:endParaRPr lang="zh-CN" altLang="en-US" sz="3200" dirty="0">
              <a:solidFill>
                <a:srgbClr val="0000FF"/>
              </a:solidFill>
              <a:latin typeface="Times New Roman" panose="02020603050405020304" pitchFamily="18" charset="0"/>
            </a:endParaRPr>
          </a:p>
        </p:txBody>
      </p:sp>
      <p:sp>
        <p:nvSpPr>
          <p:cNvPr id="78853" name="文本框 78852"/>
          <p:cNvSpPr txBox="1"/>
          <p:nvPr/>
        </p:nvSpPr>
        <p:spPr>
          <a:xfrm>
            <a:off x="431800" y="954088"/>
            <a:ext cx="8621713" cy="829945"/>
          </a:xfrm>
          <a:prstGeom prst="rect">
            <a:avLst/>
          </a:prstGeom>
          <a:noFill/>
          <a:ln w="9525">
            <a:noFill/>
          </a:ln>
        </p:spPr>
        <p:txBody>
          <a:bodyPr>
            <a:spAutoFit/>
          </a:bodyPr>
          <a:p>
            <a:r>
              <a:rPr lang="zh-CN" altLang="en-US" sz="2400" dirty="0">
                <a:latin typeface="Times New Roman" panose="02020603050405020304" pitchFamily="18" charset="0"/>
              </a:rPr>
              <a:t>在平面简谐波中，波线是一组垂直于波面的平行射线，因此可选任一波线上任意点的振动方程来研究平面简谐波的传播规律。</a:t>
            </a:r>
            <a:endParaRPr lang="en-US" altLang="zh-CN" sz="2400">
              <a:latin typeface="Times New Roman" panose="02020603050405020304" pitchFamily="18" charset="0"/>
            </a:endParaRPr>
          </a:p>
        </p:txBody>
      </p:sp>
      <p:graphicFrame>
        <p:nvGraphicFramePr>
          <p:cNvPr id="78954" name="对象 78953"/>
          <p:cNvGraphicFramePr/>
          <p:nvPr/>
        </p:nvGraphicFramePr>
        <p:xfrm>
          <a:off x="2457450" y="5538788"/>
          <a:ext cx="1260475" cy="860425"/>
        </p:xfrm>
        <a:graphic>
          <a:graphicData uri="http://schemas.openxmlformats.org/presentationml/2006/ole">
            <mc:AlternateContent xmlns:mc="http://schemas.openxmlformats.org/markup-compatibility/2006">
              <mc:Choice xmlns:v="urn:schemas-microsoft-com:vml" Requires="v">
                <p:oleObj spid="_x0000_s3184" name="" r:id="rId1" imgW="469265" imgH="405765" progId="Equation.3">
                  <p:embed/>
                </p:oleObj>
              </mc:Choice>
              <mc:Fallback>
                <p:oleObj name="" r:id="rId1" imgW="469265" imgH="405765" progId="Equation.3">
                  <p:embed/>
                  <p:pic>
                    <p:nvPicPr>
                      <p:cNvPr id="0" name="图片 3183"/>
                      <p:cNvPicPr/>
                      <p:nvPr/>
                    </p:nvPicPr>
                    <p:blipFill>
                      <a:blip r:embed="rId2"/>
                      <a:stretch>
                        <a:fillRect/>
                      </a:stretch>
                    </p:blipFill>
                    <p:spPr>
                      <a:xfrm>
                        <a:off x="2457450" y="5538788"/>
                        <a:ext cx="1260475" cy="860425"/>
                      </a:xfrm>
                      <a:prstGeom prst="rect">
                        <a:avLst/>
                      </a:prstGeom>
                      <a:noFill/>
                      <a:ln w="38100">
                        <a:noFill/>
                        <a:miter/>
                      </a:ln>
                    </p:spPr>
                  </p:pic>
                </p:oleObj>
              </mc:Fallback>
            </mc:AlternateContent>
          </a:graphicData>
        </a:graphic>
      </p:graphicFrame>
      <p:grpSp>
        <p:nvGrpSpPr>
          <p:cNvPr id="78958" name="组合 78957"/>
          <p:cNvGrpSpPr/>
          <p:nvPr/>
        </p:nvGrpSpPr>
        <p:grpSpPr>
          <a:xfrm>
            <a:off x="296863" y="1808163"/>
            <a:ext cx="8482012" cy="3709987"/>
            <a:chOff x="187" y="1139"/>
            <a:chExt cx="5343" cy="2337"/>
          </a:xfrm>
        </p:grpSpPr>
        <p:sp>
          <p:nvSpPr>
            <p:cNvPr id="78854" name="文本框 78853"/>
            <p:cNvSpPr txBox="1"/>
            <p:nvPr/>
          </p:nvSpPr>
          <p:spPr>
            <a:xfrm>
              <a:off x="187" y="1139"/>
              <a:ext cx="3714" cy="327"/>
            </a:xfrm>
            <a:prstGeom prst="rect">
              <a:avLst/>
            </a:prstGeom>
            <a:noFill/>
            <a:ln w="9525">
              <a:noFill/>
            </a:ln>
          </p:spPr>
          <p:txBody>
            <a:bodyPr>
              <a:spAutoFit/>
            </a:bodyPr>
            <a:p>
              <a:pPr algn="just" eaLnBrk="0" hangingPunct="0">
                <a:buClr>
                  <a:schemeClr val="bg1"/>
                </a:buClr>
              </a:pPr>
              <a:r>
                <a:rPr lang="zh-CN" altLang="en-US" dirty="0">
                  <a:solidFill>
                    <a:srgbClr val="A50021"/>
                  </a:solidFill>
                  <a:latin typeface="Times New Roman" panose="02020603050405020304" pitchFamily="18" charset="0"/>
                  <a:ea typeface="华文行楷" panose="02010800040101010101" pitchFamily="2" charset="-122"/>
                </a:rPr>
                <a:t>一、平面简谐波的波动方程</a:t>
              </a:r>
              <a:endParaRPr lang="zh-CN" altLang="en-US" dirty="0">
                <a:solidFill>
                  <a:srgbClr val="A50021"/>
                </a:solidFill>
                <a:latin typeface="Times New Roman" panose="02020603050405020304" pitchFamily="18" charset="0"/>
                <a:ea typeface="华文行楷" panose="02010800040101010101" pitchFamily="2" charset="-122"/>
              </a:endParaRPr>
            </a:p>
          </p:txBody>
        </p:sp>
        <p:grpSp>
          <p:nvGrpSpPr>
            <p:cNvPr id="78928" name="组合 78927"/>
            <p:cNvGrpSpPr/>
            <p:nvPr/>
          </p:nvGrpSpPr>
          <p:grpSpPr>
            <a:xfrm>
              <a:off x="3163" y="2327"/>
              <a:ext cx="2367" cy="1026"/>
              <a:chOff x="1434" y="5"/>
              <a:chExt cx="2367" cy="1026"/>
            </a:xfrm>
          </p:grpSpPr>
          <p:grpSp>
            <p:nvGrpSpPr>
              <p:cNvPr id="78929" name="组合 78928"/>
              <p:cNvGrpSpPr/>
              <p:nvPr/>
            </p:nvGrpSpPr>
            <p:grpSpPr>
              <a:xfrm>
                <a:off x="1434" y="119"/>
                <a:ext cx="2367" cy="912"/>
                <a:chOff x="2823" y="232"/>
                <a:chExt cx="2367" cy="912"/>
              </a:xfrm>
            </p:grpSpPr>
            <p:sp>
              <p:nvSpPr>
                <p:cNvPr id="78930" name="直接连接符 78929"/>
                <p:cNvSpPr/>
                <p:nvPr/>
              </p:nvSpPr>
              <p:spPr>
                <a:xfrm>
                  <a:off x="2823" y="685"/>
                  <a:ext cx="2325" cy="0"/>
                </a:xfrm>
                <a:prstGeom prst="line">
                  <a:avLst/>
                </a:prstGeom>
                <a:ln w="9525" cap="flat" cmpd="sng">
                  <a:solidFill>
                    <a:schemeClr val="tx1"/>
                  </a:solidFill>
                  <a:prstDash val="solid"/>
                  <a:headEnd type="none" w="med" len="med"/>
                  <a:tailEnd type="triangle" w="med" len="med"/>
                </a:ln>
              </p:spPr>
            </p:sp>
            <p:sp>
              <p:nvSpPr>
                <p:cNvPr id="78931" name="直接连接符 78930"/>
                <p:cNvSpPr/>
                <p:nvPr/>
              </p:nvSpPr>
              <p:spPr>
                <a:xfrm flipV="1">
                  <a:off x="3276" y="317"/>
                  <a:ext cx="0" cy="737"/>
                </a:xfrm>
                <a:prstGeom prst="line">
                  <a:avLst/>
                </a:prstGeom>
                <a:ln w="9525" cap="flat" cmpd="sng">
                  <a:solidFill>
                    <a:schemeClr val="tx1"/>
                  </a:solidFill>
                  <a:prstDash val="solid"/>
                  <a:headEnd type="none" w="med" len="med"/>
                  <a:tailEnd type="triangle" w="med" len="med"/>
                </a:ln>
              </p:spPr>
            </p:sp>
            <p:grpSp>
              <p:nvGrpSpPr>
                <p:cNvPr id="78932" name="组合 78931"/>
                <p:cNvGrpSpPr/>
                <p:nvPr/>
              </p:nvGrpSpPr>
              <p:grpSpPr>
                <a:xfrm>
                  <a:off x="2992" y="402"/>
                  <a:ext cx="1928" cy="596"/>
                  <a:chOff x="2992" y="458"/>
                  <a:chExt cx="1928" cy="482"/>
                </a:xfrm>
              </p:grpSpPr>
              <p:sp>
                <p:nvSpPr>
                  <p:cNvPr id="78933" name="任意多边形 78932"/>
                  <p:cNvSpPr/>
                  <p:nvPr/>
                </p:nvSpPr>
                <p:spPr>
                  <a:xfrm>
                    <a:off x="3956" y="458"/>
                    <a:ext cx="964" cy="482"/>
                  </a:xfrm>
                  <a:custGeom>
                    <a:avLst/>
                    <a:gdLst/>
                    <a:ahLst/>
                    <a:cxnLst/>
                    <a:pathLst>
                      <a:path w="2154" h="1078">
                        <a:moveTo>
                          <a:pt x="0" y="539"/>
                        </a:moveTo>
                        <a:cubicBezTo>
                          <a:pt x="179" y="269"/>
                          <a:pt x="359" y="0"/>
                          <a:pt x="538" y="0"/>
                        </a:cubicBezTo>
                        <a:cubicBezTo>
                          <a:pt x="717" y="0"/>
                          <a:pt x="935" y="352"/>
                          <a:pt x="1077" y="539"/>
                        </a:cubicBezTo>
                        <a:cubicBezTo>
                          <a:pt x="1219" y="726"/>
                          <a:pt x="1437" y="1078"/>
                          <a:pt x="1616" y="1078"/>
                        </a:cubicBezTo>
                        <a:cubicBezTo>
                          <a:pt x="1795" y="1078"/>
                          <a:pt x="1974" y="808"/>
                          <a:pt x="2154" y="539"/>
                        </a:cubicBezTo>
                      </a:path>
                    </a:pathLst>
                  </a:custGeom>
                  <a:noFill/>
                  <a:ln w="19050" cap="flat" cmpd="sng">
                    <a:solidFill>
                      <a:srgbClr val="0000FF"/>
                    </a:solidFill>
                    <a:prstDash val="solid"/>
                    <a:headEnd type="none" w="med" len="med"/>
                    <a:tailEnd type="none" w="med" len="med"/>
                  </a:ln>
                </p:spPr>
                <p:txBody>
                  <a:bodyPr/>
                  <a:p>
                    <a:endParaRPr lang="zh-CN" altLang="en-US"/>
                  </a:p>
                </p:txBody>
              </p:sp>
              <p:sp>
                <p:nvSpPr>
                  <p:cNvPr id="78934" name="任意多边形 78933"/>
                  <p:cNvSpPr/>
                  <p:nvPr/>
                </p:nvSpPr>
                <p:spPr>
                  <a:xfrm>
                    <a:off x="2992" y="458"/>
                    <a:ext cx="964" cy="482"/>
                  </a:xfrm>
                  <a:custGeom>
                    <a:avLst/>
                    <a:gdLst/>
                    <a:ahLst/>
                    <a:cxnLst/>
                    <a:pathLst>
                      <a:path w="2154" h="1078">
                        <a:moveTo>
                          <a:pt x="0" y="539"/>
                        </a:moveTo>
                        <a:cubicBezTo>
                          <a:pt x="179" y="269"/>
                          <a:pt x="359" y="0"/>
                          <a:pt x="538" y="0"/>
                        </a:cubicBezTo>
                        <a:cubicBezTo>
                          <a:pt x="717" y="0"/>
                          <a:pt x="935" y="352"/>
                          <a:pt x="1077" y="539"/>
                        </a:cubicBezTo>
                        <a:cubicBezTo>
                          <a:pt x="1219" y="726"/>
                          <a:pt x="1437" y="1078"/>
                          <a:pt x="1616" y="1078"/>
                        </a:cubicBezTo>
                        <a:cubicBezTo>
                          <a:pt x="1795" y="1078"/>
                          <a:pt x="1974" y="808"/>
                          <a:pt x="2154" y="539"/>
                        </a:cubicBezTo>
                      </a:path>
                    </a:pathLst>
                  </a:custGeom>
                  <a:noFill/>
                  <a:ln w="19050" cap="flat" cmpd="sng">
                    <a:solidFill>
                      <a:srgbClr val="0000FF"/>
                    </a:solidFill>
                    <a:prstDash val="solid"/>
                    <a:headEnd type="none" w="med" len="med"/>
                    <a:tailEnd type="none" w="med" len="med"/>
                  </a:ln>
                </p:spPr>
                <p:txBody>
                  <a:bodyPr/>
                  <a:p>
                    <a:endParaRPr lang="zh-CN" altLang="en-US"/>
                  </a:p>
                </p:txBody>
              </p:sp>
            </p:grpSp>
            <p:sp>
              <p:nvSpPr>
                <p:cNvPr id="78935" name="文本框 78934"/>
                <p:cNvSpPr txBox="1"/>
                <p:nvPr/>
              </p:nvSpPr>
              <p:spPr>
                <a:xfrm>
                  <a:off x="4978" y="633"/>
                  <a:ext cx="212" cy="288"/>
                </a:xfrm>
                <a:prstGeom prst="rect">
                  <a:avLst/>
                </a:prstGeom>
                <a:noFill/>
                <a:ln w="9525">
                  <a:noFill/>
                </a:ln>
              </p:spPr>
              <p:txBody>
                <a:bodyPr wrap="none" anchor="t">
                  <a:spAutoFit/>
                </a:bodyPr>
                <a:p>
                  <a:r>
                    <a:rPr lang="en-US" altLang="zh-CN" sz="2400" i="1">
                      <a:latin typeface="Times New Roman" panose="02020603050405020304" pitchFamily="18" charset="0"/>
                    </a:rPr>
                    <a:t>x</a:t>
                  </a:r>
                  <a:endParaRPr lang="en-US" altLang="zh-CN" sz="2400" i="1">
                    <a:latin typeface="Times New Roman" panose="02020603050405020304" pitchFamily="18" charset="0"/>
                  </a:endParaRPr>
                </a:p>
              </p:txBody>
            </p:sp>
            <p:sp>
              <p:nvSpPr>
                <p:cNvPr id="78936" name="直接连接符 78935"/>
                <p:cNvSpPr/>
                <p:nvPr/>
              </p:nvSpPr>
              <p:spPr>
                <a:xfrm>
                  <a:off x="3447" y="459"/>
                  <a:ext cx="340" cy="0"/>
                </a:xfrm>
                <a:prstGeom prst="line">
                  <a:avLst/>
                </a:prstGeom>
                <a:ln w="19050" cap="flat" cmpd="sng">
                  <a:solidFill>
                    <a:srgbClr val="FF00FF"/>
                  </a:solidFill>
                  <a:prstDash val="solid"/>
                  <a:headEnd type="none" w="med" len="med"/>
                  <a:tailEnd type="triangle" w="med" len="med"/>
                </a:ln>
              </p:spPr>
            </p:sp>
            <p:graphicFrame>
              <p:nvGraphicFramePr>
                <p:cNvPr id="78937" name="对象 78936"/>
                <p:cNvGraphicFramePr/>
                <p:nvPr/>
              </p:nvGraphicFramePr>
              <p:xfrm>
                <a:off x="3532" y="232"/>
                <a:ext cx="178" cy="226"/>
              </p:xfrm>
              <a:graphic>
                <a:graphicData uri="http://schemas.openxmlformats.org/presentationml/2006/ole">
                  <mc:AlternateContent xmlns:mc="http://schemas.openxmlformats.org/markup-compatibility/2006">
                    <mc:Choice xmlns:v="urn:schemas-microsoft-com:vml" Requires="v">
                      <p:oleObj spid="_x0000_s3185" name="" r:id="rId3" imgW="139700" imgH="177800" progId="Equation.3">
                        <p:embed/>
                      </p:oleObj>
                    </mc:Choice>
                    <mc:Fallback>
                      <p:oleObj name="" r:id="rId3" imgW="139700" imgH="177800" progId="Equation.3">
                        <p:embed/>
                        <p:pic>
                          <p:nvPicPr>
                            <p:cNvPr id="0" name="图片 3184"/>
                            <p:cNvPicPr/>
                            <p:nvPr/>
                          </p:nvPicPr>
                          <p:blipFill>
                            <a:blip r:embed="rId4"/>
                            <a:stretch>
                              <a:fillRect/>
                            </a:stretch>
                          </p:blipFill>
                          <p:spPr>
                            <a:xfrm>
                              <a:off x="3532" y="232"/>
                              <a:ext cx="178" cy="226"/>
                            </a:xfrm>
                            <a:prstGeom prst="rect">
                              <a:avLst/>
                            </a:prstGeom>
                            <a:noFill/>
                            <a:ln w="38100">
                              <a:noFill/>
                              <a:miter/>
                            </a:ln>
                          </p:spPr>
                        </p:pic>
                      </p:oleObj>
                    </mc:Fallback>
                  </mc:AlternateContent>
                </a:graphicData>
              </a:graphic>
            </p:graphicFrame>
            <p:sp>
              <p:nvSpPr>
                <p:cNvPr id="78938" name="直接连接符 78937"/>
                <p:cNvSpPr/>
                <p:nvPr/>
              </p:nvSpPr>
              <p:spPr>
                <a:xfrm>
                  <a:off x="4297" y="487"/>
                  <a:ext cx="0" cy="199"/>
                </a:xfrm>
                <a:prstGeom prst="line">
                  <a:avLst/>
                </a:prstGeom>
                <a:ln w="9525" cap="flat" cmpd="sng">
                  <a:solidFill>
                    <a:schemeClr val="tx1"/>
                  </a:solidFill>
                  <a:prstDash val="dash"/>
                  <a:headEnd type="none" w="med" len="med"/>
                  <a:tailEnd type="none" w="med" len="med"/>
                </a:ln>
              </p:spPr>
            </p:sp>
            <p:sp>
              <p:nvSpPr>
                <p:cNvPr id="78939" name="椭圆 78938"/>
                <p:cNvSpPr/>
                <p:nvPr/>
              </p:nvSpPr>
              <p:spPr>
                <a:xfrm>
                  <a:off x="4269" y="657"/>
                  <a:ext cx="56" cy="56"/>
                </a:xfrm>
                <a:prstGeom prst="ellipse">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78940" name="文本框 78939"/>
                <p:cNvSpPr txBox="1"/>
                <p:nvPr/>
              </p:nvSpPr>
              <p:spPr>
                <a:xfrm>
                  <a:off x="3078" y="633"/>
                  <a:ext cx="255" cy="288"/>
                </a:xfrm>
                <a:prstGeom prst="rect">
                  <a:avLst/>
                </a:prstGeom>
                <a:noFill/>
                <a:ln w="9525">
                  <a:noFill/>
                </a:ln>
              </p:spPr>
              <p:txBody>
                <a:bodyPr wrap="none" anchor="t">
                  <a:spAutoFit/>
                </a:bodyPr>
                <a:p>
                  <a:r>
                    <a:rPr lang="en-US" altLang="zh-CN" sz="2400" i="1">
                      <a:latin typeface="Times New Roman" panose="02020603050405020304" pitchFamily="18" charset="0"/>
                    </a:rPr>
                    <a:t>O</a:t>
                  </a:r>
                  <a:endParaRPr lang="en-US" altLang="zh-CN" sz="2400" i="1">
                    <a:latin typeface="Times New Roman" panose="02020603050405020304" pitchFamily="18" charset="0"/>
                  </a:endParaRPr>
                </a:p>
              </p:txBody>
            </p:sp>
            <p:sp>
              <p:nvSpPr>
                <p:cNvPr id="78941" name="文本框 78940"/>
                <p:cNvSpPr txBox="1"/>
                <p:nvPr/>
              </p:nvSpPr>
              <p:spPr>
                <a:xfrm>
                  <a:off x="4269" y="661"/>
                  <a:ext cx="212" cy="288"/>
                </a:xfrm>
                <a:prstGeom prst="rect">
                  <a:avLst/>
                </a:prstGeom>
                <a:noFill/>
                <a:ln w="9525">
                  <a:noFill/>
                </a:ln>
              </p:spPr>
              <p:txBody>
                <a:bodyPr wrap="none" anchor="t">
                  <a:spAutoFit/>
                </a:bodyPr>
                <a:p>
                  <a:r>
                    <a:rPr lang="en-US" altLang="zh-CN" sz="2400" i="1">
                      <a:latin typeface="Times New Roman" panose="02020603050405020304" pitchFamily="18" charset="0"/>
                    </a:rPr>
                    <a:t>p</a:t>
                  </a:r>
                  <a:endParaRPr lang="en-US" altLang="zh-CN" sz="2400" i="1">
                    <a:latin typeface="Times New Roman" panose="02020603050405020304" pitchFamily="18" charset="0"/>
                  </a:endParaRPr>
                </a:p>
              </p:txBody>
            </p:sp>
            <p:sp>
              <p:nvSpPr>
                <p:cNvPr id="78942" name="直接连接符 78941"/>
                <p:cNvSpPr/>
                <p:nvPr/>
              </p:nvSpPr>
              <p:spPr>
                <a:xfrm>
                  <a:off x="3277" y="1026"/>
                  <a:ext cx="1020" cy="0"/>
                </a:xfrm>
                <a:prstGeom prst="line">
                  <a:avLst/>
                </a:prstGeom>
                <a:ln w="9525" cap="flat" cmpd="sng">
                  <a:solidFill>
                    <a:schemeClr val="tx1"/>
                  </a:solidFill>
                  <a:prstDash val="solid"/>
                  <a:headEnd type="triangle" w="med" len="med"/>
                  <a:tailEnd type="triangle" w="med" len="med"/>
                </a:ln>
              </p:spPr>
            </p:sp>
            <p:sp>
              <p:nvSpPr>
                <p:cNvPr id="78943" name="直接连接符 78942"/>
                <p:cNvSpPr/>
                <p:nvPr/>
              </p:nvSpPr>
              <p:spPr>
                <a:xfrm>
                  <a:off x="4297" y="686"/>
                  <a:ext cx="0" cy="340"/>
                </a:xfrm>
                <a:prstGeom prst="line">
                  <a:avLst/>
                </a:prstGeom>
                <a:ln w="9525" cap="flat" cmpd="sng">
                  <a:solidFill>
                    <a:schemeClr val="tx1"/>
                  </a:solidFill>
                  <a:prstDash val="solid"/>
                  <a:headEnd type="none" w="med" len="med"/>
                  <a:tailEnd type="none" w="med" len="med"/>
                </a:ln>
              </p:spPr>
            </p:sp>
            <p:sp>
              <p:nvSpPr>
                <p:cNvPr id="78944" name="文本框 78943"/>
                <p:cNvSpPr txBox="1"/>
                <p:nvPr/>
              </p:nvSpPr>
              <p:spPr>
                <a:xfrm>
                  <a:off x="3872" y="856"/>
                  <a:ext cx="212" cy="288"/>
                </a:xfrm>
                <a:prstGeom prst="rect">
                  <a:avLst/>
                </a:prstGeom>
                <a:solidFill>
                  <a:schemeClr val="bg1"/>
                </a:solidFill>
                <a:ln w="9525">
                  <a:noFill/>
                </a:ln>
              </p:spPr>
              <p:txBody>
                <a:bodyPr wrap="none" anchor="t">
                  <a:spAutoFit/>
                </a:bodyPr>
                <a:p>
                  <a:r>
                    <a:rPr lang="en-US" altLang="zh-CN" sz="2400" i="1">
                      <a:latin typeface="Times New Roman" panose="02020603050405020304" pitchFamily="18" charset="0"/>
                    </a:rPr>
                    <a:t>x</a:t>
                  </a:r>
                  <a:endParaRPr lang="en-US" altLang="zh-CN" sz="2400" i="1">
                    <a:latin typeface="Times New Roman" panose="02020603050405020304" pitchFamily="18" charset="0"/>
                  </a:endParaRPr>
                </a:p>
              </p:txBody>
            </p:sp>
          </p:grpSp>
          <p:sp>
            <p:nvSpPr>
              <p:cNvPr id="78945" name="文本框 78944"/>
              <p:cNvSpPr txBox="1"/>
              <p:nvPr/>
            </p:nvSpPr>
            <p:spPr>
              <a:xfrm>
                <a:off x="1715" y="5"/>
                <a:ext cx="201" cy="288"/>
              </a:xfrm>
              <a:prstGeom prst="rect">
                <a:avLst/>
              </a:prstGeom>
              <a:noFill/>
              <a:ln w="9525">
                <a:noFill/>
              </a:ln>
            </p:spPr>
            <p:txBody>
              <a:bodyPr wrap="none" anchor="t">
                <a:spAutoFit/>
              </a:bodyPr>
              <a:p>
                <a:r>
                  <a:rPr lang="en-US" altLang="zh-CN" sz="2400" i="1">
                    <a:latin typeface="Times New Roman" panose="02020603050405020304" pitchFamily="18" charset="0"/>
                  </a:rPr>
                  <a:t>y</a:t>
                </a:r>
                <a:endParaRPr lang="en-US" altLang="zh-CN" sz="2400" i="1">
                  <a:latin typeface="Times New Roman" panose="02020603050405020304" pitchFamily="18" charset="0"/>
                </a:endParaRPr>
              </a:p>
            </p:txBody>
          </p:sp>
        </p:grpSp>
        <p:sp>
          <p:nvSpPr>
            <p:cNvPr id="78950" name="矩形 78949"/>
            <p:cNvSpPr/>
            <p:nvPr/>
          </p:nvSpPr>
          <p:spPr>
            <a:xfrm>
              <a:off x="329" y="1820"/>
              <a:ext cx="5159" cy="518"/>
            </a:xfrm>
            <a:prstGeom prst="rect">
              <a:avLst/>
            </a:prstGeom>
            <a:noFill/>
            <a:ln w="9525">
              <a:noFill/>
            </a:ln>
          </p:spPr>
          <p:txBody>
            <a:bodyPr>
              <a:spAutoFit/>
            </a:bodyPr>
            <a:p>
              <a:r>
                <a:rPr lang="zh-CN" altLang="en-US" sz="2400" dirty="0">
                  <a:latin typeface="Times New Roman" panose="02020603050405020304" pitchFamily="18" charset="0"/>
                </a:rPr>
                <a:t>以某一波线为</a:t>
              </a:r>
              <a:r>
                <a:rPr lang="en-US" altLang="zh-CN" sz="2400" i="1">
                  <a:latin typeface="Times New Roman" panose="02020603050405020304" pitchFamily="18" charset="0"/>
                </a:rPr>
                <a:t>x</a:t>
              </a:r>
              <a:r>
                <a:rPr lang="zh-CN" altLang="en-US" sz="2400" dirty="0">
                  <a:latin typeface="Times New Roman" panose="02020603050405020304" pitchFamily="18" charset="0"/>
                </a:rPr>
                <a:t>轴，并选取坐标原点，以各质点偏离平衡位置的位移为</a:t>
              </a:r>
              <a:r>
                <a:rPr lang="en-US" altLang="zh-CN" sz="2400" i="1">
                  <a:latin typeface="Times New Roman" panose="02020603050405020304" pitchFamily="18" charset="0"/>
                </a:rPr>
                <a:t>y</a:t>
              </a:r>
              <a:r>
                <a:rPr lang="zh-CN" altLang="en-US" sz="2400" dirty="0">
                  <a:latin typeface="Times New Roman" panose="02020603050405020304" pitchFamily="18" charset="0"/>
                </a:rPr>
                <a:t>轴</a:t>
              </a:r>
              <a:endParaRPr lang="zh-CN" altLang="en-US" sz="2400" dirty="0">
                <a:latin typeface="Times New Roman" panose="02020603050405020304" pitchFamily="18" charset="0"/>
              </a:endParaRPr>
            </a:p>
          </p:txBody>
        </p:sp>
        <p:sp>
          <p:nvSpPr>
            <p:cNvPr id="78951" name="文本框 78950"/>
            <p:cNvSpPr txBox="1"/>
            <p:nvPr/>
          </p:nvSpPr>
          <p:spPr>
            <a:xfrm>
              <a:off x="499" y="2327"/>
              <a:ext cx="1908" cy="327"/>
            </a:xfrm>
            <a:prstGeom prst="rect">
              <a:avLst/>
            </a:prstGeom>
            <a:noFill/>
            <a:ln w="9525">
              <a:noFill/>
            </a:ln>
          </p:spPr>
          <p:txBody>
            <a:bodyPr wrap="none" anchor="t">
              <a:spAutoFit/>
            </a:bodyPr>
            <a:p>
              <a:pPr eaLnBrk="0" hangingPunct="0">
                <a:buClr>
                  <a:schemeClr val="bg1"/>
                </a:buClr>
              </a:pPr>
              <a:r>
                <a:rPr lang="zh-CN" altLang="en-US" dirty="0">
                  <a:latin typeface="楷体_GB2312" pitchFamily="49" charset="-122"/>
                  <a:ea typeface="楷体_GB2312" pitchFamily="49" charset="-122"/>
                </a:rPr>
                <a:t>设原点振动</a:t>
              </a:r>
              <a:r>
                <a:rPr lang="zh-CN" altLang="en-US" dirty="0">
                  <a:latin typeface="Times New Roman" panose="02020603050405020304" pitchFamily="18" charset="0"/>
                </a:rPr>
                <a:t>方程</a:t>
              </a:r>
              <a:r>
                <a:rPr lang="zh-CN" altLang="en-US" dirty="0">
                  <a:latin typeface="楷体_GB2312" pitchFamily="49" charset="-122"/>
                  <a:ea typeface="楷体_GB2312" pitchFamily="49" charset="-122"/>
                </a:rPr>
                <a:t>：</a:t>
              </a:r>
              <a:endParaRPr lang="zh-CN" altLang="en-US" dirty="0">
                <a:latin typeface="楷体_GB2312" pitchFamily="49" charset="-122"/>
                <a:ea typeface="楷体_GB2312" pitchFamily="49" charset="-122"/>
              </a:endParaRPr>
            </a:p>
          </p:txBody>
        </p:sp>
        <p:graphicFrame>
          <p:nvGraphicFramePr>
            <p:cNvPr id="78952" name="对象 78951"/>
            <p:cNvGraphicFramePr/>
            <p:nvPr/>
          </p:nvGraphicFramePr>
          <p:xfrm>
            <a:off x="782" y="2724"/>
            <a:ext cx="2183" cy="324"/>
          </p:xfrm>
          <a:graphic>
            <a:graphicData uri="http://schemas.openxmlformats.org/presentationml/2006/ole">
              <mc:AlternateContent xmlns:mc="http://schemas.openxmlformats.org/markup-compatibility/2006">
                <mc:Choice xmlns:v="urn:schemas-microsoft-com:vml" Requires="v">
                  <p:oleObj spid="_x0000_s3186" name="" r:id="rId5" imgW="1600200" imgH="228600" progId="Equation.DSMT4">
                    <p:embed/>
                  </p:oleObj>
                </mc:Choice>
                <mc:Fallback>
                  <p:oleObj name="" r:id="rId5" imgW="1600200" imgH="228600" progId="Equation.DSMT4">
                    <p:embed/>
                    <p:pic>
                      <p:nvPicPr>
                        <p:cNvPr id="0" name="图片 3185"/>
                        <p:cNvPicPr/>
                        <p:nvPr/>
                      </p:nvPicPr>
                      <p:blipFill>
                        <a:blip r:embed="rId6"/>
                        <a:stretch>
                          <a:fillRect/>
                        </a:stretch>
                      </p:blipFill>
                      <p:spPr>
                        <a:xfrm>
                          <a:off x="782" y="2724"/>
                          <a:ext cx="2183" cy="324"/>
                        </a:xfrm>
                        <a:prstGeom prst="rect">
                          <a:avLst/>
                        </a:prstGeom>
                        <a:noFill/>
                        <a:ln w="38100">
                          <a:noFill/>
                          <a:miter/>
                        </a:ln>
                      </p:spPr>
                    </p:pic>
                  </p:oleObj>
                </mc:Fallback>
              </mc:AlternateContent>
            </a:graphicData>
          </a:graphic>
        </p:graphicFrame>
        <p:sp>
          <p:nvSpPr>
            <p:cNvPr id="78953" name="文本框 78952"/>
            <p:cNvSpPr txBox="1"/>
            <p:nvPr/>
          </p:nvSpPr>
          <p:spPr>
            <a:xfrm>
              <a:off x="414" y="3149"/>
              <a:ext cx="2966" cy="327"/>
            </a:xfrm>
            <a:prstGeom prst="rect">
              <a:avLst/>
            </a:prstGeom>
            <a:noFill/>
            <a:ln w="9525">
              <a:noFill/>
            </a:ln>
          </p:spPr>
          <p:txBody>
            <a:bodyPr wrap="none" anchor="t">
              <a:spAutoFit/>
            </a:bodyPr>
            <a:p>
              <a:pPr eaLnBrk="0" hangingPunct="0">
                <a:buClr>
                  <a:schemeClr val="bg1"/>
                </a:buClr>
              </a:pPr>
              <a:r>
                <a:rPr lang="en-US" altLang="zh-CN" i="1">
                  <a:latin typeface="Times New Roman" panose="02020603050405020304" pitchFamily="18" charset="0"/>
                  <a:ea typeface="楷体_GB2312" pitchFamily="49" charset="-122"/>
                </a:rPr>
                <a:t>O</a:t>
              </a:r>
              <a:r>
                <a:rPr lang="zh-CN" altLang="en-US" dirty="0">
                  <a:latin typeface="楷体_GB2312" pitchFamily="49" charset="-122"/>
                  <a:ea typeface="楷体_GB2312" pitchFamily="49" charset="-122"/>
                </a:rPr>
                <a:t>点振动状态传到</a:t>
              </a:r>
              <a:r>
                <a:rPr lang="en-US" altLang="zh-CN" i="1">
                  <a:latin typeface="Times New Roman" panose="02020603050405020304" pitchFamily="18" charset="0"/>
                  <a:ea typeface="楷体_GB2312" pitchFamily="49" charset="-122"/>
                </a:rPr>
                <a:t>p</a:t>
              </a:r>
              <a:r>
                <a:rPr lang="zh-CN" altLang="en-US" dirty="0">
                  <a:latin typeface="楷体_GB2312" pitchFamily="49" charset="-122"/>
                  <a:ea typeface="楷体_GB2312" pitchFamily="49" charset="-122"/>
                </a:rPr>
                <a:t>点需用时 </a:t>
              </a:r>
              <a:endParaRPr lang="zh-CN" altLang="en-US" dirty="0">
                <a:latin typeface="楷体_GB2312" pitchFamily="49" charset="-122"/>
                <a:ea typeface="楷体_GB2312" pitchFamily="49" charset="-122"/>
              </a:endParaRPr>
            </a:p>
          </p:txBody>
        </p:sp>
        <p:sp>
          <p:nvSpPr>
            <p:cNvPr id="78955" name="矩形 78954"/>
            <p:cNvSpPr/>
            <p:nvPr/>
          </p:nvSpPr>
          <p:spPr>
            <a:xfrm>
              <a:off x="470" y="1496"/>
              <a:ext cx="3821" cy="288"/>
            </a:xfrm>
            <a:prstGeom prst="rect">
              <a:avLst/>
            </a:prstGeom>
            <a:noFill/>
            <a:ln w="9525">
              <a:noFill/>
            </a:ln>
          </p:spPr>
          <p:txBody>
            <a:bodyPr wrap="none" anchor="t">
              <a:spAutoFit/>
            </a:bodyPr>
            <a:p>
              <a:pPr>
                <a:buClr>
                  <a:schemeClr val="accent2"/>
                </a:buClr>
                <a:buFont typeface="Wingdings" panose="05000000000000000000" pitchFamily="2" charset="2"/>
                <a:buChar char="Ø"/>
              </a:pPr>
              <a:r>
                <a:rPr lang="zh-CN" altLang="en-US" sz="2400" dirty="0">
                  <a:solidFill>
                    <a:srgbClr val="0000FF"/>
                  </a:solidFill>
                  <a:latin typeface="Times New Roman" panose="02020603050405020304" pitchFamily="18" charset="0"/>
                </a:rPr>
                <a:t>一平面简谐波在理想介质中沿</a:t>
              </a:r>
              <a:r>
                <a:rPr lang="en-US" altLang="zh-CN" sz="2400" i="1">
                  <a:solidFill>
                    <a:srgbClr val="0000FF"/>
                  </a:solidFill>
                  <a:latin typeface="Times New Roman" panose="02020603050405020304" pitchFamily="18" charset="0"/>
                </a:rPr>
                <a:t>x</a:t>
              </a:r>
              <a:r>
                <a:rPr lang="zh-CN" altLang="en-US" sz="2400" dirty="0">
                  <a:solidFill>
                    <a:srgbClr val="0000FF"/>
                  </a:solidFill>
                  <a:latin typeface="Times New Roman" panose="02020603050405020304" pitchFamily="18" charset="0"/>
                </a:rPr>
                <a:t>轴正向传播</a:t>
              </a:r>
              <a:endParaRPr lang="zh-CN" altLang="en-US" sz="2400" dirty="0">
                <a:solidFill>
                  <a:srgbClr val="0000FF"/>
                </a:solidFill>
                <a:latin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8852"/>
                                        </p:tgtEl>
                                        <p:attrNameLst>
                                          <p:attrName>style.visibility</p:attrName>
                                        </p:attrNameLst>
                                      </p:cBhvr>
                                      <p:to>
                                        <p:strVal val="visible"/>
                                      </p:to>
                                    </p:set>
                                    <p:animEffect transition="in" filter="blinds(horizontal)">
                                      <p:cBhvr>
                                        <p:cTn id="7" dur="500"/>
                                        <p:tgtEl>
                                          <p:spTgt spid="788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8853"/>
                                        </p:tgtEl>
                                        <p:attrNameLst>
                                          <p:attrName>style.visibility</p:attrName>
                                        </p:attrNameLst>
                                      </p:cBhvr>
                                      <p:to>
                                        <p:strVal val="visible"/>
                                      </p:to>
                                    </p:set>
                                    <p:animEffect transition="in" filter="wipe(left)">
                                      <p:cBhvr>
                                        <p:cTn id="12" dur="500"/>
                                        <p:tgtEl>
                                          <p:spTgt spid="7885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8958"/>
                                        </p:tgtEl>
                                        <p:attrNameLst>
                                          <p:attrName>style.visibility</p:attrName>
                                        </p:attrNameLst>
                                      </p:cBhvr>
                                      <p:to>
                                        <p:strVal val="visible"/>
                                      </p:to>
                                    </p:set>
                                    <p:anim calcmode="lin" valueType="num">
                                      <p:cBhvr additive="base">
                                        <p:cTn id="17" dur="500" fill="hold"/>
                                        <p:tgtEl>
                                          <p:spTgt spid="78958"/>
                                        </p:tgtEl>
                                        <p:attrNameLst>
                                          <p:attrName>ppt_x</p:attrName>
                                        </p:attrNameLst>
                                      </p:cBhvr>
                                      <p:tavLst>
                                        <p:tav tm="0">
                                          <p:val>
                                            <p:strVal val="#ppt_x"/>
                                          </p:val>
                                        </p:tav>
                                        <p:tav tm="100000">
                                          <p:val>
                                            <p:strVal val="#ppt_x"/>
                                          </p:val>
                                        </p:tav>
                                      </p:tavLst>
                                    </p:anim>
                                    <p:anim calcmode="lin" valueType="num">
                                      <p:cBhvr additive="base">
                                        <p:cTn id="18" dur="500" fill="hold"/>
                                        <p:tgtEl>
                                          <p:spTgt spid="7895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78954"/>
                                        </p:tgtEl>
                                        <p:attrNameLst>
                                          <p:attrName>style.visibility</p:attrName>
                                        </p:attrNameLst>
                                      </p:cBhvr>
                                      <p:to>
                                        <p:strVal val="visible"/>
                                      </p:to>
                                    </p:set>
                                    <p:animEffect transition="in" filter="slide(fromBottom)">
                                      <p:cBhvr>
                                        <p:cTn id="23" dur="500"/>
                                        <p:tgtEl>
                                          <p:spTgt spid="789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3" grpId="0"/>
      <p:bldP spid="788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0944" name="组合 80943"/>
          <p:cNvGrpSpPr/>
          <p:nvPr/>
        </p:nvGrpSpPr>
        <p:grpSpPr>
          <a:xfrm>
            <a:off x="476250" y="819150"/>
            <a:ext cx="8145463" cy="1154113"/>
            <a:chOff x="300" y="601"/>
            <a:chExt cx="5131" cy="727"/>
          </a:xfrm>
        </p:grpSpPr>
        <p:sp>
          <p:nvSpPr>
            <p:cNvPr id="80904" name="文本框 80903"/>
            <p:cNvSpPr txBox="1"/>
            <p:nvPr/>
          </p:nvSpPr>
          <p:spPr>
            <a:xfrm>
              <a:off x="300" y="728"/>
              <a:ext cx="5131" cy="600"/>
            </a:xfrm>
            <a:prstGeom prst="rect">
              <a:avLst/>
            </a:prstGeom>
            <a:noFill/>
            <a:ln w="9525">
              <a:noFill/>
            </a:ln>
          </p:spPr>
          <p:txBody>
            <a:bodyPr>
              <a:spAutoFit/>
            </a:bodyPr>
            <a:p>
              <a:pPr eaLnBrk="0" hangingPunct="0">
                <a:buClr>
                  <a:schemeClr val="bg1"/>
                </a:buClr>
              </a:pPr>
              <a:r>
                <a:rPr lang="zh-CN" altLang="en-US" dirty="0">
                  <a:latin typeface="Times New Roman" panose="02020603050405020304" pitchFamily="18" charset="0"/>
                  <a:ea typeface="楷体_GB2312" pitchFamily="49" charset="-122"/>
                </a:rPr>
                <a:t>因此</a:t>
              </a:r>
              <a:r>
                <a:rPr lang="en-US" altLang="zh-CN">
                  <a:latin typeface="Times New Roman" panose="02020603050405020304" pitchFamily="18" charset="0"/>
                  <a:ea typeface="楷体_GB2312" pitchFamily="49" charset="-122"/>
                </a:rPr>
                <a:t>,</a:t>
              </a:r>
              <a:r>
                <a:rPr lang="en-US" altLang="zh-CN" i="1">
                  <a:latin typeface="Times New Roman" panose="02020603050405020304" pitchFamily="18" charset="0"/>
                  <a:ea typeface="楷体_GB2312" pitchFamily="49" charset="-122"/>
                </a:rPr>
                <a:t> t </a:t>
              </a:r>
              <a:r>
                <a:rPr lang="zh-CN" altLang="en-US" dirty="0">
                  <a:latin typeface="Times New Roman" panose="02020603050405020304" pitchFamily="18" charset="0"/>
                  <a:ea typeface="楷体_GB2312" pitchFamily="49" charset="-122"/>
                </a:rPr>
                <a:t>时刻</a:t>
              </a:r>
              <a:r>
                <a:rPr lang="en-US" altLang="zh-CN" i="1">
                  <a:latin typeface="Times New Roman" panose="02020603050405020304" pitchFamily="18" charset="0"/>
                  <a:ea typeface="楷体_GB2312" pitchFamily="49" charset="-122"/>
                </a:rPr>
                <a:t>p</a:t>
              </a:r>
              <a:r>
                <a:rPr lang="zh-CN" altLang="en-US" dirty="0">
                  <a:latin typeface="Times New Roman" panose="02020603050405020304" pitchFamily="18" charset="0"/>
                  <a:ea typeface="楷体_GB2312" pitchFamily="49" charset="-122"/>
                </a:rPr>
                <a:t>处质点的振动状态与              </a:t>
              </a:r>
              <a:r>
                <a:rPr lang="zh-CN" altLang="en-US" dirty="0">
                  <a:latin typeface="Times New Roman" panose="02020603050405020304" pitchFamily="18" charset="0"/>
                </a:rPr>
                <a:t>时刻</a:t>
              </a:r>
              <a:r>
                <a:rPr lang="en-US" altLang="zh-CN" i="1">
                  <a:latin typeface="Times New Roman" panose="02020603050405020304" pitchFamily="18" charset="0"/>
                </a:rPr>
                <a:t>O</a:t>
              </a:r>
              <a:r>
                <a:rPr lang="zh-CN" altLang="en-US" dirty="0">
                  <a:latin typeface="Times New Roman" panose="02020603050405020304" pitchFamily="18" charset="0"/>
                </a:rPr>
                <a:t>处质点的振动状态相同。</a:t>
              </a:r>
              <a:endParaRPr lang="zh-CN" altLang="zh-CN">
                <a:latin typeface="Times New Roman" panose="02020603050405020304" pitchFamily="18" charset="0"/>
              </a:endParaRPr>
            </a:p>
          </p:txBody>
        </p:sp>
        <p:graphicFrame>
          <p:nvGraphicFramePr>
            <p:cNvPr id="80906" name="对象 80905"/>
            <p:cNvGraphicFramePr/>
            <p:nvPr/>
          </p:nvGraphicFramePr>
          <p:xfrm>
            <a:off x="3645" y="601"/>
            <a:ext cx="720" cy="589"/>
          </p:xfrm>
          <a:graphic>
            <a:graphicData uri="http://schemas.openxmlformats.org/presentationml/2006/ole">
              <mc:AlternateContent xmlns:mc="http://schemas.openxmlformats.org/markup-compatibility/2006">
                <mc:Choice xmlns:v="urn:schemas-microsoft-com:vml" Requires="v">
                  <p:oleObj spid="_x0000_s3187" name="" r:id="rId1" imgW="355600" imgH="405765" progId="Equation.3">
                    <p:embed/>
                  </p:oleObj>
                </mc:Choice>
                <mc:Fallback>
                  <p:oleObj name="" r:id="rId1" imgW="355600" imgH="405765" progId="Equation.3">
                    <p:embed/>
                    <p:pic>
                      <p:nvPicPr>
                        <p:cNvPr id="0" name="图片 3186"/>
                        <p:cNvPicPr/>
                        <p:nvPr/>
                      </p:nvPicPr>
                      <p:blipFill>
                        <a:blip r:embed="rId2"/>
                        <a:stretch>
                          <a:fillRect/>
                        </a:stretch>
                      </p:blipFill>
                      <p:spPr>
                        <a:xfrm>
                          <a:off x="3645" y="601"/>
                          <a:ext cx="720" cy="589"/>
                        </a:xfrm>
                        <a:prstGeom prst="rect">
                          <a:avLst/>
                        </a:prstGeom>
                        <a:noFill/>
                        <a:ln w="38100">
                          <a:noFill/>
                          <a:miter/>
                        </a:ln>
                      </p:spPr>
                    </p:pic>
                  </p:oleObj>
                </mc:Fallback>
              </mc:AlternateContent>
            </a:graphicData>
          </a:graphic>
        </p:graphicFrame>
      </p:grpSp>
      <p:sp>
        <p:nvSpPr>
          <p:cNvPr id="80908" name="文本框 80907"/>
          <p:cNvSpPr txBox="1"/>
          <p:nvPr/>
        </p:nvSpPr>
        <p:spPr>
          <a:xfrm>
            <a:off x="927100" y="2079625"/>
            <a:ext cx="3052763" cy="519113"/>
          </a:xfrm>
          <a:prstGeom prst="rect">
            <a:avLst/>
          </a:prstGeom>
          <a:noFill/>
          <a:ln w="9525">
            <a:noFill/>
          </a:ln>
        </p:spPr>
        <p:txBody>
          <a:bodyPr>
            <a:spAutoFit/>
          </a:bodyPr>
          <a:p>
            <a:pPr algn="ctr" eaLnBrk="0" hangingPunct="0">
              <a:buClr>
                <a:schemeClr val="bg1"/>
              </a:buClr>
            </a:pPr>
            <a:r>
              <a:rPr lang="en-US" altLang="zh-CN" i="1">
                <a:latin typeface="Times New Roman" panose="02020603050405020304" pitchFamily="18" charset="0"/>
                <a:ea typeface="楷体_GB2312" pitchFamily="49" charset="-122"/>
              </a:rPr>
              <a:t>p</a:t>
            </a:r>
            <a:r>
              <a:rPr lang="zh-CN" altLang="zh-CN" dirty="0">
                <a:latin typeface="楷体_GB2312" pitchFamily="49" charset="-122"/>
                <a:ea typeface="楷体_GB2312" pitchFamily="49" charset="-122"/>
              </a:rPr>
              <a:t>点的振动方程：</a:t>
            </a:r>
            <a:endParaRPr lang="en-US" altLang="zh-CN">
              <a:latin typeface="楷体_GB2312" pitchFamily="49" charset="-122"/>
              <a:ea typeface="楷体_GB2312" pitchFamily="49" charset="-122"/>
            </a:endParaRPr>
          </a:p>
        </p:txBody>
      </p:sp>
      <p:graphicFrame>
        <p:nvGraphicFramePr>
          <p:cNvPr id="80909" name="对象 80908"/>
          <p:cNvGraphicFramePr/>
          <p:nvPr/>
        </p:nvGraphicFramePr>
        <p:xfrm>
          <a:off x="4211638" y="1965325"/>
          <a:ext cx="4095750" cy="847725"/>
        </p:xfrm>
        <a:graphic>
          <a:graphicData uri="http://schemas.openxmlformats.org/presentationml/2006/ole">
            <mc:AlternateContent xmlns:mc="http://schemas.openxmlformats.org/markup-compatibility/2006">
              <mc:Choice xmlns:v="urn:schemas-microsoft-com:vml" Requires="v">
                <p:oleObj spid="_x0000_s3188" name="" r:id="rId3" imgW="1967865" imgH="393700" progId="Equation.3">
                  <p:embed/>
                </p:oleObj>
              </mc:Choice>
              <mc:Fallback>
                <p:oleObj name="" r:id="rId3" imgW="1967865" imgH="393700" progId="Equation.3">
                  <p:embed/>
                  <p:pic>
                    <p:nvPicPr>
                      <p:cNvPr id="0" name="图片 3187"/>
                      <p:cNvPicPr/>
                      <p:nvPr/>
                    </p:nvPicPr>
                    <p:blipFill>
                      <a:blip r:embed="rId4"/>
                      <a:stretch>
                        <a:fillRect/>
                      </a:stretch>
                    </p:blipFill>
                    <p:spPr>
                      <a:xfrm>
                        <a:off x="4211638" y="1965325"/>
                        <a:ext cx="4095750" cy="847725"/>
                      </a:xfrm>
                      <a:prstGeom prst="rect">
                        <a:avLst/>
                      </a:prstGeom>
                      <a:noFill/>
                      <a:ln w="38100">
                        <a:noFill/>
                        <a:miter/>
                      </a:ln>
                    </p:spPr>
                  </p:pic>
                </p:oleObj>
              </mc:Fallback>
            </mc:AlternateContent>
          </a:graphicData>
        </a:graphic>
      </p:graphicFrame>
      <p:graphicFrame>
        <p:nvGraphicFramePr>
          <p:cNvPr id="80932" name="对象 80931"/>
          <p:cNvGraphicFramePr/>
          <p:nvPr/>
        </p:nvGraphicFramePr>
        <p:xfrm>
          <a:off x="638175" y="4381500"/>
          <a:ext cx="4068763" cy="847725"/>
        </p:xfrm>
        <a:graphic>
          <a:graphicData uri="http://schemas.openxmlformats.org/presentationml/2006/ole">
            <mc:AlternateContent xmlns:mc="http://schemas.openxmlformats.org/markup-compatibility/2006">
              <mc:Choice xmlns:v="urn:schemas-microsoft-com:vml" Requires="v">
                <p:oleObj spid="_x0000_s3189" name="" r:id="rId5" imgW="1955165" imgH="393700" progId="Equation.3">
                  <p:embed/>
                </p:oleObj>
              </mc:Choice>
              <mc:Fallback>
                <p:oleObj name="" r:id="rId5" imgW="1955165" imgH="393700" progId="Equation.3">
                  <p:embed/>
                  <p:pic>
                    <p:nvPicPr>
                      <p:cNvPr id="0" name="图片 3188"/>
                      <p:cNvPicPr/>
                      <p:nvPr/>
                    </p:nvPicPr>
                    <p:blipFill>
                      <a:blip r:embed="rId6"/>
                      <a:stretch>
                        <a:fillRect/>
                      </a:stretch>
                    </p:blipFill>
                    <p:spPr>
                      <a:xfrm>
                        <a:off x="638175" y="4381500"/>
                        <a:ext cx="4068763" cy="847725"/>
                      </a:xfrm>
                      <a:prstGeom prst="rect">
                        <a:avLst/>
                      </a:prstGeom>
                      <a:noFill/>
                      <a:ln w="38100">
                        <a:noFill/>
                        <a:miter/>
                      </a:ln>
                    </p:spPr>
                  </p:pic>
                </p:oleObj>
              </mc:Fallback>
            </mc:AlternateContent>
          </a:graphicData>
        </a:graphic>
      </p:graphicFrame>
      <p:grpSp>
        <p:nvGrpSpPr>
          <p:cNvPr id="80938" name="组合 80937"/>
          <p:cNvGrpSpPr/>
          <p:nvPr/>
        </p:nvGrpSpPr>
        <p:grpSpPr>
          <a:xfrm>
            <a:off x="385763" y="3698875"/>
            <a:ext cx="8169275" cy="1962150"/>
            <a:chOff x="243" y="2532"/>
            <a:chExt cx="5146" cy="1236"/>
          </a:xfrm>
        </p:grpSpPr>
        <p:grpSp>
          <p:nvGrpSpPr>
            <p:cNvPr id="80914" name="组合 80913"/>
            <p:cNvGrpSpPr/>
            <p:nvPr/>
          </p:nvGrpSpPr>
          <p:grpSpPr>
            <a:xfrm>
              <a:off x="3022" y="2742"/>
              <a:ext cx="2367" cy="1026"/>
              <a:chOff x="1434" y="5"/>
              <a:chExt cx="2367" cy="1026"/>
            </a:xfrm>
          </p:grpSpPr>
          <p:grpSp>
            <p:nvGrpSpPr>
              <p:cNvPr id="80915" name="组合 80914"/>
              <p:cNvGrpSpPr/>
              <p:nvPr/>
            </p:nvGrpSpPr>
            <p:grpSpPr>
              <a:xfrm>
                <a:off x="1434" y="119"/>
                <a:ext cx="2367" cy="912"/>
                <a:chOff x="2823" y="232"/>
                <a:chExt cx="2367" cy="912"/>
              </a:xfrm>
            </p:grpSpPr>
            <p:sp>
              <p:nvSpPr>
                <p:cNvPr id="80916" name="直接连接符 80915"/>
                <p:cNvSpPr/>
                <p:nvPr/>
              </p:nvSpPr>
              <p:spPr>
                <a:xfrm>
                  <a:off x="2823" y="685"/>
                  <a:ext cx="2325" cy="0"/>
                </a:xfrm>
                <a:prstGeom prst="line">
                  <a:avLst/>
                </a:prstGeom>
                <a:ln w="9525" cap="flat" cmpd="sng">
                  <a:solidFill>
                    <a:schemeClr val="tx1"/>
                  </a:solidFill>
                  <a:prstDash val="solid"/>
                  <a:headEnd type="none" w="med" len="med"/>
                  <a:tailEnd type="triangle" w="med" len="med"/>
                </a:ln>
              </p:spPr>
            </p:sp>
            <p:sp>
              <p:nvSpPr>
                <p:cNvPr id="80917" name="直接连接符 80916"/>
                <p:cNvSpPr/>
                <p:nvPr/>
              </p:nvSpPr>
              <p:spPr>
                <a:xfrm flipV="1">
                  <a:off x="3276" y="317"/>
                  <a:ext cx="0" cy="737"/>
                </a:xfrm>
                <a:prstGeom prst="line">
                  <a:avLst/>
                </a:prstGeom>
                <a:ln w="9525" cap="flat" cmpd="sng">
                  <a:solidFill>
                    <a:schemeClr val="tx1"/>
                  </a:solidFill>
                  <a:prstDash val="solid"/>
                  <a:headEnd type="none" w="med" len="med"/>
                  <a:tailEnd type="triangle" w="med" len="med"/>
                </a:ln>
              </p:spPr>
            </p:sp>
            <p:grpSp>
              <p:nvGrpSpPr>
                <p:cNvPr id="80918" name="组合 80917"/>
                <p:cNvGrpSpPr/>
                <p:nvPr/>
              </p:nvGrpSpPr>
              <p:grpSpPr>
                <a:xfrm>
                  <a:off x="2992" y="402"/>
                  <a:ext cx="1928" cy="596"/>
                  <a:chOff x="2992" y="458"/>
                  <a:chExt cx="1928" cy="482"/>
                </a:xfrm>
              </p:grpSpPr>
              <p:sp>
                <p:nvSpPr>
                  <p:cNvPr id="80919" name="任意多边形 80918"/>
                  <p:cNvSpPr/>
                  <p:nvPr/>
                </p:nvSpPr>
                <p:spPr>
                  <a:xfrm>
                    <a:off x="3956" y="458"/>
                    <a:ext cx="964" cy="482"/>
                  </a:xfrm>
                  <a:custGeom>
                    <a:avLst/>
                    <a:gdLst/>
                    <a:ahLst/>
                    <a:cxnLst/>
                    <a:pathLst>
                      <a:path w="2154" h="1078">
                        <a:moveTo>
                          <a:pt x="0" y="539"/>
                        </a:moveTo>
                        <a:cubicBezTo>
                          <a:pt x="179" y="269"/>
                          <a:pt x="359" y="0"/>
                          <a:pt x="538" y="0"/>
                        </a:cubicBezTo>
                        <a:cubicBezTo>
                          <a:pt x="717" y="0"/>
                          <a:pt x="935" y="352"/>
                          <a:pt x="1077" y="539"/>
                        </a:cubicBezTo>
                        <a:cubicBezTo>
                          <a:pt x="1219" y="726"/>
                          <a:pt x="1437" y="1078"/>
                          <a:pt x="1616" y="1078"/>
                        </a:cubicBezTo>
                        <a:cubicBezTo>
                          <a:pt x="1795" y="1078"/>
                          <a:pt x="1974" y="808"/>
                          <a:pt x="2154" y="539"/>
                        </a:cubicBezTo>
                      </a:path>
                    </a:pathLst>
                  </a:custGeom>
                  <a:noFill/>
                  <a:ln w="19050" cap="flat" cmpd="sng">
                    <a:solidFill>
                      <a:srgbClr val="0000FF"/>
                    </a:solidFill>
                    <a:prstDash val="solid"/>
                    <a:headEnd type="none" w="med" len="med"/>
                    <a:tailEnd type="none" w="med" len="med"/>
                  </a:ln>
                </p:spPr>
                <p:txBody>
                  <a:bodyPr/>
                  <a:p>
                    <a:endParaRPr lang="zh-CN" altLang="en-US"/>
                  </a:p>
                </p:txBody>
              </p:sp>
              <p:sp>
                <p:nvSpPr>
                  <p:cNvPr id="80920" name="任意多边形 80919"/>
                  <p:cNvSpPr/>
                  <p:nvPr/>
                </p:nvSpPr>
                <p:spPr>
                  <a:xfrm>
                    <a:off x="2992" y="458"/>
                    <a:ext cx="964" cy="482"/>
                  </a:xfrm>
                  <a:custGeom>
                    <a:avLst/>
                    <a:gdLst/>
                    <a:ahLst/>
                    <a:cxnLst/>
                    <a:pathLst>
                      <a:path w="2154" h="1078">
                        <a:moveTo>
                          <a:pt x="0" y="539"/>
                        </a:moveTo>
                        <a:cubicBezTo>
                          <a:pt x="179" y="269"/>
                          <a:pt x="359" y="0"/>
                          <a:pt x="538" y="0"/>
                        </a:cubicBezTo>
                        <a:cubicBezTo>
                          <a:pt x="717" y="0"/>
                          <a:pt x="935" y="352"/>
                          <a:pt x="1077" y="539"/>
                        </a:cubicBezTo>
                        <a:cubicBezTo>
                          <a:pt x="1219" y="726"/>
                          <a:pt x="1437" y="1078"/>
                          <a:pt x="1616" y="1078"/>
                        </a:cubicBezTo>
                        <a:cubicBezTo>
                          <a:pt x="1795" y="1078"/>
                          <a:pt x="1974" y="808"/>
                          <a:pt x="2154" y="539"/>
                        </a:cubicBezTo>
                      </a:path>
                    </a:pathLst>
                  </a:custGeom>
                  <a:noFill/>
                  <a:ln w="19050" cap="flat" cmpd="sng">
                    <a:solidFill>
                      <a:srgbClr val="0000FF"/>
                    </a:solidFill>
                    <a:prstDash val="solid"/>
                    <a:headEnd type="none" w="med" len="med"/>
                    <a:tailEnd type="none" w="med" len="med"/>
                  </a:ln>
                </p:spPr>
                <p:txBody>
                  <a:bodyPr/>
                  <a:p>
                    <a:endParaRPr lang="zh-CN" altLang="en-US"/>
                  </a:p>
                </p:txBody>
              </p:sp>
            </p:grpSp>
            <p:sp>
              <p:nvSpPr>
                <p:cNvPr id="80921" name="文本框 80920"/>
                <p:cNvSpPr txBox="1"/>
                <p:nvPr/>
              </p:nvSpPr>
              <p:spPr>
                <a:xfrm>
                  <a:off x="4978" y="633"/>
                  <a:ext cx="212" cy="288"/>
                </a:xfrm>
                <a:prstGeom prst="rect">
                  <a:avLst/>
                </a:prstGeom>
                <a:noFill/>
                <a:ln w="9525">
                  <a:noFill/>
                </a:ln>
              </p:spPr>
              <p:txBody>
                <a:bodyPr wrap="none" anchor="t">
                  <a:spAutoFit/>
                </a:bodyPr>
                <a:p>
                  <a:r>
                    <a:rPr lang="en-US" altLang="zh-CN" sz="2400" i="1">
                      <a:latin typeface="Times New Roman" panose="02020603050405020304" pitchFamily="18" charset="0"/>
                    </a:rPr>
                    <a:t>x</a:t>
                  </a:r>
                  <a:endParaRPr lang="en-US" altLang="zh-CN" sz="2400" i="1">
                    <a:latin typeface="Times New Roman" panose="02020603050405020304" pitchFamily="18" charset="0"/>
                  </a:endParaRPr>
                </a:p>
              </p:txBody>
            </p:sp>
            <p:sp>
              <p:nvSpPr>
                <p:cNvPr id="80922" name="直接连接符 80921"/>
                <p:cNvSpPr/>
                <p:nvPr/>
              </p:nvSpPr>
              <p:spPr>
                <a:xfrm>
                  <a:off x="3447" y="459"/>
                  <a:ext cx="340" cy="0"/>
                </a:xfrm>
                <a:prstGeom prst="line">
                  <a:avLst/>
                </a:prstGeom>
                <a:ln w="19050" cap="flat" cmpd="sng">
                  <a:solidFill>
                    <a:srgbClr val="FF00FF"/>
                  </a:solidFill>
                  <a:prstDash val="solid"/>
                  <a:headEnd type="triangle" w="med" len="med"/>
                  <a:tailEnd type="none" w="med" len="med"/>
                </a:ln>
              </p:spPr>
            </p:sp>
            <p:graphicFrame>
              <p:nvGraphicFramePr>
                <p:cNvPr id="80923" name="对象 80922"/>
                <p:cNvGraphicFramePr/>
                <p:nvPr/>
              </p:nvGraphicFramePr>
              <p:xfrm>
                <a:off x="3532" y="232"/>
                <a:ext cx="178" cy="226"/>
              </p:xfrm>
              <a:graphic>
                <a:graphicData uri="http://schemas.openxmlformats.org/presentationml/2006/ole">
                  <mc:AlternateContent xmlns:mc="http://schemas.openxmlformats.org/markup-compatibility/2006">
                    <mc:Choice xmlns:v="urn:schemas-microsoft-com:vml" Requires="v">
                      <p:oleObj spid="_x0000_s3190" name="" r:id="rId7" imgW="139700" imgH="177800" progId="Equation.3">
                        <p:embed/>
                      </p:oleObj>
                    </mc:Choice>
                    <mc:Fallback>
                      <p:oleObj name="" r:id="rId7" imgW="139700" imgH="177800" progId="Equation.3">
                        <p:embed/>
                        <p:pic>
                          <p:nvPicPr>
                            <p:cNvPr id="0" name="图片 3189"/>
                            <p:cNvPicPr/>
                            <p:nvPr/>
                          </p:nvPicPr>
                          <p:blipFill>
                            <a:blip r:embed="rId8"/>
                            <a:stretch>
                              <a:fillRect/>
                            </a:stretch>
                          </p:blipFill>
                          <p:spPr>
                            <a:xfrm>
                              <a:off x="3532" y="232"/>
                              <a:ext cx="178" cy="226"/>
                            </a:xfrm>
                            <a:prstGeom prst="rect">
                              <a:avLst/>
                            </a:prstGeom>
                            <a:noFill/>
                            <a:ln w="38100">
                              <a:noFill/>
                              <a:miter/>
                            </a:ln>
                          </p:spPr>
                        </p:pic>
                      </p:oleObj>
                    </mc:Fallback>
                  </mc:AlternateContent>
                </a:graphicData>
              </a:graphic>
            </p:graphicFrame>
            <p:sp>
              <p:nvSpPr>
                <p:cNvPr id="80924" name="直接连接符 80923"/>
                <p:cNvSpPr/>
                <p:nvPr/>
              </p:nvSpPr>
              <p:spPr>
                <a:xfrm>
                  <a:off x="4297" y="487"/>
                  <a:ext cx="0" cy="199"/>
                </a:xfrm>
                <a:prstGeom prst="line">
                  <a:avLst/>
                </a:prstGeom>
                <a:ln w="9525" cap="flat" cmpd="sng">
                  <a:solidFill>
                    <a:schemeClr val="tx1"/>
                  </a:solidFill>
                  <a:prstDash val="dash"/>
                  <a:headEnd type="none" w="med" len="med"/>
                  <a:tailEnd type="none" w="med" len="med"/>
                </a:ln>
              </p:spPr>
            </p:sp>
            <p:sp>
              <p:nvSpPr>
                <p:cNvPr id="80925" name="椭圆 80924"/>
                <p:cNvSpPr/>
                <p:nvPr/>
              </p:nvSpPr>
              <p:spPr>
                <a:xfrm>
                  <a:off x="4269" y="657"/>
                  <a:ext cx="56" cy="56"/>
                </a:xfrm>
                <a:prstGeom prst="ellipse">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80926" name="文本框 80925"/>
                <p:cNvSpPr txBox="1"/>
                <p:nvPr/>
              </p:nvSpPr>
              <p:spPr>
                <a:xfrm>
                  <a:off x="3078" y="633"/>
                  <a:ext cx="212" cy="288"/>
                </a:xfrm>
                <a:prstGeom prst="rect">
                  <a:avLst/>
                </a:prstGeom>
                <a:noFill/>
                <a:ln w="9525">
                  <a:noFill/>
                </a:ln>
              </p:spPr>
              <p:txBody>
                <a:bodyPr wrap="none" anchor="t">
                  <a:spAutoFit/>
                </a:bodyPr>
                <a:p>
                  <a:r>
                    <a:rPr lang="en-US" altLang="zh-CN" sz="2400" i="1">
                      <a:latin typeface="Times New Roman" panose="02020603050405020304" pitchFamily="18" charset="0"/>
                    </a:rPr>
                    <a:t>0</a:t>
                  </a:r>
                  <a:endParaRPr lang="en-US" altLang="zh-CN" sz="2400" i="1">
                    <a:latin typeface="Times New Roman" panose="02020603050405020304" pitchFamily="18" charset="0"/>
                  </a:endParaRPr>
                </a:p>
              </p:txBody>
            </p:sp>
            <p:sp>
              <p:nvSpPr>
                <p:cNvPr id="80927" name="文本框 80926"/>
                <p:cNvSpPr txBox="1"/>
                <p:nvPr/>
              </p:nvSpPr>
              <p:spPr>
                <a:xfrm>
                  <a:off x="4269" y="661"/>
                  <a:ext cx="212" cy="288"/>
                </a:xfrm>
                <a:prstGeom prst="rect">
                  <a:avLst/>
                </a:prstGeom>
                <a:noFill/>
                <a:ln w="9525">
                  <a:noFill/>
                </a:ln>
              </p:spPr>
              <p:txBody>
                <a:bodyPr wrap="none" anchor="t">
                  <a:spAutoFit/>
                </a:bodyPr>
                <a:p>
                  <a:r>
                    <a:rPr lang="en-US" altLang="zh-CN" sz="2400" i="1">
                      <a:latin typeface="Times New Roman" panose="02020603050405020304" pitchFamily="18" charset="0"/>
                    </a:rPr>
                    <a:t>p</a:t>
                  </a:r>
                  <a:endParaRPr lang="en-US" altLang="zh-CN" sz="2400" i="1">
                    <a:latin typeface="Times New Roman" panose="02020603050405020304" pitchFamily="18" charset="0"/>
                  </a:endParaRPr>
                </a:p>
              </p:txBody>
            </p:sp>
            <p:sp>
              <p:nvSpPr>
                <p:cNvPr id="80928" name="直接连接符 80927"/>
                <p:cNvSpPr/>
                <p:nvPr/>
              </p:nvSpPr>
              <p:spPr>
                <a:xfrm>
                  <a:off x="3277" y="1026"/>
                  <a:ext cx="1020" cy="0"/>
                </a:xfrm>
                <a:prstGeom prst="line">
                  <a:avLst/>
                </a:prstGeom>
                <a:ln w="9525" cap="flat" cmpd="sng">
                  <a:solidFill>
                    <a:schemeClr val="tx1"/>
                  </a:solidFill>
                  <a:prstDash val="solid"/>
                  <a:headEnd type="triangle" w="med" len="med"/>
                  <a:tailEnd type="triangle" w="med" len="med"/>
                </a:ln>
              </p:spPr>
            </p:sp>
            <p:sp>
              <p:nvSpPr>
                <p:cNvPr id="80929" name="直接连接符 80928"/>
                <p:cNvSpPr/>
                <p:nvPr/>
              </p:nvSpPr>
              <p:spPr>
                <a:xfrm>
                  <a:off x="4297" y="686"/>
                  <a:ext cx="0" cy="340"/>
                </a:xfrm>
                <a:prstGeom prst="line">
                  <a:avLst/>
                </a:prstGeom>
                <a:ln w="9525" cap="flat" cmpd="sng">
                  <a:solidFill>
                    <a:schemeClr val="tx1"/>
                  </a:solidFill>
                  <a:prstDash val="solid"/>
                  <a:headEnd type="none" w="med" len="med"/>
                  <a:tailEnd type="none" w="med" len="med"/>
                </a:ln>
              </p:spPr>
            </p:sp>
            <p:sp>
              <p:nvSpPr>
                <p:cNvPr id="80930" name="文本框 80929"/>
                <p:cNvSpPr txBox="1"/>
                <p:nvPr/>
              </p:nvSpPr>
              <p:spPr>
                <a:xfrm>
                  <a:off x="3872" y="856"/>
                  <a:ext cx="212" cy="288"/>
                </a:xfrm>
                <a:prstGeom prst="rect">
                  <a:avLst/>
                </a:prstGeom>
                <a:solidFill>
                  <a:schemeClr val="bg1"/>
                </a:solidFill>
                <a:ln w="9525">
                  <a:noFill/>
                </a:ln>
              </p:spPr>
              <p:txBody>
                <a:bodyPr wrap="none" anchor="t">
                  <a:spAutoFit/>
                </a:bodyPr>
                <a:p>
                  <a:r>
                    <a:rPr lang="en-US" altLang="zh-CN" sz="2400" i="1">
                      <a:latin typeface="Times New Roman" panose="02020603050405020304" pitchFamily="18" charset="0"/>
                    </a:rPr>
                    <a:t>x</a:t>
                  </a:r>
                  <a:endParaRPr lang="en-US" altLang="zh-CN" sz="2400" i="1">
                    <a:latin typeface="Times New Roman" panose="02020603050405020304" pitchFamily="18" charset="0"/>
                  </a:endParaRPr>
                </a:p>
              </p:txBody>
            </p:sp>
          </p:grpSp>
          <p:sp>
            <p:nvSpPr>
              <p:cNvPr id="80931" name="文本框 80930"/>
              <p:cNvSpPr txBox="1"/>
              <p:nvPr/>
            </p:nvSpPr>
            <p:spPr>
              <a:xfrm>
                <a:off x="1715" y="5"/>
                <a:ext cx="201" cy="288"/>
              </a:xfrm>
              <a:prstGeom prst="rect">
                <a:avLst/>
              </a:prstGeom>
              <a:noFill/>
              <a:ln w="9525">
                <a:noFill/>
              </a:ln>
            </p:spPr>
            <p:txBody>
              <a:bodyPr wrap="none" anchor="t">
                <a:spAutoFit/>
              </a:bodyPr>
              <a:p>
                <a:r>
                  <a:rPr lang="en-US" altLang="zh-CN" sz="2400" i="1">
                    <a:latin typeface="Times New Roman" panose="02020603050405020304" pitchFamily="18" charset="0"/>
                  </a:rPr>
                  <a:t>y</a:t>
                </a:r>
                <a:endParaRPr lang="en-US" altLang="zh-CN" sz="2400" i="1">
                  <a:latin typeface="Times New Roman" panose="02020603050405020304" pitchFamily="18" charset="0"/>
                </a:endParaRPr>
              </a:p>
            </p:txBody>
          </p:sp>
        </p:grpSp>
        <p:sp>
          <p:nvSpPr>
            <p:cNvPr id="80933" name="矩形 80932"/>
            <p:cNvSpPr/>
            <p:nvPr/>
          </p:nvSpPr>
          <p:spPr>
            <a:xfrm>
              <a:off x="243" y="2532"/>
              <a:ext cx="3821" cy="288"/>
            </a:xfrm>
            <a:prstGeom prst="rect">
              <a:avLst/>
            </a:prstGeom>
            <a:noFill/>
            <a:ln w="9525">
              <a:noFill/>
            </a:ln>
          </p:spPr>
          <p:txBody>
            <a:bodyPr wrap="none" anchor="t">
              <a:spAutoFit/>
            </a:bodyPr>
            <a:p>
              <a:pPr>
                <a:buClr>
                  <a:schemeClr val="accent2"/>
                </a:buClr>
                <a:buFont typeface="Wingdings" panose="05000000000000000000" pitchFamily="2" charset="2"/>
                <a:buChar char="Ø"/>
              </a:pPr>
              <a:r>
                <a:rPr lang="zh-CN" altLang="en-US" sz="2400" dirty="0">
                  <a:solidFill>
                    <a:srgbClr val="0000FF"/>
                  </a:solidFill>
                  <a:latin typeface="Times New Roman" panose="02020603050405020304" pitchFamily="18" charset="0"/>
                </a:rPr>
                <a:t>沿</a:t>
              </a:r>
              <a:r>
                <a:rPr lang="en-US" altLang="zh-CN" sz="2400" i="1">
                  <a:solidFill>
                    <a:srgbClr val="0000FF"/>
                  </a:solidFill>
                  <a:latin typeface="Times New Roman" panose="02020603050405020304" pitchFamily="18" charset="0"/>
                </a:rPr>
                <a:t>x</a:t>
              </a:r>
              <a:r>
                <a:rPr lang="zh-CN" altLang="en-US" sz="2400" dirty="0">
                  <a:solidFill>
                    <a:srgbClr val="0000FF"/>
                  </a:solidFill>
                  <a:latin typeface="Times New Roman" panose="02020603050405020304" pitchFamily="18" charset="0"/>
                </a:rPr>
                <a:t>轴负方向传播的平面简谐波的波动方程</a:t>
              </a:r>
              <a:endParaRPr lang="zh-CN" altLang="en-US" sz="2400" dirty="0">
                <a:solidFill>
                  <a:srgbClr val="0000FF"/>
                </a:solidFill>
                <a:latin typeface="Times New Roman" panose="02020603050405020304" pitchFamily="18" charset="0"/>
              </a:endParaRPr>
            </a:p>
          </p:txBody>
        </p:sp>
      </p:grpSp>
      <p:grpSp>
        <p:nvGrpSpPr>
          <p:cNvPr id="80937" name="组合 80936"/>
          <p:cNvGrpSpPr/>
          <p:nvPr/>
        </p:nvGrpSpPr>
        <p:grpSpPr>
          <a:xfrm>
            <a:off x="657225" y="2684463"/>
            <a:ext cx="7154863" cy="654050"/>
            <a:chOff x="414" y="1139"/>
            <a:chExt cx="4507" cy="412"/>
          </a:xfrm>
        </p:grpSpPr>
        <p:sp>
          <p:nvSpPr>
            <p:cNvPr id="80910" name="文本框 80909"/>
            <p:cNvSpPr txBox="1"/>
            <p:nvPr/>
          </p:nvSpPr>
          <p:spPr>
            <a:xfrm>
              <a:off x="414" y="1224"/>
              <a:ext cx="4054" cy="327"/>
            </a:xfrm>
            <a:prstGeom prst="rect">
              <a:avLst/>
            </a:prstGeom>
            <a:noFill/>
            <a:ln w="9525">
              <a:noFill/>
            </a:ln>
          </p:spPr>
          <p:txBody>
            <a:bodyPr>
              <a:spAutoFit/>
            </a:bodyPr>
            <a:p>
              <a:pPr eaLnBrk="0" hangingPunct="0">
                <a:buClr>
                  <a:schemeClr val="bg1"/>
                </a:buClr>
              </a:pPr>
              <a:r>
                <a:rPr lang="zh-CN" altLang="zh-CN" dirty="0">
                  <a:solidFill>
                    <a:srgbClr val="0000FF"/>
                  </a:solidFill>
                  <a:latin typeface="楷体_GB2312" pitchFamily="49" charset="-122"/>
                  <a:ea typeface="楷体_GB2312" pitchFamily="49" charset="-122"/>
                </a:rPr>
                <a:t>沿</a:t>
              </a:r>
              <a:r>
                <a:rPr lang="zh-CN" altLang="zh-CN" i="1" dirty="0">
                  <a:solidFill>
                    <a:srgbClr val="0000FF"/>
                  </a:solidFill>
                  <a:latin typeface="Times New Roman" panose="02020603050405020304" pitchFamily="18" charset="0"/>
                  <a:ea typeface="楷体_GB2312" pitchFamily="49" charset="-122"/>
                </a:rPr>
                <a:t>x</a:t>
              </a:r>
              <a:r>
                <a:rPr lang="zh-CN" altLang="zh-CN" dirty="0">
                  <a:solidFill>
                    <a:srgbClr val="0000FF"/>
                  </a:solidFill>
                  <a:latin typeface="楷体_GB2312" pitchFamily="49" charset="-122"/>
                  <a:ea typeface="楷体_GB2312" pitchFamily="49" charset="-122"/>
                </a:rPr>
                <a:t>轴正向传播</a:t>
              </a:r>
              <a:r>
                <a:rPr lang="zh-CN" altLang="zh-CN" dirty="0">
                  <a:latin typeface="楷体_GB2312" pitchFamily="49" charset="-122"/>
                  <a:ea typeface="楷体_GB2312" pitchFamily="49" charset="-122"/>
                </a:rPr>
                <a:t>的平面简谐波的波动方程</a:t>
              </a:r>
              <a:endParaRPr lang="en-US" altLang="zh-CN">
                <a:latin typeface="楷体_GB2312" pitchFamily="49" charset="-122"/>
                <a:ea typeface="楷体_GB2312" pitchFamily="49" charset="-122"/>
              </a:endParaRPr>
            </a:p>
          </p:txBody>
        </p:sp>
        <p:sp>
          <p:nvSpPr>
            <p:cNvPr id="80936" name="任意多边形 80935"/>
            <p:cNvSpPr/>
            <p:nvPr/>
          </p:nvSpPr>
          <p:spPr>
            <a:xfrm>
              <a:off x="4524" y="1139"/>
              <a:ext cx="397" cy="369"/>
            </a:xfrm>
            <a:custGeom>
              <a:avLst/>
              <a:gdLst>
                <a:gd name="txL" fmla="*/ 3085 w 21600"/>
                <a:gd name="txT" fmla="*/ 12343 h 21600"/>
                <a:gd name="txR" fmla="*/ 18514 w 21600"/>
                <a:gd name="txB" fmla="*/ 18514 h 21600"/>
              </a:gdLst>
              <a:ahLst/>
              <a:cxnLst>
                <a:cxn ang="270">
                  <a:pos x="15428" y="0"/>
                </a:cxn>
                <a:cxn ang="180">
                  <a:pos x="9257" y="6171"/>
                </a:cxn>
                <a:cxn ang="270">
                  <a:pos x="6171" y="9257"/>
                </a:cxn>
                <a:cxn ang="180">
                  <a:pos x="0" y="15428"/>
                </a:cxn>
                <a:cxn ang="90">
                  <a:pos x="6171" y="21600"/>
                </a:cxn>
                <a:cxn ang="90">
                  <a:pos x="12342" y="18514"/>
                </a:cxn>
                <a:cxn ang="0">
                  <a:pos x="18514" y="12342"/>
                </a:cxn>
                <a:cxn ang="0">
                  <a:pos x="21600" y="6171"/>
                </a:cxn>
              </a:cxnLst>
              <a:rect l="txL" t="txT" r="txR" b="txB"/>
              <a:pathLst>
                <a:path w="21600" h="21600">
                  <a:moveTo>
                    <a:pt x="15428" y="0"/>
                  </a:moveTo>
                  <a:lnTo>
                    <a:pt x="9257" y="6171"/>
                  </a:lnTo>
                  <a:lnTo>
                    <a:pt x="12343" y="6171"/>
                  </a:lnTo>
                  <a:lnTo>
                    <a:pt x="12343" y="12343"/>
                  </a:lnTo>
                  <a:lnTo>
                    <a:pt x="6171" y="12343"/>
                  </a:lnTo>
                  <a:lnTo>
                    <a:pt x="6171" y="9257"/>
                  </a:lnTo>
                  <a:lnTo>
                    <a:pt x="0" y="15428"/>
                  </a:lnTo>
                  <a:lnTo>
                    <a:pt x="6171" y="21600"/>
                  </a:lnTo>
                  <a:lnTo>
                    <a:pt x="6171" y="18514"/>
                  </a:lnTo>
                  <a:lnTo>
                    <a:pt x="18514" y="18514"/>
                  </a:lnTo>
                  <a:lnTo>
                    <a:pt x="18514" y="6171"/>
                  </a:lnTo>
                  <a:lnTo>
                    <a:pt x="21600" y="6171"/>
                  </a:lnTo>
                  <a:close/>
                </a:path>
              </a:pathLst>
            </a:cu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grpSp>
      <p:sp>
        <p:nvSpPr>
          <p:cNvPr id="80912" name="文本框 80911"/>
          <p:cNvSpPr txBox="1"/>
          <p:nvPr/>
        </p:nvSpPr>
        <p:spPr>
          <a:xfrm>
            <a:off x="250825" y="368300"/>
            <a:ext cx="8507413" cy="519113"/>
          </a:xfrm>
          <a:prstGeom prst="rect">
            <a:avLst/>
          </a:prstGeom>
          <a:noFill/>
          <a:ln w="9525">
            <a:noFill/>
          </a:ln>
        </p:spPr>
        <p:txBody>
          <a:bodyPr>
            <a:spAutoFit/>
          </a:bodyPr>
          <a:p>
            <a:pPr>
              <a:spcBef>
                <a:spcPct val="20000"/>
              </a:spcBef>
            </a:pPr>
            <a:r>
              <a:rPr lang="en-US" altLang="zh-CN" dirty="0">
                <a:latin typeface="Times New Roman" panose="02020603050405020304" pitchFamily="18" charset="0"/>
              </a:rPr>
              <a:t> </a:t>
            </a:r>
            <a:r>
              <a:rPr lang="zh-CN" altLang="en-US" dirty="0">
                <a:latin typeface="Times New Roman" panose="02020603050405020304" pitchFamily="18" charset="0"/>
              </a:rPr>
              <a:t>即</a:t>
            </a:r>
            <a:r>
              <a:rPr lang="en-US" altLang="zh-CN">
                <a:latin typeface="Times New Roman" panose="02020603050405020304" pitchFamily="18" charset="0"/>
              </a:rPr>
              <a:t>, </a:t>
            </a:r>
            <a:r>
              <a:rPr lang="zh-CN" altLang="en-US" sz="2400" dirty="0">
                <a:latin typeface="Times New Roman" panose="02020603050405020304" pitchFamily="18" charset="0"/>
              </a:rPr>
              <a:t>沿着波的传播方向</a:t>
            </a:r>
            <a:r>
              <a:rPr lang="en-US" altLang="zh-CN" sz="2400" dirty="0">
                <a:latin typeface="Times New Roman" panose="02020603050405020304" pitchFamily="18" charset="0"/>
              </a:rPr>
              <a:t>, P</a:t>
            </a:r>
            <a:r>
              <a:rPr lang="zh-CN" altLang="en-US" sz="2400" dirty="0">
                <a:latin typeface="Times New Roman" panose="02020603050405020304" pitchFamily="18" charset="0"/>
              </a:rPr>
              <a:t>点的振动落后于原点的振动</a:t>
            </a:r>
            <a:r>
              <a:rPr lang="en-US" altLang="zh-CN" sz="2400" dirty="0">
                <a:latin typeface="Times New Roman" panose="02020603050405020304" pitchFamily="18" charset="0"/>
              </a:rPr>
              <a:t>△t </a:t>
            </a:r>
            <a:r>
              <a:rPr lang="zh-CN" altLang="en-US" sz="2400" dirty="0">
                <a:latin typeface="Times New Roman" panose="02020603050405020304" pitchFamily="18" charset="0"/>
              </a:rPr>
              <a:t>时间</a:t>
            </a:r>
            <a:endParaRPr lang="zh-CN" altLang="en-US" sz="2400">
              <a:latin typeface="Times New Roman" panose="02020603050405020304" pitchFamily="18" charset="0"/>
            </a:endParaRPr>
          </a:p>
        </p:txBody>
      </p:sp>
      <p:sp>
        <p:nvSpPr>
          <p:cNvPr id="80942" name="文本框 80941"/>
          <p:cNvSpPr txBox="1"/>
          <p:nvPr/>
        </p:nvSpPr>
        <p:spPr>
          <a:xfrm>
            <a:off x="522288" y="5589588"/>
            <a:ext cx="8229600" cy="891540"/>
          </a:xfrm>
          <a:prstGeom prst="rect">
            <a:avLst/>
          </a:prstGeom>
          <a:noFill/>
          <a:ln w="9525">
            <a:noFill/>
          </a:ln>
        </p:spPr>
        <p:txBody>
          <a:bodyPr>
            <a:spAutoFit/>
          </a:bodyPr>
          <a:p>
            <a:pPr>
              <a:spcBef>
                <a:spcPct val="20000"/>
              </a:spcBef>
            </a:pPr>
            <a:r>
              <a:rPr lang="en-US" altLang="zh-CN" dirty="0">
                <a:latin typeface="Times New Roman" panose="02020603050405020304" pitchFamily="18" charset="0"/>
              </a:rPr>
              <a:t> </a:t>
            </a:r>
            <a:r>
              <a:rPr lang="zh-CN" altLang="en-US" sz="2400" dirty="0">
                <a:latin typeface="Times New Roman" panose="02020603050405020304" pitchFamily="18" charset="0"/>
              </a:rPr>
              <a:t>沿着波的传播方向</a:t>
            </a:r>
            <a:r>
              <a:rPr lang="en-US" altLang="zh-CN" sz="2400" dirty="0">
                <a:latin typeface="Times New Roman" panose="02020603050405020304" pitchFamily="18" charset="0"/>
              </a:rPr>
              <a:t>, P</a:t>
            </a:r>
            <a:r>
              <a:rPr lang="zh-CN" altLang="en-US" sz="2400" dirty="0">
                <a:latin typeface="Times New Roman" panose="02020603050405020304" pitchFamily="18" charset="0"/>
              </a:rPr>
              <a:t>点的振动状态超前于原点的振动</a:t>
            </a:r>
            <a:r>
              <a:rPr lang="en-US" altLang="zh-CN" dirty="0">
                <a:latin typeface="Times New Roman" panose="02020603050405020304" pitchFamily="18" charset="0"/>
              </a:rPr>
              <a:t>△t </a:t>
            </a:r>
            <a:r>
              <a:rPr lang="zh-CN" altLang="en-US" sz="2400" dirty="0">
                <a:latin typeface="Times New Roman" panose="02020603050405020304" pitchFamily="18" charset="0"/>
              </a:rPr>
              <a:t>时间。</a:t>
            </a:r>
            <a:endParaRPr lang="zh-CN" altLang="en-US" sz="2400"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0912"/>
                                        </p:tgtEl>
                                        <p:attrNameLst>
                                          <p:attrName>style.visibility</p:attrName>
                                        </p:attrNameLst>
                                      </p:cBhvr>
                                      <p:to>
                                        <p:strVal val="visible"/>
                                      </p:to>
                                    </p:set>
                                    <p:animEffect transition="in" filter="blinds(horizontal)">
                                      <p:cBhvr>
                                        <p:cTn id="7" dur="500"/>
                                        <p:tgtEl>
                                          <p:spTgt spid="8091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80944"/>
                                        </p:tgtEl>
                                        <p:attrNameLst>
                                          <p:attrName>style.visibility</p:attrName>
                                        </p:attrNameLst>
                                      </p:cBhvr>
                                      <p:to>
                                        <p:strVal val="visible"/>
                                      </p:to>
                                    </p:set>
                                    <p:animEffect transition="in" filter="box(in)">
                                      <p:cBhvr>
                                        <p:cTn id="12" dur="500"/>
                                        <p:tgtEl>
                                          <p:spTgt spid="8094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0908"/>
                                        </p:tgtEl>
                                        <p:attrNameLst>
                                          <p:attrName>style.visibility</p:attrName>
                                        </p:attrNameLst>
                                      </p:cBhvr>
                                      <p:to>
                                        <p:strVal val="visible"/>
                                      </p:to>
                                    </p:set>
                                    <p:animEffect transition="in" filter="blinds(horizontal)">
                                      <p:cBhvr>
                                        <p:cTn id="17" dur="500"/>
                                        <p:tgtEl>
                                          <p:spTgt spid="8090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80909"/>
                                        </p:tgtEl>
                                        <p:attrNameLst>
                                          <p:attrName>style.visibility</p:attrName>
                                        </p:attrNameLst>
                                      </p:cBhvr>
                                      <p:to>
                                        <p:strVal val="visible"/>
                                      </p:to>
                                    </p:set>
                                    <p:anim calcmode="lin" valueType="num">
                                      <p:cBhvr additive="base">
                                        <p:cTn id="22" dur="500" fill="hold"/>
                                        <p:tgtEl>
                                          <p:spTgt spid="80909"/>
                                        </p:tgtEl>
                                        <p:attrNameLst>
                                          <p:attrName>ppt_x</p:attrName>
                                        </p:attrNameLst>
                                      </p:cBhvr>
                                      <p:tavLst>
                                        <p:tav tm="0">
                                          <p:val>
                                            <p:strVal val="#ppt_x"/>
                                          </p:val>
                                        </p:tav>
                                        <p:tav tm="100000">
                                          <p:val>
                                            <p:strVal val="#ppt_x"/>
                                          </p:val>
                                        </p:tav>
                                      </p:tavLst>
                                    </p:anim>
                                    <p:anim calcmode="lin" valueType="num">
                                      <p:cBhvr additive="base">
                                        <p:cTn id="23" dur="500" fill="hold"/>
                                        <p:tgtEl>
                                          <p:spTgt spid="8090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80937"/>
                                        </p:tgtEl>
                                        <p:attrNameLst>
                                          <p:attrName>style.visibility</p:attrName>
                                        </p:attrNameLst>
                                      </p:cBhvr>
                                      <p:to>
                                        <p:strVal val="visible"/>
                                      </p:to>
                                    </p:set>
                                    <p:animEffect transition="in" filter="blinds(horizontal)">
                                      <p:cBhvr>
                                        <p:cTn id="28" dur="500"/>
                                        <p:tgtEl>
                                          <p:spTgt spid="8093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80938"/>
                                        </p:tgtEl>
                                        <p:attrNameLst>
                                          <p:attrName>style.visibility</p:attrName>
                                        </p:attrNameLst>
                                      </p:cBhvr>
                                      <p:to>
                                        <p:strVal val="visible"/>
                                      </p:to>
                                    </p:set>
                                    <p:anim calcmode="lin" valueType="num">
                                      <p:cBhvr additive="base">
                                        <p:cTn id="33" dur="500" fill="hold"/>
                                        <p:tgtEl>
                                          <p:spTgt spid="80938"/>
                                        </p:tgtEl>
                                        <p:attrNameLst>
                                          <p:attrName>ppt_x</p:attrName>
                                        </p:attrNameLst>
                                      </p:cBhvr>
                                      <p:tavLst>
                                        <p:tav tm="0">
                                          <p:val>
                                            <p:strVal val="#ppt_x"/>
                                          </p:val>
                                        </p:tav>
                                        <p:tav tm="100000">
                                          <p:val>
                                            <p:strVal val="#ppt_x"/>
                                          </p:val>
                                        </p:tav>
                                      </p:tavLst>
                                    </p:anim>
                                    <p:anim calcmode="lin" valueType="num">
                                      <p:cBhvr additive="base">
                                        <p:cTn id="34" dur="500" fill="hold"/>
                                        <p:tgtEl>
                                          <p:spTgt spid="8093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80932"/>
                                        </p:tgtEl>
                                        <p:attrNameLst>
                                          <p:attrName>style.visibility</p:attrName>
                                        </p:attrNameLst>
                                      </p:cBhvr>
                                      <p:to>
                                        <p:strVal val="visible"/>
                                      </p:to>
                                    </p:set>
                                    <p:animEffect transition="in" filter="blinds(horizontal)">
                                      <p:cBhvr>
                                        <p:cTn id="39" dur="500"/>
                                        <p:tgtEl>
                                          <p:spTgt spid="80932"/>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80942"/>
                                        </p:tgtEl>
                                        <p:attrNameLst>
                                          <p:attrName>style.visibility</p:attrName>
                                        </p:attrNameLst>
                                      </p:cBhvr>
                                      <p:to>
                                        <p:strVal val="visible"/>
                                      </p:to>
                                    </p:set>
                                    <p:animEffect transition="in" filter="checkerboard(across)">
                                      <p:cBhvr>
                                        <p:cTn id="44" dur="500"/>
                                        <p:tgtEl>
                                          <p:spTgt spid="809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8" grpId="0"/>
      <p:bldP spid="80942" grpId="0"/>
      <p:bldP spid="809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8" name="文本框 82947"/>
          <p:cNvSpPr txBox="1"/>
          <p:nvPr/>
        </p:nvSpPr>
        <p:spPr>
          <a:xfrm>
            <a:off x="206375" y="119063"/>
            <a:ext cx="8640763" cy="519112"/>
          </a:xfrm>
          <a:prstGeom prst="rect">
            <a:avLst/>
          </a:prstGeom>
          <a:noFill/>
          <a:ln w="9525">
            <a:noFill/>
          </a:ln>
        </p:spPr>
        <p:txBody>
          <a:bodyPr>
            <a:spAutoFit/>
          </a:bodyPr>
          <a:p>
            <a:r>
              <a:rPr lang="zh-CN" altLang="en-US" dirty="0">
                <a:solidFill>
                  <a:srgbClr val="A50021"/>
                </a:solidFill>
                <a:latin typeface="Times New Roman" panose="02020603050405020304" pitchFamily="18" charset="0"/>
                <a:ea typeface="华文行楷" panose="02010800040101010101" pitchFamily="2" charset="-122"/>
              </a:rPr>
              <a:t>二、波动方程的物理意义</a:t>
            </a:r>
            <a:r>
              <a:rPr lang="zh-CN" altLang="en-US" sz="2400" dirty="0">
                <a:solidFill>
                  <a:srgbClr val="0000FF"/>
                </a:solidFill>
                <a:latin typeface="Times New Roman" panose="02020603050405020304" pitchFamily="18" charset="0"/>
                <a:ea typeface="华文行楷" panose="02010800040101010101" pitchFamily="2" charset="-122"/>
              </a:rPr>
              <a:t>（设波向</a:t>
            </a:r>
            <a:r>
              <a:rPr lang="en-US" altLang="zh-CN" sz="2400" dirty="0">
                <a:solidFill>
                  <a:srgbClr val="0000FF"/>
                </a:solidFill>
                <a:latin typeface="Times New Roman" panose="02020603050405020304" pitchFamily="18" charset="0"/>
                <a:ea typeface="华文行楷" panose="02010800040101010101" pitchFamily="2" charset="-122"/>
              </a:rPr>
              <a:t>x</a:t>
            </a:r>
            <a:r>
              <a:rPr lang="zh-CN" altLang="en-US" sz="2400" dirty="0">
                <a:solidFill>
                  <a:srgbClr val="0000FF"/>
                </a:solidFill>
                <a:latin typeface="Times New Roman" panose="02020603050405020304" pitchFamily="18" charset="0"/>
                <a:ea typeface="华文行楷" panose="02010800040101010101" pitchFamily="2" charset="-122"/>
              </a:rPr>
              <a:t>轴的正方向传播）</a:t>
            </a:r>
            <a:endParaRPr lang="zh-CN" altLang="en-US" sz="2400" dirty="0">
              <a:solidFill>
                <a:srgbClr val="0000FF"/>
              </a:solidFill>
              <a:latin typeface="Times New Roman" panose="02020603050405020304" pitchFamily="18" charset="0"/>
              <a:ea typeface="华文行楷" panose="02010800040101010101" pitchFamily="2" charset="-122"/>
            </a:endParaRPr>
          </a:p>
        </p:txBody>
      </p:sp>
      <p:graphicFrame>
        <p:nvGraphicFramePr>
          <p:cNvPr id="83012" name="对象 83011"/>
          <p:cNvGraphicFramePr/>
          <p:nvPr/>
        </p:nvGraphicFramePr>
        <p:xfrm>
          <a:off x="666750" y="695325"/>
          <a:ext cx="7731125" cy="889000"/>
        </p:xfrm>
        <a:graphic>
          <a:graphicData uri="http://schemas.openxmlformats.org/presentationml/2006/ole">
            <mc:AlternateContent xmlns:mc="http://schemas.openxmlformats.org/markup-compatibility/2006">
              <mc:Choice xmlns:v="urn:schemas-microsoft-com:vml" Requires="v">
                <p:oleObj spid="_x0000_s3199" name="" r:id="rId1" imgW="3238500" imgH="457200" progId="Equation.DSMT4">
                  <p:embed/>
                </p:oleObj>
              </mc:Choice>
              <mc:Fallback>
                <p:oleObj name="" r:id="rId1" imgW="3238500" imgH="457200" progId="Equation.DSMT4">
                  <p:embed/>
                  <p:pic>
                    <p:nvPicPr>
                      <p:cNvPr id="0" name="图片 3198"/>
                      <p:cNvPicPr/>
                      <p:nvPr/>
                    </p:nvPicPr>
                    <p:blipFill>
                      <a:blip r:embed="rId2"/>
                      <a:stretch>
                        <a:fillRect/>
                      </a:stretch>
                    </p:blipFill>
                    <p:spPr>
                      <a:xfrm>
                        <a:off x="666750" y="695325"/>
                        <a:ext cx="7731125" cy="889000"/>
                      </a:xfrm>
                      <a:prstGeom prst="rect">
                        <a:avLst/>
                      </a:prstGeom>
                      <a:noFill/>
                      <a:ln w="38100" cap="flat" cmpd="sng">
                        <a:solidFill>
                          <a:schemeClr val="bg1"/>
                        </a:solidFill>
                        <a:prstDash val="solid"/>
                        <a:miter/>
                        <a:headEnd type="none" w="med" len="med"/>
                        <a:tailEnd type="none" w="med" len="med"/>
                      </a:ln>
                    </p:spPr>
                  </p:pic>
                </p:oleObj>
              </mc:Fallback>
            </mc:AlternateContent>
          </a:graphicData>
        </a:graphic>
      </p:graphicFrame>
      <p:sp>
        <p:nvSpPr>
          <p:cNvPr id="82991" name="文本框 82990"/>
          <p:cNvSpPr txBox="1"/>
          <p:nvPr/>
        </p:nvSpPr>
        <p:spPr>
          <a:xfrm>
            <a:off x="250825" y="1589088"/>
            <a:ext cx="4191000" cy="519112"/>
          </a:xfrm>
          <a:prstGeom prst="rect">
            <a:avLst/>
          </a:prstGeom>
          <a:noFill/>
          <a:ln w="9525">
            <a:noFill/>
          </a:ln>
        </p:spPr>
        <p:txBody>
          <a:bodyPr>
            <a:spAutoFit/>
          </a:bodyPr>
          <a:p>
            <a:pPr marL="457200" indent="-457200" eaLnBrk="0" hangingPunct="0">
              <a:buClr>
                <a:schemeClr val="bg1"/>
              </a:buClr>
            </a:pPr>
            <a:r>
              <a:rPr lang="en-US" altLang="zh-CN" dirty="0">
                <a:solidFill>
                  <a:srgbClr val="0000FF"/>
                </a:solidFill>
                <a:latin typeface="Times New Roman" panose="02020603050405020304" pitchFamily="18" charset="0"/>
                <a:ea typeface="楷体_GB2312" pitchFamily="49" charset="-122"/>
              </a:rPr>
              <a:t>1.</a:t>
            </a:r>
            <a:r>
              <a:rPr lang="zh-CN" altLang="en-US" dirty="0">
                <a:solidFill>
                  <a:srgbClr val="0000FF"/>
                </a:solidFill>
                <a:latin typeface="Times New Roman" panose="02020603050405020304" pitchFamily="18" charset="0"/>
                <a:ea typeface="楷体_GB2312" pitchFamily="49" charset="-122"/>
              </a:rPr>
              <a:t>如果给定</a:t>
            </a:r>
            <a:r>
              <a:rPr lang="en-US" altLang="zh-CN" i="1">
                <a:solidFill>
                  <a:srgbClr val="0000FF"/>
                </a:solidFill>
                <a:latin typeface="Times New Roman" panose="02020603050405020304" pitchFamily="18" charset="0"/>
                <a:ea typeface="楷体_GB2312" pitchFamily="49" charset="-122"/>
              </a:rPr>
              <a:t>x</a:t>
            </a:r>
            <a:r>
              <a:rPr lang="zh-CN" altLang="en-US">
                <a:solidFill>
                  <a:srgbClr val="0000FF"/>
                </a:solidFill>
                <a:latin typeface="Times New Roman" panose="02020603050405020304" pitchFamily="18" charset="0"/>
                <a:ea typeface="楷体_GB2312" pitchFamily="49" charset="-122"/>
              </a:rPr>
              <a:t>，即</a:t>
            </a:r>
            <a:r>
              <a:rPr lang="en-US" altLang="zh-CN" i="1">
                <a:solidFill>
                  <a:srgbClr val="0000FF"/>
                </a:solidFill>
                <a:latin typeface="Times New Roman" panose="02020603050405020304" pitchFamily="18" charset="0"/>
                <a:ea typeface="楷体_GB2312" pitchFamily="49" charset="-122"/>
              </a:rPr>
              <a:t>x=x</a:t>
            </a:r>
            <a:r>
              <a:rPr lang="en-US" altLang="zh-CN" i="1" baseline="-25000">
                <a:solidFill>
                  <a:srgbClr val="0000FF"/>
                </a:solidFill>
                <a:latin typeface="Times New Roman" panose="02020603050405020304" pitchFamily="18" charset="0"/>
                <a:ea typeface="楷体_GB2312" pitchFamily="49" charset="-122"/>
              </a:rPr>
              <a:t>0</a:t>
            </a:r>
            <a:endParaRPr lang="en-US" altLang="zh-CN" i="1">
              <a:solidFill>
                <a:srgbClr val="0000FF"/>
              </a:solidFill>
              <a:latin typeface="Times New Roman" panose="02020603050405020304" pitchFamily="18" charset="0"/>
              <a:ea typeface="楷体_GB2312" pitchFamily="49" charset="-122"/>
            </a:endParaRPr>
          </a:p>
        </p:txBody>
      </p:sp>
      <p:grpSp>
        <p:nvGrpSpPr>
          <p:cNvPr id="83023" name="组合 83022"/>
          <p:cNvGrpSpPr/>
          <p:nvPr/>
        </p:nvGrpSpPr>
        <p:grpSpPr>
          <a:xfrm>
            <a:off x="971550" y="2095500"/>
            <a:ext cx="6931025" cy="793750"/>
            <a:chOff x="612" y="1320"/>
            <a:chExt cx="4366" cy="500"/>
          </a:xfrm>
        </p:grpSpPr>
        <p:graphicFrame>
          <p:nvGraphicFramePr>
            <p:cNvPr id="82993" name="对象 82992"/>
            <p:cNvGraphicFramePr/>
            <p:nvPr/>
          </p:nvGraphicFramePr>
          <p:xfrm>
            <a:off x="612" y="1320"/>
            <a:ext cx="2155" cy="500"/>
          </p:xfrm>
          <a:graphic>
            <a:graphicData uri="http://schemas.openxmlformats.org/presentationml/2006/ole">
              <mc:AlternateContent xmlns:mc="http://schemas.openxmlformats.org/markup-compatibility/2006">
                <mc:Choice xmlns:v="urn:schemas-microsoft-com:vml" Requires="v">
                  <p:oleObj spid="_x0000_s3200" name="" r:id="rId3" imgW="1599565" imgH="393700" progId="Equation.3">
                    <p:embed/>
                  </p:oleObj>
                </mc:Choice>
                <mc:Fallback>
                  <p:oleObj name="" r:id="rId3" imgW="1599565" imgH="393700" progId="Equation.3">
                    <p:embed/>
                    <p:pic>
                      <p:nvPicPr>
                        <p:cNvPr id="0" name="图片 3199"/>
                        <p:cNvPicPr/>
                        <p:nvPr/>
                      </p:nvPicPr>
                      <p:blipFill>
                        <a:blip r:embed="rId4"/>
                        <a:stretch>
                          <a:fillRect/>
                        </a:stretch>
                      </p:blipFill>
                      <p:spPr>
                        <a:xfrm>
                          <a:off x="612" y="1320"/>
                          <a:ext cx="2155" cy="500"/>
                        </a:xfrm>
                        <a:prstGeom prst="rect">
                          <a:avLst/>
                        </a:prstGeom>
                        <a:noFill/>
                        <a:ln w="38100">
                          <a:noFill/>
                          <a:miter/>
                        </a:ln>
                      </p:spPr>
                    </p:pic>
                  </p:oleObj>
                </mc:Fallback>
              </mc:AlternateContent>
            </a:graphicData>
          </a:graphic>
        </p:graphicFrame>
        <p:graphicFrame>
          <p:nvGraphicFramePr>
            <p:cNvPr id="82994" name="对象 82993"/>
            <p:cNvGraphicFramePr/>
            <p:nvPr/>
          </p:nvGraphicFramePr>
          <p:xfrm>
            <a:off x="2787" y="1408"/>
            <a:ext cx="2191" cy="320"/>
          </p:xfrm>
          <a:graphic>
            <a:graphicData uri="http://schemas.openxmlformats.org/presentationml/2006/ole">
              <mc:AlternateContent xmlns:mc="http://schemas.openxmlformats.org/markup-compatibility/2006">
                <mc:Choice xmlns:v="urn:schemas-microsoft-com:vml" Requires="v">
                  <p:oleObj spid="_x0000_s3201" name="" r:id="rId5" imgW="1358900" imgH="228600" progId="Equation.DSMT4">
                    <p:embed/>
                  </p:oleObj>
                </mc:Choice>
                <mc:Fallback>
                  <p:oleObj name="" r:id="rId5" imgW="1358900" imgH="228600" progId="Equation.DSMT4">
                    <p:embed/>
                    <p:pic>
                      <p:nvPicPr>
                        <p:cNvPr id="0" name="图片 3200"/>
                        <p:cNvPicPr/>
                        <p:nvPr/>
                      </p:nvPicPr>
                      <p:blipFill>
                        <a:blip r:embed="rId6"/>
                        <a:stretch>
                          <a:fillRect/>
                        </a:stretch>
                      </p:blipFill>
                      <p:spPr>
                        <a:xfrm>
                          <a:off x="2787" y="1408"/>
                          <a:ext cx="2191" cy="320"/>
                        </a:xfrm>
                        <a:prstGeom prst="rect">
                          <a:avLst/>
                        </a:prstGeom>
                        <a:noFill/>
                        <a:ln w="38100">
                          <a:noFill/>
                          <a:miter/>
                        </a:ln>
                      </p:spPr>
                    </p:pic>
                  </p:oleObj>
                </mc:Fallback>
              </mc:AlternateContent>
            </a:graphicData>
          </a:graphic>
        </p:graphicFrame>
      </p:grpSp>
      <p:graphicFrame>
        <p:nvGraphicFramePr>
          <p:cNvPr id="82996" name="对象 82995"/>
          <p:cNvGraphicFramePr/>
          <p:nvPr/>
        </p:nvGraphicFramePr>
        <p:xfrm>
          <a:off x="881063" y="2840038"/>
          <a:ext cx="3240087" cy="498475"/>
        </p:xfrm>
        <a:graphic>
          <a:graphicData uri="http://schemas.openxmlformats.org/presentationml/2006/ole">
            <mc:AlternateContent xmlns:mc="http://schemas.openxmlformats.org/markup-compatibility/2006">
              <mc:Choice xmlns:v="urn:schemas-microsoft-com:vml" Requires="v">
                <p:oleObj spid="_x0000_s3202" name="" r:id="rId7" imgW="1141730" imgH="203200" progId="Equation.DSMT4">
                  <p:embed/>
                </p:oleObj>
              </mc:Choice>
              <mc:Fallback>
                <p:oleObj name="" r:id="rId7" imgW="1141730" imgH="203200" progId="Equation.DSMT4">
                  <p:embed/>
                  <p:pic>
                    <p:nvPicPr>
                      <p:cNvPr id="0" name="图片 3201"/>
                      <p:cNvPicPr/>
                      <p:nvPr/>
                    </p:nvPicPr>
                    <p:blipFill>
                      <a:blip r:embed="rId8"/>
                      <a:stretch>
                        <a:fillRect/>
                      </a:stretch>
                    </p:blipFill>
                    <p:spPr>
                      <a:xfrm>
                        <a:off x="881063" y="2840038"/>
                        <a:ext cx="3240087" cy="498475"/>
                      </a:xfrm>
                      <a:prstGeom prst="rect">
                        <a:avLst/>
                      </a:prstGeom>
                      <a:noFill/>
                      <a:ln w="38100">
                        <a:noFill/>
                        <a:miter/>
                      </a:ln>
                    </p:spPr>
                  </p:pic>
                </p:oleObj>
              </mc:Fallback>
            </mc:AlternateContent>
          </a:graphicData>
        </a:graphic>
      </p:graphicFrame>
      <p:graphicFrame>
        <p:nvGraphicFramePr>
          <p:cNvPr id="83002" name="对象 83001"/>
          <p:cNvGraphicFramePr/>
          <p:nvPr/>
        </p:nvGraphicFramePr>
        <p:xfrm>
          <a:off x="1311275" y="3443288"/>
          <a:ext cx="1882775" cy="481012"/>
        </p:xfrm>
        <a:graphic>
          <a:graphicData uri="http://schemas.openxmlformats.org/presentationml/2006/ole">
            <mc:AlternateContent xmlns:mc="http://schemas.openxmlformats.org/markup-compatibility/2006">
              <mc:Choice xmlns:v="urn:schemas-microsoft-com:vml" Requires="v">
                <p:oleObj spid="_x0000_s3203" name="" r:id="rId9" imgW="889000" imgH="228600" progId="Equation.DSMT4">
                  <p:embed/>
                </p:oleObj>
              </mc:Choice>
              <mc:Fallback>
                <p:oleObj name="" r:id="rId9" imgW="889000" imgH="228600" progId="Equation.DSMT4">
                  <p:embed/>
                  <p:pic>
                    <p:nvPicPr>
                      <p:cNvPr id="0" name="图片 3202"/>
                      <p:cNvPicPr/>
                      <p:nvPr/>
                    </p:nvPicPr>
                    <p:blipFill>
                      <a:blip r:embed="rId10"/>
                      <a:stretch>
                        <a:fillRect/>
                      </a:stretch>
                    </p:blipFill>
                    <p:spPr>
                      <a:xfrm>
                        <a:off x="1311275" y="3443288"/>
                        <a:ext cx="1882775" cy="481012"/>
                      </a:xfrm>
                      <a:prstGeom prst="rect">
                        <a:avLst/>
                      </a:prstGeom>
                      <a:noFill/>
                      <a:ln w="38100">
                        <a:noFill/>
                        <a:miter/>
                      </a:ln>
                    </p:spPr>
                  </p:pic>
                </p:oleObj>
              </mc:Fallback>
            </mc:AlternateContent>
          </a:graphicData>
        </a:graphic>
      </p:graphicFrame>
      <p:sp>
        <p:nvSpPr>
          <p:cNvPr id="83008" name="矩形 83007"/>
          <p:cNvSpPr/>
          <p:nvPr/>
        </p:nvSpPr>
        <p:spPr>
          <a:xfrm>
            <a:off x="1241425" y="3929063"/>
            <a:ext cx="6840538" cy="579437"/>
          </a:xfrm>
          <a:prstGeom prst="rect">
            <a:avLst/>
          </a:prstGeom>
          <a:noFill/>
          <a:ln w="9525">
            <a:noFill/>
          </a:ln>
        </p:spPr>
        <p:txBody>
          <a:bodyPr>
            <a:spAutoFit/>
          </a:bodyPr>
          <a:p>
            <a:pPr eaLnBrk="0" hangingPunct="0">
              <a:buClr>
                <a:schemeClr val="bg1"/>
              </a:buClr>
            </a:pPr>
            <a:r>
              <a:rPr lang="en-US" altLang="zh-CN" sz="2400" i="1" err="1">
                <a:solidFill>
                  <a:srgbClr val="3333FF"/>
                </a:solidFill>
                <a:latin typeface="Times New Roman" panose="02020603050405020304" pitchFamily="18" charset="0"/>
              </a:rPr>
              <a:t>y</a:t>
            </a:r>
            <a:r>
              <a:rPr lang="en-US" altLang="zh-CN" sz="2400" err="1">
                <a:solidFill>
                  <a:srgbClr val="3333FF"/>
                </a:solidFill>
                <a:latin typeface="Times New Roman" panose="02020603050405020304" pitchFamily="18" charset="0"/>
              </a:rPr>
              <a:t>(</a:t>
            </a:r>
            <a:r>
              <a:rPr lang="en-US" altLang="zh-CN" sz="2400" i="1" err="1">
                <a:solidFill>
                  <a:srgbClr val="3333FF"/>
                </a:solidFill>
                <a:latin typeface="Times New Roman" panose="02020603050405020304" pitchFamily="18" charset="0"/>
              </a:rPr>
              <a:t>x</a:t>
            </a:r>
            <a:r>
              <a:rPr lang="zh-CN" altLang="en-US" sz="2400" i="1" dirty="0">
                <a:solidFill>
                  <a:srgbClr val="3333FF"/>
                </a:solidFill>
                <a:latin typeface="Times New Roman" panose="02020603050405020304" pitchFamily="18" charset="0"/>
              </a:rPr>
              <a:t>，</a:t>
            </a:r>
            <a:r>
              <a:rPr lang="en-US" altLang="zh-CN" sz="2400" i="1">
                <a:solidFill>
                  <a:srgbClr val="3333FF"/>
                </a:solidFill>
                <a:latin typeface="Times New Roman" panose="02020603050405020304" pitchFamily="18" charset="0"/>
              </a:rPr>
              <a:t>t</a:t>
            </a:r>
            <a:r>
              <a:rPr lang="en-US" altLang="zh-CN" sz="2400">
                <a:solidFill>
                  <a:srgbClr val="3333FF"/>
                </a:solidFill>
                <a:latin typeface="Times New Roman" panose="02020603050405020304" pitchFamily="18" charset="0"/>
              </a:rPr>
              <a:t>)</a:t>
            </a:r>
            <a:r>
              <a:rPr lang="en-US" altLang="zh-CN" sz="2400" i="1">
                <a:solidFill>
                  <a:srgbClr val="3333FF"/>
                </a:solidFill>
                <a:latin typeface="Times New Roman" panose="02020603050405020304" pitchFamily="18" charset="0"/>
              </a:rPr>
              <a:t> </a:t>
            </a:r>
            <a:r>
              <a:rPr lang="en-US" altLang="zh-CN" sz="2400" i="1">
                <a:latin typeface="Times New Roman" panose="02020603050405020304" pitchFamily="18" charset="0"/>
              </a:rPr>
              <a:t>→ </a:t>
            </a:r>
            <a:r>
              <a:rPr lang="en-US" altLang="zh-CN" sz="2400" i="1">
                <a:solidFill>
                  <a:srgbClr val="3333FF"/>
                </a:solidFill>
                <a:latin typeface="Times New Roman" panose="02020603050405020304" pitchFamily="18" charset="0"/>
              </a:rPr>
              <a:t>y</a:t>
            </a:r>
            <a:r>
              <a:rPr lang="en-US" altLang="zh-CN" sz="2400">
                <a:solidFill>
                  <a:srgbClr val="3333FF"/>
                </a:solidFill>
                <a:latin typeface="Times New Roman" panose="02020603050405020304" pitchFamily="18" charset="0"/>
              </a:rPr>
              <a:t>( </a:t>
            </a:r>
            <a:r>
              <a:rPr lang="en-US" altLang="zh-CN" sz="2400" i="1">
                <a:solidFill>
                  <a:srgbClr val="3333FF"/>
                </a:solidFill>
                <a:latin typeface="Times New Roman" panose="02020603050405020304" pitchFamily="18" charset="0"/>
              </a:rPr>
              <a:t>t</a:t>
            </a:r>
            <a:r>
              <a:rPr lang="en-US" altLang="zh-CN" sz="2400">
                <a:solidFill>
                  <a:srgbClr val="3333FF"/>
                </a:solidFill>
                <a:latin typeface="Times New Roman" panose="02020603050405020304" pitchFamily="18" charset="0"/>
              </a:rPr>
              <a:t>)</a:t>
            </a:r>
            <a:r>
              <a:rPr lang="en-US" altLang="zh-CN" sz="2400" i="1">
                <a:solidFill>
                  <a:srgbClr val="3333FF"/>
                </a:solidFill>
                <a:latin typeface="Times New Roman" panose="02020603050405020304" pitchFamily="18" charset="0"/>
              </a:rPr>
              <a:t> </a:t>
            </a:r>
            <a:r>
              <a:rPr lang="en-US" altLang="zh-CN" sz="2400" i="1">
                <a:latin typeface="Times New Roman" panose="02020603050405020304" pitchFamily="18" charset="0"/>
              </a:rPr>
              <a:t>→</a:t>
            </a:r>
            <a:r>
              <a:rPr lang="en-US" altLang="zh-CN" sz="3200" i="1">
                <a:solidFill>
                  <a:srgbClr val="3333FF"/>
                </a:solidFill>
                <a:latin typeface="Times New Roman" panose="02020603050405020304" pitchFamily="18" charset="0"/>
              </a:rPr>
              <a:t> </a:t>
            </a:r>
            <a:r>
              <a:rPr lang="en-US" altLang="zh-CN" sz="2400" i="1">
                <a:solidFill>
                  <a:srgbClr val="0000FF"/>
                </a:solidFill>
                <a:latin typeface="Times New Roman" panose="02020603050405020304" pitchFamily="18" charset="0"/>
              </a:rPr>
              <a:t>x</a:t>
            </a:r>
            <a:r>
              <a:rPr lang="en-US" altLang="zh-CN" sz="2400" i="1" baseline="-25000">
                <a:solidFill>
                  <a:srgbClr val="0000FF"/>
                </a:solidFill>
                <a:latin typeface="Times New Roman" panose="02020603050405020304" pitchFamily="18" charset="0"/>
              </a:rPr>
              <a:t>0</a:t>
            </a:r>
            <a:r>
              <a:rPr lang="en-US" altLang="zh-CN" sz="2400" baseline="-25000">
                <a:solidFill>
                  <a:srgbClr val="0000FF"/>
                </a:solidFill>
                <a:latin typeface="Times New Roman" panose="02020603050405020304" pitchFamily="18" charset="0"/>
              </a:rPr>
              <a:t> </a:t>
            </a:r>
            <a:r>
              <a:rPr lang="zh-CN" altLang="en-US" sz="2400" dirty="0">
                <a:solidFill>
                  <a:srgbClr val="0000FF"/>
                </a:solidFill>
                <a:latin typeface="Times New Roman" panose="02020603050405020304" pitchFamily="18" charset="0"/>
              </a:rPr>
              <a:t>点的振动方程</a:t>
            </a:r>
            <a:endParaRPr lang="zh-CN" altLang="en-US" sz="2400">
              <a:solidFill>
                <a:srgbClr val="0000FF"/>
              </a:solidFill>
              <a:latin typeface="Times New Roman" panose="02020603050405020304" pitchFamily="18" charset="0"/>
            </a:endParaRPr>
          </a:p>
        </p:txBody>
      </p:sp>
      <p:sp>
        <p:nvSpPr>
          <p:cNvPr id="83014" name="直接连接符 83013"/>
          <p:cNvSpPr/>
          <p:nvPr/>
        </p:nvSpPr>
        <p:spPr>
          <a:xfrm>
            <a:off x="3267075" y="3675063"/>
            <a:ext cx="809625" cy="0"/>
          </a:xfrm>
          <a:prstGeom prst="line">
            <a:avLst/>
          </a:prstGeom>
          <a:ln w="9525" cap="flat" cmpd="sng">
            <a:solidFill>
              <a:schemeClr val="tx1"/>
            </a:solidFill>
            <a:prstDash val="solid"/>
            <a:headEnd type="none" w="med" len="med"/>
            <a:tailEnd type="none" w="med" len="med"/>
          </a:ln>
        </p:spPr>
      </p:sp>
      <p:sp>
        <p:nvSpPr>
          <p:cNvPr id="83015" name="文本框 83014"/>
          <p:cNvSpPr txBox="1"/>
          <p:nvPr/>
        </p:nvSpPr>
        <p:spPr>
          <a:xfrm>
            <a:off x="3806825" y="3405188"/>
            <a:ext cx="3773488" cy="457200"/>
          </a:xfrm>
          <a:prstGeom prst="rect">
            <a:avLst/>
          </a:prstGeom>
          <a:noFill/>
          <a:ln w="9525">
            <a:noFill/>
          </a:ln>
        </p:spPr>
        <p:txBody>
          <a:bodyPr>
            <a:spAutoFit/>
          </a:bodyPr>
          <a:p>
            <a:pPr algn="ctr" eaLnBrk="0" hangingPunct="0">
              <a:buClr>
                <a:schemeClr val="bg1"/>
              </a:buClr>
            </a:pPr>
            <a:r>
              <a:rPr lang="en-US" altLang="zh-CN" sz="2400" i="1">
                <a:solidFill>
                  <a:srgbClr val="0000FF"/>
                </a:solidFill>
                <a:latin typeface="Times New Roman" panose="02020603050405020304" pitchFamily="18" charset="0"/>
                <a:ea typeface="楷体_GB2312" pitchFamily="49" charset="-122"/>
              </a:rPr>
              <a:t>x</a:t>
            </a:r>
            <a:r>
              <a:rPr lang="en-US" altLang="zh-CN" sz="2400" i="1" baseline="-25000">
                <a:solidFill>
                  <a:srgbClr val="0000FF"/>
                </a:solidFill>
                <a:latin typeface="Times New Roman" panose="02020603050405020304" pitchFamily="18" charset="0"/>
                <a:ea typeface="楷体_GB2312" pitchFamily="49" charset="-122"/>
              </a:rPr>
              <a:t>0</a:t>
            </a:r>
            <a:r>
              <a:rPr lang="zh-CN" altLang="en-US" sz="2400" dirty="0">
                <a:solidFill>
                  <a:srgbClr val="0000FF"/>
                </a:solidFill>
                <a:latin typeface="Times New Roman" panose="02020603050405020304" pitchFamily="18" charset="0"/>
                <a:ea typeface="楷体_GB2312" pitchFamily="49" charset="-122"/>
              </a:rPr>
              <a:t>处质点的振动初相</a:t>
            </a:r>
            <a:endParaRPr lang="zh-CN" altLang="en-US" sz="2400" dirty="0">
              <a:solidFill>
                <a:srgbClr val="0000FF"/>
              </a:solidFill>
              <a:latin typeface="Times New Roman" panose="02020603050405020304" pitchFamily="18" charset="0"/>
              <a:ea typeface="楷体_GB2312" pitchFamily="49" charset="-122"/>
            </a:endParaRPr>
          </a:p>
        </p:txBody>
      </p:sp>
      <p:sp>
        <p:nvSpPr>
          <p:cNvPr id="83022" name="文本框 83021"/>
          <p:cNvSpPr txBox="1"/>
          <p:nvPr/>
        </p:nvSpPr>
        <p:spPr>
          <a:xfrm>
            <a:off x="611188" y="5273675"/>
            <a:ext cx="7786687" cy="521970"/>
          </a:xfrm>
          <a:prstGeom prst="rect">
            <a:avLst/>
          </a:prstGeom>
          <a:noFill/>
          <a:ln w="9525">
            <a:noFill/>
          </a:ln>
        </p:spPr>
        <p:txBody>
          <a:bodyPr>
            <a:spAutoFit/>
          </a:bodyPr>
          <a:p>
            <a:pPr>
              <a:spcBef>
                <a:spcPct val="50000"/>
              </a:spcBef>
            </a:pPr>
            <a:r>
              <a:rPr lang="en-US" altLang="zh-CN" dirty="0">
                <a:solidFill>
                  <a:srgbClr val="FF0000"/>
                </a:solidFill>
                <a:latin typeface="Times New Roman" panose="02020603050405020304" pitchFamily="18" charset="0"/>
              </a:rPr>
              <a:t>★ </a:t>
            </a:r>
            <a:r>
              <a:rPr lang="zh-CN" altLang="en-US" sz="2400" dirty="0">
                <a:solidFill>
                  <a:srgbClr val="FF0000"/>
                </a:solidFill>
                <a:latin typeface="Times New Roman" panose="02020603050405020304" pitchFamily="18" charset="0"/>
              </a:rPr>
              <a:t>波动方程反应了波场中任意质点的振动情况。</a:t>
            </a:r>
            <a:endParaRPr lang="zh-CN" altLang="en-US" sz="2400"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2948"/>
                                        </p:tgtEl>
                                        <p:attrNameLst>
                                          <p:attrName>style.visibility</p:attrName>
                                        </p:attrNameLst>
                                      </p:cBhvr>
                                      <p:to>
                                        <p:strVal val="visible"/>
                                      </p:to>
                                    </p:set>
                                    <p:animEffect transition="in" filter="blinds(horizontal)">
                                      <p:cBhvr>
                                        <p:cTn id="7" dur="500"/>
                                        <p:tgtEl>
                                          <p:spTgt spid="8294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3012"/>
                                        </p:tgtEl>
                                        <p:attrNameLst>
                                          <p:attrName>style.visibility</p:attrName>
                                        </p:attrNameLst>
                                      </p:cBhvr>
                                      <p:to>
                                        <p:strVal val="visible"/>
                                      </p:to>
                                    </p:set>
                                    <p:animEffect transition="in" filter="blinds(horizontal)">
                                      <p:cBhvr>
                                        <p:cTn id="12" dur="500"/>
                                        <p:tgtEl>
                                          <p:spTgt spid="830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2991"/>
                                        </p:tgtEl>
                                        <p:attrNameLst>
                                          <p:attrName>style.visibility</p:attrName>
                                        </p:attrNameLst>
                                      </p:cBhvr>
                                      <p:to>
                                        <p:strVal val="visible"/>
                                      </p:to>
                                    </p:set>
                                    <p:animEffect transition="in" filter="blinds(horizontal)">
                                      <p:cBhvr>
                                        <p:cTn id="17" dur="500"/>
                                        <p:tgtEl>
                                          <p:spTgt spid="82991"/>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83023"/>
                                        </p:tgtEl>
                                        <p:attrNameLst>
                                          <p:attrName>style.visibility</p:attrName>
                                        </p:attrNameLst>
                                      </p:cBhvr>
                                      <p:to>
                                        <p:strVal val="visible"/>
                                      </p:to>
                                    </p:set>
                                    <p:anim calcmode="lin" valueType="num">
                                      <p:cBhvr additive="base">
                                        <p:cTn id="22" dur="500" fill="hold"/>
                                        <p:tgtEl>
                                          <p:spTgt spid="83023"/>
                                        </p:tgtEl>
                                        <p:attrNameLst>
                                          <p:attrName>ppt_x</p:attrName>
                                        </p:attrNameLst>
                                      </p:cBhvr>
                                      <p:tavLst>
                                        <p:tav tm="0">
                                          <p:val>
                                            <p:strVal val="#ppt_x"/>
                                          </p:val>
                                        </p:tav>
                                        <p:tav tm="100000">
                                          <p:val>
                                            <p:strVal val="#ppt_x"/>
                                          </p:val>
                                        </p:tav>
                                      </p:tavLst>
                                    </p:anim>
                                    <p:anim calcmode="lin" valueType="num">
                                      <p:cBhvr additive="base">
                                        <p:cTn id="23" dur="500" fill="hold"/>
                                        <p:tgtEl>
                                          <p:spTgt spid="8302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82996"/>
                                        </p:tgtEl>
                                        <p:attrNameLst>
                                          <p:attrName>style.visibility</p:attrName>
                                        </p:attrNameLst>
                                      </p:cBhvr>
                                      <p:to>
                                        <p:strVal val="visible"/>
                                      </p:to>
                                    </p:set>
                                    <p:animEffect transition="in" filter="box(in)">
                                      <p:cBhvr>
                                        <p:cTn id="28" dur="500"/>
                                        <p:tgtEl>
                                          <p:spTgt spid="82996"/>
                                        </p:tgtEl>
                                      </p:cBhvr>
                                    </p:animEffect>
                                  </p:childTnLst>
                                </p:cTn>
                              </p:par>
                              <p:par>
                                <p:cTn id="29" presetID="4" presetClass="entr" presetSubtype="16" fill="hold" nodeType="withEffect">
                                  <p:stCondLst>
                                    <p:cond delay="0"/>
                                  </p:stCondLst>
                                  <p:childTnLst>
                                    <p:set>
                                      <p:cBhvr>
                                        <p:cTn id="30" dur="1" fill="hold">
                                          <p:stCondLst>
                                            <p:cond delay="0"/>
                                          </p:stCondLst>
                                        </p:cTn>
                                        <p:tgtEl>
                                          <p:spTgt spid="83002"/>
                                        </p:tgtEl>
                                        <p:attrNameLst>
                                          <p:attrName>style.visibility</p:attrName>
                                        </p:attrNameLst>
                                      </p:cBhvr>
                                      <p:to>
                                        <p:strVal val="visible"/>
                                      </p:to>
                                    </p:set>
                                    <p:animEffect transition="in" filter="box(in)">
                                      <p:cBhvr>
                                        <p:cTn id="31" dur="500"/>
                                        <p:tgtEl>
                                          <p:spTgt spid="8300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83014"/>
                                        </p:tgtEl>
                                        <p:attrNameLst>
                                          <p:attrName>style.visibility</p:attrName>
                                        </p:attrNameLst>
                                      </p:cBhvr>
                                      <p:to>
                                        <p:strVal val="visible"/>
                                      </p:to>
                                    </p:set>
                                    <p:anim calcmode="lin" valueType="num">
                                      <p:cBhvr additive="base">
                                        <p:cTn id="36" dur="500" fill="hold"/>
                                        <p:tgtEl>
                                          <p:spTgt spid="83014"/>
                                        </p:tgtEl>
                                        <p:attrNameLst>
                                          <p:attrName>ppt_x</p:attrName>
                                        </p:attrNameLst>
                                      </p:cBhvr>
                                      <p:tavLst>
                                        <p:tav tm="0">
                                          <p:val>
                                            <p:strVal val="#ppt_x"/>
                                          </p:val>
                                        </p:tav>
                                        <p:tav tm="100000">
                                          <p:val>
                                            <p:strVal val="#ppt_x"/>
                                          </p:val>
                                        </p:tav>
                                      </p:tavLst>
                                    </p:anim>
                                    <p:anim calcmode="lin" valueType="num">
                                      <p:cBhvr additive="base">
                                        <p:cTn id="37" dur="500" fill="hold"/>
                                        <p:tgtEl>
                                          <p:spTgt spid="83014"/>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83015"/>
                                        </p:tgtEl>
                                        <p:attrNameLst>
                                          <p:attrName>style.visibility</p:attrName>
                                        </p:attrNameLst>
                                      </p:cBhvr>
                                      <p:to>
                                        <p:strVal val="visible"/>
                                      </p:to>
                                    </p:set>
                                    <p:anim calcmode="lin" valueType="num">
                                      <p:cBhvr additive="base">
                                        <p:cTn id="40" dur="500" fill="hold"/>
                                        <p:tgtEl>
                                          <p:spTgt spid="83015"/>
                                        </p:tgtEl>
                                        <p:attrNameLst>
                                          <p:attrName>ppt_x</p:attrName>
                                        </p:attrNameLst>
                                      </p:cBhvr>
                                      <p:tavLst>
                                        <p:tav tm="0">
                                          <p:val>
                                            <p:strVal val="#ppt_x"/>
                                          </p:val>
                                        </p:tav>
                                        <p:tav tm="100000">
                                          <p:val>
                                            <p:strVal val="#ppt_x"/>
                                          </p:val>
                                        </p:tav>
                                      </p:tavLst>
                                    </p:anim>
                                    <p:anim calcmode="lin" valueType="num">
                                      <p:cBhvr additive="base">
                                        <p:cTn id="41" dur="500" fill="hold"/>
                                        <p:tgtEl>
                                          <p:spTgt spid="83015"/>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83008"/>
                                        </p:tgtEl>
                                        <p:attrNameLst>
                                          <p:attrName>style.visibility</p:attrName>
                                        </p:attrNameLst>
                                      </p:cBhvr>
                                      <p:to>
                                        <p:strVal val="visible"/>
                                      </p:to>
                                    </p:set>
                                    <p:anim calcmode="lin" valueType="num">
                                      <p:cBhvr additive="base">
                                        <p:cTn id="44" dur="500" fill="hold"/>
                                        <p:tgtEl>
                                          <p:spTgt spid="83008"/>
                                        </p:tgtEl>
                                        <p:attrNameLst>
                                          <p:attrName>ppt_x</p:attrName>
                                        </p:attrNameLst>
                                      </p:cBhvr>
                                      <p:tavLst>
                                        <p:tav tm="0">
                                          <p:val>
                                            <p:strVal val="#ppt_x"/>
                                          </p:val>
                                        </p:tav>
                                        <p:tav tm="100000">
                                          <p:val>
                                            <p:strVal val="#ppt_x"/>
                                          </p:val>
                                        </p:tav>
                                      </p:tavLst>
                                    </p:anim>
                                    <p:anim calcmode="lin" valueType="num">
                                      <p:cBhvr additive="base">
                                        <p:cTn id="45" dur="500" fill="hold"/>
                                        <p:tgtEl>
                                          <p:spTgt spid="83008"/>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83022"/>
                                        </p:tgtEl>
                                        <p:attrNameLst>
                                          <p:attrName>style.visibility</p:attrName>
                                        </p:attrNameLst>
                                      </p:cBhvr>
                                      <p:to>
                                        <p:strVal val="visible"/>
                                      </p:to>
                                    </p:set>
                                    <p:anim calcmode="lin" valueType="num">
                                      <p:cBhvr additive="base">
                                        <p:cTn id="50" dur="500" fill="hold"/>
                                        <p:tgtEl>
                                          <p:spTgt spid="83022"/>
                                        </p:tgtEl>
                                        <p:attrNameLst>
                                          <p:attrName>ppt_x</p:attrName>
                                        </p:attrNameLst>
                                      </p:cBhvr>
                                      <p:tavLst>
                                        <p:tav tm="0">
                                          <p:val>
                                            <p:strVal val="#ppt_x"/>
                                          </p:val>
                                        </p:tav>
                                        <p:tav tm="100000">
                                          <p:val>
                                            <p:strVal val="#ppt_x"/>
                                          </p:val>
                                        </p:tav>
                                      </p:tavLst>
                                    </p:anim>
                                    <p:anim calcmode="lin" valueType="num">
                                      <p:cBhvr additive="base">
                                        <p:cTn id="51" dur="500" fill="hold"/>
                                        <p:tgtEl>
                                          <p:spTgt spid="830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91" grpId="0"/>
      <p:bldP spid="83008" grpId="0"/>
      <p:bldP spid="83015" grpId="0"/>
      <p:bldP spid="83022" grpId="0"/>
      <p:bldP spid="8294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021" name="文本框 84020"/>
          <p:cNvSpPr txBox="1"/>
          <p:nvPr/>
        </p:nvSpPr>
        <p:spPr>
          <a:xfrm>
            <a:off x="250825" y="165100"/>
            <a:ext cx="3286125" cy="493713"/>
          </a:xfrm>
          <a:prstGeom prst="rect">
            <a:avLst/>
          </a:prstGeom>
          <a:noFill/>
          <a:ln w="9525">
            <a:noFill/>
          </a:ln>
        </p:spPr>
        <p:txBody>
          <a:bodyPr>
            <a:spAutoFit/>
          </a:bodyPr>
          <a:p>
            <a:pPr marL="457200" indent="-457200" eaLnBrk="0" hangingPunct="0">
              <a:lnSpc>
                <a:spcPct val="110000"/>
              </a:lnSpc>
              <a:buClr>
                <a:schemeClr val="bg1"/>
              </a:buClr>
            </a:pPr>
            <a:r>
              <a:rPr lang="en-US" altLang="zh-CN" sz="2400" dirty="0">
                <a:solidFill>
                  <a:srgbClr val="0000FF"/>
                </a:solidFill>
                <a:latin typeface="Times New Roman" panose="02020603050405020304" pitchFamily="18" charset="0"/>
                <a:ea typeface="楷体_GB2312" pitchFamily="49" charset="-122"/>
              </a:rPr>
              <a:t>2. </a:t>
            </a:r>
            <a:r>
              <a:rPr lang="zh-CN" altLang="en-US" sz="2400" dirty="0">
                <a:solidFill>
                  <a:srgbClr val="0000FF"/>
                </a:solidFill>
                <a:latin typeface="Times New Roman" panose="02020603050405020304" pitchFamily="18" charset="0"/>
                <a:ea typeface="楷体_GB2312" pitchFamily="49" charset="-122"/>
              </a:rPr>
              <a:t>如果给定</a:t>
            </a:r>
            <a:r>
              <a:rPr lang="en-US" altLang="zh-CN" sz="2400" i="1">
                <a:solidFill>
                  <a:srgbClr val="0000FF"/>
                </a:solidFill>
                <a:latin typeface="Times New Roman" panose="02020603050405020304" pitchFamily="18" charset="0"/>
                <a:ea typeface="楷体_GB2312" pitchFamily="49" charset="-122"/>
              </a:rPr>
              <a:t>t</a:t>
            </a:r>
            <a:r>
              <a:rPr lang="zh-CN" altLang="en-US" sz="2400" dirty="0">
                <a:solidFill>
                  <a:srgbClr val="0000FF"/>
                </a:solidFill>
                <a:latin typeface="Times New Roman" panose="02020603050405020304" pitchFamily="18" charset="0"/>
                <a:ea typeface="楷体_GB2312" pitchFamily="49" charset="-122"/>
              </a:rPr>
              <a:t>，即</a:t>
            </a:r>
            <a:r>
              <a:rPr lang="en-US" altLang="zh-CN" sz="2400" i="1">
                <a:solidFill>
                  <a:srgbClr val="0000FF"/>
                </a:solidFill>
                <a:latin typeface="Times New Roman" panose="02020603050405020304" pitchFamily="18" charset="0"/>
                <a:ea typeface="楷体_GB2312" pitchFamily="49" charset="-122"/>
              </a:rPr>
              <a:t>t=t</a:t>
            </a:r>
            <a:r>
              <a:rPr lang="en-US" altLang="zh-CN" sz="2400" i="1" baseline="-25000">
                <a:solidFill>
                  <a:srgbClr val="0000FF"/>
                </a:solidFill>
                <a:latin typeface="Times New Roman" panose="02020603050405020304" pitchFamily="18" charset="0"/>
                <a:ea typeface="楷体_GB2312" pitchFamily="49" charset="-122"/>
              </a:rPr>
              <a:t>0</a:t>
            </a:r>
            <a:endParaRPr lang="en-US" altLang="zh-CN" sz="2400" i="1">
              <a:solidFill>
                <a:srgbClr val="0000FF"/>
              </a:solidFill>
              <a:latin typeface="Times New Roman" panose="02020603050405020304" pitchFamily="18" charset="0"/>
              <a:ea typeface="楷体_GB2312" pitchFamily="49" charset="-122"/>
            </a:endParaRPr>
          </a:p>
        </p:txBody>
      </p:sp>
      <p:graphicFrame>
        <p:nvGraphicFramePr>
          <p:cNvPr id="84025" name="对象 84024"/>
          <p:cNvGraphicFramePr/>
          <p:nvPr/>
        </p:nvGraphicFramePr>
        <p:xfrm>
          <a:off x="920750" y="1543050"/>
          <a:ext cx="3116263" cy="447675"/>
        </p:xfrm>
        <a:graphic>
          <a:graphicData uri="http://schemas.openxmlformats.org/presentationml/2006/ole">
            <mc:AlternateContent xmlns:mc="http://schemas.openxmlformats.org/markup-compatibility/2006">
              <mc:Choice xmlns:v="urn:schemas-microsoft-com:vml" Requires="v">
                <p:oleObj spid="_x0000_s3204" name="" r:id="rId1" imgW="1408430" imgH="203200" progId="Equation.DSMT4">
                  <p:embed/>
                </p:oleObj>
              </mc:Choice>
              <mc:Fallback>
                <p:oleObj name="" r:id="rId1" imgW="1408430" imgH="203200" progId="Equation.DSMT4">
                  <p:embed/>
                  <p:pic>
                    <p:nvPicPr>
                      <p:cNvPr id="0" name="图片 3203"/>
                      <p:cNvPicPr/>
                      <p:nvPr/>
                    </p:nvPicPr>
                    <p:blipFill>
                      <a:blip r:embed="rId2"/>
                      <a:stretch>
                        <a:fillRect/>
                      </a:stretch>
                    </p:blipFill>
                    <p:spPr>
                      <a:xfrm>
                        <a:off x="920750" y="1543050"/>
                        <a:ext cx="3116263" cy="447675"/>
                      </a:xfrm>
                      <a:prstGeom prst="rect">
                        <a:avLst/>
                      </a:prstGeom>
                      <a:noFill/>
                      <a:ln w="38100">
                        <a:noFill/>
                        <a:miter/>
                      </a:ln>
                    </p:spPr>
                  </p:pic>
                </p:oleObj>
              </mc:Fallback>
            </mc:AlternateContent>
          </a:graphicData>
        </a:graphic>
      </p:graphicFrame>
      <p:graphicFrame>
        <p:nvGraphicFramePr>
          <p:cNvPr id="84027" name="对象 84026"/>
          <p:cNvGraphicFramePr/>
          <p:nvPr/>
        </p:nvGraphicFramePr>
        <p:xfrm>
          <a:off x="4860925" y="1484313"/>
          <a:ext cx="1958975" cy="558800"/>
        </p:xfrm>
        <a:graphic>
          <a:graphicData uri="http://schemas.openxmlformats.org/presentationml/2006/ole">
            <mc:AlternateContent xmlns:mc="http://schemas.openxmlformats.org/markup-compatibility/2006">
              <mc:Choice xmlns:v="urn:schemas-microsoft-com:vml" Requires="v">
                <p:oleObj spid="_x0000_s3205" name="" r:id="rId3" imgW="799465" imgH="228600" progId="Equation.DSMT4">
                  <p:embed/>
                </p:oleObj>
              </mc:Choice>
              <mc:Fallback>
                <p:oleObj name="" r:id="rId3" imgW="799465" imgH="228600" progId="Equation.DSMT4">
                  <p:embed/>
                  <p:pic>
                    <p:nvPicPr>
                      <p:cNvPr id="0" name="图片 3204"/>
                      <p:cNvPicPr/>
                      <p:nvPr/>
                    </p:nvPicPr>
                    <p:blipFill>
                      <a:blip r:embed="rId4"/>
                      <a:stretch>
                        <a:fillRect/>
                      </a:stretch>
                    </p:blipFill>
                    <p:spPr>
                      <a:xfrm>
                        <a:off x="4860925" y="1484313"/>
                        <a:ext cx="1958975" cy="558800"/>
                      </a:xfrm>
                      <a:prstGeom prst="rect">
                        <a:avLst/>
                      </a:prstGeom>
                      <a:noFill/>
                      <a:ln w="38100">
                        <a:noFill/>
                        <a:miter/>
                      </a:ln>
                    </p:spPr>
                  </p:pic>
                </p:oleObj>
              </mc:Fallback>
            </mc:AlternateContent>
          </a:graphicData>
        </a:graphic>
      </p:graphicFrame>
      <p:sp>
        <p:nvSpPr>
          <p:cNvPr id="84028" name="矩形 84027"/>
          <p:cNvSpPr/>
          <p:nvPr/>
        </p:nvSpPr>
        <p:spPr>
          <a:xfrm>
            <a:off x="746125" y="2144713"/>
            <a:ext cx="8012113" cy="457200"/>
          </a:xfrm>
          <a:prstGeom prst="rect">
            <a:avLst/>
          </a:prstGeom>
          <a:noFill/>
          <a:ln w="9525">
            <a:noFill/>
          </a:ln>
        </p:spPr>
        <p:txBody>
          <a:bodyPr>
            <a:spAutoFit/>
          </a:bodyPr>
          <a:p>
            <a:pPr eaLnBrk="0" hangingPunct="0">
              <a:buClr>
                <a:schemeClr val="bg1"/>
              </a:buClr>
            </a:pPr>
            <a:r>
              <a:rPr lang="en-US" altLang="zh-CN" sz="2400" i="1" err="1">
                <a:solidFill>
                  <a:srgbClr val="3333FF"/>
                </a:solidFill>
                <a:latin typeface="Times New Roman" panose="02020603050405020304" pitchFamily="18" charset="0"/>
              </a:rPr>
              <a:t>y</a:t>
            </a:r>
            <a:r>
              <a:rPr lang="en-US" altLang="zh-CN" sz="2400" err="1">
                <a:solidFill>
                  <a:srgbClr val="3333FF"/>
                </a:solidFill>
                <a:latin typeface="Times New Roman" panose="02020603050405020304" pitchFamily="18" charset="0"/>
              </a:rPr>
              <a:t>(</a:t>
            </a:r>
            <a:r>
              <a:rPr lang="en-US" altLang="zh-CN" sz="2400" i="1" err="1">
                <a:solidFill>
                  <a:srgbClr val="3333FF"/>
                </a:solidFill>
                <a:latin typeface="Times New Roman" panose="02020603050405020304" pitchFamily="18" charset="0"/>
              </a:rPr>
              <a:t>x</a:t>
            </a:r>
            <a:r>
              <a:rPr lang="zh-CN" altLang="en-US" sz="2400" i="1" dirty="0">
                <a:solidFill>
                  <a:srgbClr val="3333FF"/>
                </a:solidFill>
                <a:latin typeface="Times New Roman" panose="02020603050405020304" pitchFamily="18" charset="0"/>
              </a:rPr>
              <a:t>，</a:t>
            </a:r>
            <a:r>
              <a:rPr lang="en-US" altLang="zh-CN" sz="2400" i="1">
                <a:solidFill>
                  <a:srgbClr val="3333FF"/>
                </a:solidFill>
                <a:latin typeface="Times New Roman" panose="02020603050405020304" pitchFamily="18" charset="0"/>
              </a:rPr>
              <a:t>t</a:t>
            </a:r>
            <a:r>
              <a:rPr lang="en-US" altLang="zh-CN" sz="2400">
                <a:solidFill>
                  <a:srgbClr val="3333FF"/>
                </a:solidFill>
                <a:latin typeface="Times New Roman" panose="02020603050405020304" pitchFamily="18" charset="0"/>
              </a:rPr>
              <a:t>) </a:t>
            </a:r>
            <a:r>
              <a:rPr lang="en-US" altLang="zh-CN" sz="2400">
                <a:latin typeface="Times New Roman" panose="02020603050405020304" pitchFamily="18" charset="0"/>
              </a:rPr>
              <a:t>→</a:t>
            </a:r>
            <a:r>
              <a:rPr lang="en-US" altLang="zh-CN" sz="2400">
                <a:solidFill>
                  <a:srgbClr val="3333FF"/>
                </a:solidFill>
                <a:latin typeface="Times New Roman" panose="02020603050405020304" pitchFamily="18" charset="0"/>
              </a:rPr>
              <a:t> </a:t>
            </a:r>
            <a:r>
              <a:rPr lang="en-US" altLang="zh-CN" sz="2400" i="1" err="1">
                <a:solidFill>
                  <a:srgbClr val="3333FF"/>
                </a:solidFill>
                <a:latin typeface="Times New Roman" panose="02020603050405020304" pitchFamily="18" charset="0"/>
              </a:rPr>
              <a:t>y</a:t>
            </a:r>
            <a:r>
              <a:rPr lang="en-US" altLang="zh-CN" sz="2400" err="1">
                <a:solidFill>
                  <a:srgbClr val="3333FF"/>
                </a:solidFill>
                <a:latin typeface="Times New Roman" panose="02020603050405020304" pitchFamily="18" charset="0"/>
              </a:rPr>
              <a:t>(</a:t>
            </a:r>
            <a:r>
              <a:rPr lang="en-US" altLang="zh-CN" sz="2400" i="1" err="1">
                <a:solidFill>
                  <a:srgbClr val="3333FF"/>
                </a:solidFill>
                <a:latin typeface="Times New Roman" panose="02020603050405020304" pitchFamily="18" charset="0"/>
              </a:rPr>
              <a:t>x</a:t>
            </a:r>
            <a:r>
              <a:rPr lang="en-US" altLang="zh-CN" sz="2400">
                <a:solidFill>
                  <a:srgbClr val="3333FF"/>
                </a:solidFill>
                <a:latin typeface="Times New Roman" panose="02020603050405020304" pitchFamily="18" charset="0"/>
              </a:rPr>
              <a:t>) </a:t>
            </a:r>
            <a:r>
              <a:rPr lang="en-US" altLang="zh-CN" sz="2400">
                <a:latin typeface="Times New Roman" panose="02020603050405020304" pitchFamily="18" charset="0"/>
              </a:rPr>
              <a:t>→</a:t>
            </a:r>
            <a:r>
              <a:rPr lang="en-US" altLang="zh-CN" sz="2400">
                <a:solidFill>
                  <a:srgbClr val="3333FF"/>
                </a:solidFill>
                <a:latin typeface="Times New Roman" panose="02020603050405020304" pitchFamily="18" charset="0"/>
              </a:rPr>
              <a:t> </a:t>
            </a:r>
            <a:r>
              <a:rPr lang="en-US" altLang="zh-CN" sz="2400" i="1">
                <a:latin typeface="Times New Roman" panose="02020603050405020304" pitchFamily="18" charset="0"/>
              </a:rPr>
              <a:t>t</a:t>
            </a:r>
            <a:r>
              <a:rPr lang="en-US" altLang="zh-CN" sz="2400" i="1" baseline="-25000">
                <a:latin typeface="Times New Roman" panose="02020603050405020304" pitchFamily="18" charset="0"/>
              </a:rPr>
              <a:t>0 </a:t>
            </a:r>
            <a:r>
              <a:rPr lang="zh-CN" altLang="en-US" sz="2400" dirty="0">
                <a:latin typeface="Times New Roman" panose="02020603050405020304" pitchFamily="18" charset="0"/>
              </a:rPr>
              <a:t>时刻波场中各点位移分布，即</a:t>
            </a:r>
            <a:r>
              <a:rPr lang="zh-CN" altLang="en-US" sz="2400" dirty="0">
                <a:solidFill>
                  <a:srgbClr val="0000FF"/>
                </a:solidFill>
                <a:latin typeface="Times New Roman" panose="02020603050405020304" pitchFamily="18" charset="0"/>
              </a:rPr>
              <a:t>波形方程</a:t>
            </a:r>
            <a:endParaRPr lang="zh-CN" altLang="en-US" sz="2400">
              <a:solidFill>
                <a:srgbClr val="0000FF"/>
              </a:solidFill>
              <a:latin typeface="Times New Roman" panose="02020603050405020304" pitchFamily="18" charset="0"/>
            </a:endParaRPr>
          </a:p>
        </p:txBody>
      </p:sp>
      <p:graphicFrame>
        <p:nvGraphicFramePr>
          <p:cNvPr id="84030" name="对象 84029"/>
          <p:cNvGraphicFramePr/>
          <p:nvPr/>
        </p:nvGraphicFramePr>
        <p:xfrm>
          <a:off x="500063" y="660400"/>
          <a:ext cx="8064500" cy="889000"/>
        </p:xfrm>
        <a:graphic>
          <a:graphicData uri="http://schemas.openxmlformats.org/presentationml/2006/ole">
            <mc:AlternateContent xmlns:mc="http://schemas.openxmlformats.org/markup-compatibility/2006">
              <mc:Choice xmlns:v="urn:schemas-microsoft-com:vml" Requires="v">
                <p:oleObj spid="_x0000_s3206" name="" r:id="rId5" imgW="3378200" imgH="457200" progId="Equation.DSMT4">
                  <p:embed/>
                </p:oleObj>
              </mc:Choice>
              <mc:Fallback>
                <p:oleObj name="" r:id="rId5" imgW="3378200" imgH="457200" progId="Equation.DSMT4">
                  <p:embed/>
                  <p:pic>
                    <p:nvPicPr>
                      <p:cNvPr id="0" name="图片 3205"/>
                      <p:cNvPicPr/>
                      <p:nvPr/>
                    </p:nvPicPr>
                    <p:blipFill>
                      <a:blip r:embed="rId6"/>
                      <a:stretch>
                        <a:fillRect/>
                      </a:stretch>
                    </p:blipFill>
                    <p:spPr>
                      <a:xfrm>
                        <a:off x="500063" y="660400"/>
                        <a:ext cx="8064500" cy="889000"/>
                      </a:xfrm>
                      <a:prstGeom prst="rect">
                        <a:avLst/>
                      </a:prstGeom>
                      <a:noFill/>
                      <a:ln w="38100" cap="flat" cmpd="sng">
                        <a:solidFill>
                          <a:schemeClr val="bg1"/>
                        </a:solidFill>
                        <a:prstDash val="solid"/>
                        <a:miter/>
                        <a:headEnd type="none" w="med" len="med"/>
                        <a:tailEnd type="none" w="med" len="med"/>
                      </a:ln>
                    </p:spPr>
                  </p:pic>
                </p:oleObj>
              </mc:Fallback>
            </mc:AlternateContent>
          </a:graphicData>
        </a:graphic>
      </p:graphicFrame>
      <p:sp>
        <p:nvSpPr>
          <p:cNvPr id="84031" name="文本框 84030"/>
          <p:cNvSpPr txBox="1"/>
          <p:nvPr/>
        </p:nvSpPr>
        <p:spPr>
          <a:xfrm>
            <a:off x="296863" y="2684463"/>
            <a:ext cx="5310187" cy="519112"/>
          </a:xfrm>
          <a:prstGeom prst="rect">
            <a:avLst/>
          </a:prstGeom>
          <a:noFill/>
          <a:ln w="9525">
            <a:noFill/>
          </a:ln>
        </p:spPr>
        <p:txBody>
          <a:bodyPr>
            <a:spAutoFit/>
          </a:bodyPr>
          <a:p>
            <a:pPr eaLnBrk="0" hangingPunct="0">
              <a:buClr>
                <a:schemeClr val="bg1"/>
              </a:buClr>
            </a:pPr>
            <a:r>
              <a:rPr lang="en-US" altLang="zh-CN" sz="2400">
                <a:latin typeface="Times New Roman" panose="02020603050405020304" pitchFamily="18" charset="0"/>
              </a:rPr>
              <a:t>t</a:t>
            </a:r>
            <a:r>
              <a:rPr lang="en-US" altLang="zh-CN" sz="2400" baseline="-25000">
                <a:latin typeface="Times New Roman" panose="02020603050405020304" pitchFamily="18" charset="0"/>
              </a:rPr>
              <a:t>0</a:t>
            </a:r>
            <a:r>
              <a:rPr lang="zh-CN" altLang="en-US" sz="2400" dirty="0">
                <a:latin typeface="Times New Roman" panose="02020603050405020304" pitchFamily="18" charset="0"/>
              </a:rPr>
              <a:t>时刻，同一波线上两点的振动位相差</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grpSp>
        <p:nvGrpSpPr>
          <p:cNvPr id="84032" name="组合 84031"/>
          <p:cNvGrpSpPr/>
          <p:nvPr/>
        </p:nvGrpSpPr>
        <p:grpSpPr>
          <a:xfrm>
            <a:off x="476250" y="3314700"/>
            <a:ext cx="5311775" cy="647700"/>
            <a:chOff x="2076" y="271"/>
            <a:chExt cx="3346" cy="408"/>
          </a:xfrm>
        </p:grpSpPr>
        <p:sp>
          <p:nvSpPr>
            <p:cNvPr id="84033" name="椭圆 84032"/>
            <p:cNvSpPr/>
            <p:nvPr/>
          </p:nvSpPr>
          <p:spPr>
            <a:xfrm>
              <a:off x="2184" y="307"/>
              <a:ext cx="56" cy="56"/>
            </a:xfrm>
            <a:prstGeom prst="ellipse">
              <a:avLst/>
            </a:prstGeom>
            <a:solidFill>
              <a:srgbClr val="FF0000"/>
            </a:solidFill>
            <a:ln w="9525">
              <a:noFill/>
            </a:ln>
          </p:spPr>
          <p:txBody>
            <a:bodyPr/>
            <a:p>
              <a:endParaRPr lang="zh-CN" altLang="en-US"/>
            </a:p>
          </p:txBody>
        </p:sp>
        <p:grpSp>
          <p:nvGrpSpPr>
            <p:cNvPr id="84034" name="组合 84033"/>
            <p:cNvGrpSpPr/>
            <p:nvPr/>
          </p:nvGrpSpPr>
          <p:grpSpPr>
            <a:xfrm>
              <a:off x="2076" y="271"/>
              <a:ext cx="3346" cy="408"/>
              <a:chOff x="1179" y="388"/>
              <a:chExt cx="3346" cy="408"/>
            </a:xfrm>
          </p:grpSpPr>
          <p:sp>
            <p:nvSpPr>
              <p:cNvPr id="84035" name="直接连接符 84034"/>
              <p:cNvSpPr/>
              <p:nvPr/>
            </p:nvSpPr>
            <p:spPr>
              <a:xfrm>
                <a:off x="1286" y="455"/>
                <a:ext cx="3027" cy="0"/>
              </a:xfrm>
              <a:prstGeom prst="line">
                <a:avLst/>
              </a:prstGeom>
              <a:ln w="38100" cap="flat" cmpd="sng">
                <a:solidFill>
                  <a:srgbClr val="FF66FF"/>
                </a:solidFill>
                <a:prstDash val="solid"/>
                <a:headEnd type="none" w="med" len="med"/>
                <a:tailEnd type="triangle" w="med" len="med"/>
              </a:ln>
            </p:spPr>
          </p:sp>
          <p:grpSp>
            <p:nvGrpSpPr>
              <p:cNvPr id="84036" name="组合 84035"/>
              <p:cNvGrpSpPr/>
              <p:nvPr/>
            </p:nvGrpSpPr>
            <p:grpSpPr>
              <a:xfrm>
                <a:off x="1179" y="388"/>
                <a:ext cx="3346" cy="408"/>
                <a:chOff x="1179" y="388"/>
                <a:chExt cx="3346" cy="408"/>
              </a:xfrm>
            </p:grpSpPr>
            <p:sp>
              <p:nvSpPr>
                <p:cNvPr id="84037" name="直接连接符 84036"/>
                <p:cNvSpPr/>
                <p:nvPr/>
              </p:nvSpPr>
              <p:spPr>
                <a:xfrm>
                  <a:off x="1983" y="388"/>
                  <a:ext cx="0" cy="120"/>
                </a:xfrm>
                <a:prstGeom prst="line">
                  <a:avLst/>
                </a:prstGeom>
                <a:ln w="57150" cap="flat" cmpd="sng">
                  <a:solidFill>
                    <a:schemeClr val="accent2"/>
                  </a:solidFill>
                  <a:prstDash val="solid"/>
                  <a:headEnd type="none" w="med" len="med"/>
                  <a:tailEnd type="none" w="med" len="med"/>
                </a:ln>
              </p:spPr>
            </p:sp>
            <p:sp>
              <p:nvSpPr>
                <p:cNvPr id="84038" name="直接连接符 84037"/>
                <p:cNvSpPr/>
                <p:nvPr/>
              </p:nvSpPr>
              <p:spPr>
                <a:xfrm>
                  <a:off x="3362" y="388"/>
                  <a:ext cx="0" cy="120"/>
                </a:xfrm>
                <a:prstGeom prst="line">
                  <a:avLst/>
                </a:prstGeom>
                <a:ln w="57150" cap="flat" cmpd="sng">
                  <a:solidFill>
                    <a:schemeClr val="accent2"/>
                  </a:solidFill>
                  <a:prstDash val="solid"/>
                  <a:headEnd type="none" w="med" len="med"/>
                  <a:tailEnd type="none" w="med" len="med"/>
                </a:ln>
              </p:spPr>
            </p:sp>
            <p:grpSp>
              <p:nvGrpSpPr>
                <p:cNvPr id="84039" name="组合 84038"/>
                <p:cNvGrpSpPr/>
                <p:nvPr/>
              </p:nvGrpSpPr>
              <p:grpSpPr>
                <a:xfrm>
                  <a:off x="1179" y="402"/>
                  <a:ext cx="3346" cy="394"/>
                  <a:chOff x="1179" y="402"/>
                  <a:chExt cx="3346" cy="394"/>
                </a:xfrm>
              </p:grpSpPr>
              <p:sp>
                <p:nvSpPr>
                  <p:cNvPr id="84040" name="矩形 84039"/>
                  <p:cNvSpPr/>
                  <p:nvPr/>
                </p:nvSpPr>
                <p:spPr>
                  <a:xfrm>
                    <a:off x="4313" y="508"/>
                    <a:ext cx="212" cy="288"/>
                  </a:xfrm>
                  <a:prstGeom prst="rect">
                    <a:avLst/>
                  </a:prstGeom>
                  <a:noFill/>
                  <a:ln w="9525">
                    <a:noFill/>
                  </a:ln>
                  <a:effectLst>
                    <a:prstShdw prst="shdw17" dist="17961" dir="2699999">
                      <a:srgbClr val="FF6600">
                        <a:gamma/>
                        <a:shade val="60000"/>
                        <a:invGamma/>
                      </a:srgbClr>
                    </a:prstShdw>
                  </a:effectLst>
                </p:spPr>
                <p:txBody>
                  <a:bodyPr wrap="none" anchor="t">
                    <a:spAutoFit/>
                  </a:bodyPr>
                  <a:p>
                    <a:pPr eaLnBrk="0" hangingPunct="0">
                      <a:buClr>
                        <a:schemeClr val="bg1"/>
                      </a:buClr>
                    </a:pPr>
                    <a:r>
                      <a:rPr lang="en-US" altLang="zh-CN" sz="2400" i="1">
                        <a:latin typeface="Times New Roman" panose="02020603050405020304" pitchFamily="18" charset="0"/>
                      </a:rPr>
                      <a:t>x</a:t>
                    </a:r>
                    <a:endParaRPr lang="en-US" altLang="zh-CN" sz="2400" i="1">
                      <a:latin typeface="Times New Roman" panose="02020603050405020304" pitchFamily="18" charset="0"/>
                    </a:endParaRPr>
                  </a:p>
                </p:txBody>
              </p:sp>
              <p:sp>
                <p:nvSpPr>
                  <p:cNvPr id="84041" name="矩形 84040"/>
                  <p:cNvSpPr/>
                  <p:nvPr/>
                </p:nvSpPr>
                <p:spPr>
                  <a:xfrm>
                    <a:off x="1179" y="402"/>
                    <a:ext cx="255" cy="288"/>
                  </a:xfrm>
                  <a:prstGeom prst="rect">
                    <a:avLst/>
                  </a:prstGeom>
                  <a:noFill/>
                  <a:ln w="9525">
                    <a:noFill/>
                  </a:ln>
                  <a:effectLst>
                    <a:prstShdw prst="shdw17" dist="17961" dir="2699999">
                      <a:srgbClr val="FF6600">
                        <a:gamma/>
                        <a:shade val="60000"/>
                        <a:invGamma/>
                      </a:srgbClr>
                    </a:prstShdw>
                  </a:effectLst>
                </p:spPr>
                <p:txBody>
                  <a:bodyPr wrap="none" anchor="t">
                    <a:spAutoFit/>
                  </a:bodyPr>
                  <a:p>
                    <a:pPr eaLnBrk="0" hangingPunct="0">
                      <a:buClr>
                        <a:schemeClr val="bg1"/>
                      </a:buClr>
                    </a:pPr>
                    <a:r>
                      <a:rPr lang="en-US" altLang="zh-CN" sz="2400" i="1">
                        <a:latin typeface="Times New Roman" panose="02020603050405020304" pitchFamily="18" charset="0"/>
                      </a:rPr>
                      <a:t>O</a:t>
                    </a:r>
                    <a:endParaRPr lang="en-US" altLang="zh-CN" sz="2400" i="1">
                      <a:latin typeface="Times New Roman" panose="02020603050405020304" pitchFamily="18" charset="0"/>
                    </a:endParaRPr>
                  </a:p>
                </p:txBody>
              </p:sp>
              <p:sp>
                <p:nvSpPr>
                  <p:cNvPr id="84042" name="矩形 84041"/>
                  <p:cNvSpPr/>
                  <p:nvPr/>
                </p:nvSpPr>
                <p:spPr>
                  <a:xfrm>
                    <a:off x="3282" y="423"/>
                    <a:ext cx="276" cy="288"/>
                  </a:xfrm>
                  <a:prstGeom prst="rect">
                    <a:avLst/>
                  </a:prstGeom>
                  <a:noFill/>
                  <a:ln w="9525">
                    <a:noFill/>
                  </a:ln>
                  <a:effectLst>
                    <a:prstShdw prst="shdw17" dist="17961" dir="2699999">
                      <a:srgbClr val="FF6600">
                        <a:gamma/>
                        <a:shade val="60000"/>
                        <a:invGamma/>
                      </a:srgbClr>
                    </a:prstShdw>
                  </a:effectLst>
                </p:spPr>
                <p:txBody>
                  <a:bodyPr wrap="none" anchor="t">
                    <a:spAutoFit/>
                  </a:bodyPr>
                  <a:p>
                    <a:pPr eaLnBrk="0" hangingPunct="0">
                      <a:buClr>
                        <a:schemeClr val="bg1"/>
                      </a:buClr>
                    </a:pPr>
                    <a:r>
                      <a:rPr lang="en-US" altLang="zh-CN" sz="2400" i="1">
                        <a:latin typeface="Times New Roman" panose="02020603050405020304" pitchFamily="18" charset="0"/>
                      </a:rPr>
                      <a:t>x</a:t>
                    </a:r>
                    <a:r>
                      <a:rPr lang="en-US" altLang="zh-CN" sz="2400" i="1" baseline="-25000">
                        <a:latin typeface="Times New Roman" panose="02020603050405020304" pitchFamily="18" charset="0"/>
                      </a:rPr>
                      <a:t>2</a:t>
                    </a:r>
                    <a:endParaRPr lang="en-US" altLang="zh-CN" sz="2400" i="1">
                      <a:latin typeface="Times New Roman" panose="02020603050405020304" pitchFamily="18" charset="0"/>
                    </a:endParaRPr>
                  </a:p>
                </p:txBody>
              </p:sp>
              <p:sp>
                <p:nvSpPr>
                  <p:cNvPr id="84043" name="矩形 84042"/>
                  <p:cNvSpPr/>
                  <p:nvPr/>
                </p:nvSpPr>
                <p:spPr>
                  <a:xfrm>
                    <a:off x="1862" y="406"/>
                    <a:ext cx="276" cy="288"/>
                  </a:xfrm>
                  <a:prstGeom prst="rect">
                    <a:avLst/>
                  </a:prstGeom>
                  <a:noFill/>
                  <a:ln w="9525">
                    <a:noFill/>
                  </a:ln>
                  <a:effectLst>
                    <a:prstShdw prst="shdw17" dist="17961" dir="2699999">
                      <a:srgbClr val="FF6600">
                        <a:gamma/>
                        <a:shade val="60000"/>
                        <a:invGamma/>
                      </a:srgbClr>
                    </a:prstShdw>
                  </a:effectLst>
                </p:spPr>
                <p:txBody>
                  <a:bodyPr wrap="none" anchor="t">
                    <a:spAutoFit/>
                  </a:bodyPr>
                  <a:p>
                    <a:pPr eaLnBrk="0" hangingPunct="0">
                      <a:buClr>
                        <a:schemeClr val="bg1"/>
                      </a:buClr>
                    </a:pPr>
                    <a:r>
                      <a:rPr lang="en-US" altLang="zh-CN" sz="2400" i="1">
                        <a:latin typeface="Times New Roman" panose="02020603050405020304" pitchFamily="18" charset="0"/>
                      </a:rPr>
                      <a:t>x</a:t>
                    </a:r>
                    <a:r>
                      <a:rPr lang="en-US" altLang="zh-CN" sz="2400" i="1" baseline="-25000">
                        <a:latin typeface="Times New Roman" panose="02020603050405020304" pitchFamily="18" charset="0"/>
                      </a:rPr>
                      <a:t>1</a:t>
                    </a:r>
                    <a:endParaRPr lang="en-US" altLang="zh-CN" sz="2400" i="1">
                      <a:latin typeface="Times New Roman" panose="02020603050405020304" pitchFamily="18" charset="0"/>
                    </a:endParaRPr>
                  </a:p>
                </p:txBody>
              </p:sp>
            </p:grpSp>
          </p:grpSp>
        </p:grpSp>
      </p:grpSp>
      <p:graphicFrame>
        <p:nvGraphicFramePr>
          <p:cNvPr id="84044" name="对象 84043"/>
          <p:cNvGraphicFramePr/>
          <p:nvPr/>
        </p:nvGraphicFramePr>
        <p:xfrm>
          <a:off x="1466850" y="3765550"/>
          <a:ext cx="2295525" cy="701675"/>
        </p:xfrm>
        <a:graphic>
          <a:graphicData uri="http://schemas.openxmlformats.org/presentationml/2006/ole">
            <mc:AlternateContent xmlns:mc="http://schemas.openxmlformats.org/markup-compatibility/2006">
              <mc:Choice xmlns:v="urn:schemas-microsoft-com:vml" Requires="v">
                <p:oleObj spid="_x0000_s3207" name="" r:id="rId7" imgW="1282065" imgH="393700" progId="Equation.3">
                  <p:embed/>
                </p:oleObj>
              </mc:Choice>
              <mc:Fallback>
                <p:oleObj name="" r:id="rId7" imgW="1282065" imgH="393700" progId="Equation.3">
                  <p:embed/>
                  <p:pic>
                    <p:nvPicPr>
                      <p:cNvPr id="0" name="图片 3206"/>
                      <p:cNvPicPr/>
                      <p:nvPr/>
                    </p:nvPicPr>
                    <p:blipFill>
                      <a:blip r:embed="rId8"/>
                      <a:stretch>
                        <a:fillRect/>
                      </a:stretch>
                    </p:blipFill>
                    <p:spPr>
                      <a:xfrm>
                        <a:off x="1466850" y="3765550"/>
                        <a:ext cx="2295525" cy="701675"/>
                      </a:xfrm>
                      <a:prstGeom prst="rect">
                        <a:avLst/>
                      </a:prstGeom>
                      <a:noFill/>
                      <a:ln w="9525" cap="flat" cmpd="sng">
                        <a:solidFill>
                          <a:srgbClr val="FF0000"/>
                        </a:solidFill>
                        <a:prstDash val="solid"/>
                        <a:miter/>
                        <a:headEnd type="none" w="med" len="med"/>
                        <a:tailEnd type="none" w="med" len="med"/>
                      </a:ln>
                    </p:spPr>
                  </p:pic>
                </p:oleObj>
              </mc:Fallback>
            </mc:AlternateContent>
          </a:graphicData>
        </a:graphic>
      </p:graphicFrame>
      <p:grpSp>
        <p:nvGrpSpPr>
          <p:cNvPr id="84061" name="组合 84060"/>
          <p:cNvGrpSpPr/>
          <p:nvPr/>
        </p:nvGrpSpPr>
        <p:grpSpPr>
          <a:xfrm>
            <a:off x="5540375" y="2570163"/>
            <a:ext cx="3576638" cy="1644650"/>
            <a:chOff x="3507" y="1480"/>
            <a:chExt cx="2253" cy="1036"/>
          </a:xfrm>
        </p:grpSpPr>
        <p:sp>
          <p:nvSpPr>
            <p:cNvPr id="84046" name="直接连接符 84045"/>
            <p:cNvSpPr/>
            <p:nvPr/>
          </p:nvSpPr>
          <p:spPr>
            <a:xfrm>
              <a:off x="4215" y="2387"/>
              <a:ext cx="794" cy="0"/>
            </a:xfrm>
            <a:prstGeom prst="line">
              <a:avLst/>
            </a:prstGeom>
            <a:ln w="9525" cap="flat" cmpd="sng">
              <a:solidFill>
                <a:schemeClr val="tx1"/>
              </a:solidFill>
              <a:prstDash val="solid"/>
              <a:headEnd type="triangle" w="med" len="med"/>
              <a:tailEnd type="triangle" w="med" len="med"/>
            </a:ln>
          </p:spPr>
        </p:sp>
        <p:sp>
          <p:nvSpPr>
            <p:cNvPr id="84047" name="文本框 84046"/>
            <p:cNvSpPr txBox="1"/>
            <p:nvPr/>
          </p:nvSpPr>
          <p:spPr>
            <a:xfrm>
              <a:off x="4528" y="2189"/>
              <a:ext cx="239" cy="327"/>
            </a:xfrm>
            <a:prstGeom prst="rect">
              <a:avLst/>
            </a:prstGeom>
            <a:solidFill>
              <a:schemeClr val="bg1"/>
            </a:solidFill>
            <a:ln w="9525">
              <a:noFill/>
            </a:ln>
          </p:spPr>
          <p:txBody>
            <a:bodyPr wrap="none" anchor="t">
              <a:spAutoFit/>
            </a:bodyPr>
            <a:p>
              <a:r>
                <a:rPr lang="en-US" altLang="zh-CN" i="1">
                  <a:latin typeface="Times New Roman" panose="02020603050405020304" pitchFamily="18" charset="0"/>
                  <a:sym typeface="Symbol" panose="05050102010706020507" pitchFamily="18" charset="2"/>
                </a:rPr>
                <a:t></a:t>
              </a:r>
              <a:endParaRPr lang="en-US" altLang="zh-CN" i="1">
                <a:latin typeface="Times New Roman" panose="02020603050405020304" pitchFamily="18" charset="0"/>
                <a:sym typeface="Symbol" panose="05050102010706020507" pitchFamily="18" charset="2"/>
              </a:endParaRPr>
            </a:p>
          </p:txBody>
        </p:sp>
        <p:sp>
          <p:nvSpPr>
            <p:cNvPr id="84048" name="直接连接符 84047"/>
            <p:cNvSpPr/>
            <p:nvPr/>
          </p:nvSpPr>
          <p:spPr>
            <a:xfrm>
              <a:off x="3507" y="2132"/>
              <a:ext cx="2070" cy="0"/>
            </a:xfrm>
            <a:prstGeom prst="line">
              <a:avLst/>
            </a:prstGeom>
            <a:ln w="9525" cap="flat" cmpd="sng">
              <a:solidFill>
                <a:schemeClr val="tx1"/>
              </a:solidFill>
              <a:prstDash val="solid"/>
              <a:headEnd type="none" w="med" len="med"/>
              <a:tailEnd type="triangle" w="med" len="med"/>
            </a:ln>
          </p:spPr>
        </p:sp>
        <p:sp>
          <p:nvSpPr>
            <p:cNvPr id="84049" name="直接连接符 84048"/>
            <p:cNvSpPr/>
            <p:nvPr/>
          </p:nvSpPr>
          <p:spPr>
            <a:xfrm flipV="1">
              <a:off x="3846" y="1763"/>
              <a:ext cx="0" cy="737"/>
            </a:xfrm>
            <a:prstGeom prst="line">
              <a:avLst/>
            </a:prstGeom>
            <a:ln w="9525" cap="flat" cmpd="sng">
              <a:solidFill>
                <a:schemeClr val="tx1"/>
              </a:solidFill>
              <a:prstDash val="solid"/>
              <a:headEnd type="none" w="med" len="med"/>
              <a:tailEnd type="triangle" w="med" len="med"/>
            </a:ln>
          </p:spPr>
        </p:sp>
        <p:grpSp>
          <p:nvGrpSpPr>
            <p:cNvPr id="84050" name="组合 84049"/>
            <p:cNvGrpSpPr/>
            <p:nvPr/>
          </p:nvGrpSpPr>
          <p:grpSpPr>
            <a:xfrm>
              <a:off x="3564" y="1877"/>
              <a:ext cx="1673" cy="482"/>
              <a:chOff x="2992" y="458"/>
              <a:chExt cx="1928" cy="482"/>
            </a:xfrm>
          </p:grpSpPr>
          <p:sp>
            <p:nvSpPr>
              <p:cNvPr id="84051" name="任意多边形 84050"/>
              <p:cNvSpPr/>
              <p:nvPr/>
            </p:nvSpPr>
            <p:spPr>
              <a:xfrm>
                <a:off x="3956" y="458"/>
                <a:ext cx="964" cy="482"/>
              </a:xfrm>
              <a:custGeom>
                <a:avLst/>
                <a:gdLst/>
                <a:ahLst/>
                <a:cxnLst/>
                <a:pathLst>
                  <a:path w="2154" h="1078">
                    <a:moveTo>
                      <a:pt x="0" y="539"/>
                    </a:moveTo>
                    <a:cubicBezTo>
                      <a:pt x="179" y="269"/>
                      <a:pt x="359" y="0"/>
                      <a:pt x="538" y="0"/>
                    </a:cubicBezTo>
                    <a:cubicBezTo>
                      <a:pt x="717" y="0"/>
                      <a:pt x="935" y="352"/>
                      <a:pt x="1077" y="539"/>
                    </a:cubicBezTo>
                    <a:cubicBezTo>
                      <a:pt x="1219" y="726"/>
                      <a:pt x="1437" y="1078"/>
                      <a:pt x="1616" y="1078"/>
                    </a:cubicBezTo>
                    <a:cubicBezTo>
                      <a:pt x="1795" y="1078"/>
                      <a:pt x="1974" y="808"/>
                      <a:pt x="2154" y="539"/>
                    </a:cubicBezTo>
                  </a:path>
                </a:pathLst>
              </a:custGeom>
              <a:noFill/>
              <a:ln w="19050" cap="flat" cmpd="sng">
                <a:solidFill>
                  <a:srgbClr val="0000FF"/>
                </a:solidFill>
                <a:prstDash val="solid"/>
                <a:headEnd type="none" w="med" len="med"/>
                <a:tailEnd type="none" w="med" len="med"/>
              </a:ln>
            </p:spPr>
            <p:txBody>
              <a:bodyPr/>
              <a:p>
                <a:endParaRPr lang="zh-CN" altLang="en-US"/>
              </a:p>
            </p:txBody>
          </p:sp>
          <p:sp>
            <p:nvSpPr>
              <p:cNvPr id="84052" name="任意多边形 84051"/>
              <p:cNvSpPr/>
              <p:nvPr/>
            </p:nvSpPr>
            <p:spPr>
              <a:xfrm>
                <a:off x="2992" y="458"/>
                <a:ext cx="964" cy="482"/>
              </a:xfrm>
              <a:custGeom>
                <a:avLst/>
                <a:gdLst/>
                <a:ahLst/>
                <a:cxnLst/>
                <a:pathLst>
                  <a:path w="2154" h="1078">
                    <a:moveTo>
                      <a:pt x="0" y="539"/>
                    </a:moveTo>
                    <a:cubicBezTo>
                      <a:pt x="179" y="269"/>
                      <a:pt x="359" y="0"/>
                      <a:pt x="538" y="0"/>
                    </a:cubicBezTo>
                    <a:cubicBezTo>
                      <a:pt x="717" y="0"/>
                      <a:pt x="935" y="352"/>
                      <a:pt x="1077" y="539"/>
                    </a:cubicBezTo>
                    <a:cubicBezTo>
                      <a:pt x="1219" y="726"/>
                      <a:pt x="1437" y="1078"/>
                      <a:pt x="1616" y="1078"/>
                    </a:cubicBezTo>
                    <a:cubicBezTo>
                      <a:pt x="1795" y="1078"/>
                      <a:pt x="1974" y="808"/>
                      <a:pt x="2154" y="539"/>
                    </a:cubicBezTo>
                  </a:path>
                </a:pathLst>
              </a:custGeom>
              <a:noFill/>
              <a:ln w="19050" cap="flat" cmpd="sng">
                <a:solidFill>
                  <a:srgbClr val="0000FF"/>
                </a:solidFill>
                <a:prstDash val="solid"/>
                <a:headEnd type="none" w="med" len="med"/>
                <a:tailEnd type="none" w="med" len="med"/>
              </a:ln>
            </p:spPr>
            <p:txBody>
              <a:bodyPr/>
              <a:p>
                <a:endParaRPr lang="zh-CN" altLang="en-US"/>
              </a:p>
            </p:txBody>
          </p:sp>
        </p:grpSp>
        <p:sp>
          <p:nvSpPr>
            <p:cNvPr id="84053" name="文本框 84052"/>
            <p:cNvSpPr txBox="1"/>
            <p:nvPr/>
          </p:nvSpPr>
          <p:spPr>
            <a:xfrm>
              <a:off x="5548" y="2076"/>
              <a:ext cx="212" cy="288"/>
            </a:xfrm>
            <a:prstGeom prst="rect">
              <a:avLst/>
            </a:prstGeom>
            <a:noFill/>
            <a:ln w="9525">
              <a:noFill/>
            </a:ln>
          </p:spPr>
          <p:txBody>
            <a:bodyPr wrap="none" anchor="t">
              <a:spAutoFit/>
            </a:bodyPr>
            <a:p>
              <a:r>
                <a:rPr lang="en-US" altLang="zh-CN" sz="2400" i="1">
                  <a:latin typeface="Times New Roman" panose="02020603050405020304" pitchFamily="18" charset="0"/>
                </a:rPr>
                <a:t>x</a:t>
              </a:r>
              <a:endParaRPr lang="en-US" altLang="zh-CN" sz="2400" i="1">
                <a:latin typeface="Times New Roman" panose="02020603050405020304" pitchFamily="18" charset="0"/>
              </a:endParaRPr>
            </a:p>
          </p:txBody>
        </p:sp>
        <p:sp>
          <p:nvSpPr>
            <p:cNvPr id="84054" name="文本框 84053"/>
            <p:cNvSpPr txBox="1"/>
            <p:nvPr/>
          </p:nvSpPr>
          <p:spPr>
            <a:xfrm>
              <a:off x="3648" y="2079"/>
              <a:ext cx="212" cy="288"/>
            </a:xfrm>
            <a:prstGeom prst="rect">
              <a:avLst/>
            </a:prstGeom>
            <a:noFill/>
            <a:ln w="9525">
              <a:noFill/>
            </a:ln>
          </p:spPr>
          <p:txBody>
            <a:bodyPr wrap="none" anchor="t">
              <a:spAutoFit/>
            </a:bodyPr>
            <a:p>
              <a:r>
                <a:rPr lang="en-US" altLang="zh-CN" sz="2400" i="1">
                  <a:latin typeface="Times New Roman" panose="02020603050405020304" pitchFamily="18" charset="0"/>
                </a:rPr>
                <a:t>0</a:t>
              </a:r>
              <a:endParaRPr lang="en-US" altLang="zh-CN" sz="2400" i="1">
                <a:latin typeface="Times New Roman" panose="02020603050405020304" pitchFamily="18" charset="0"/>
              </a:endParaRPr>
            </a:p>
          </p:txBody>
        </p:sp>
        <p:sp>
          <p:nvSpPr>
            <p:cNvPr id="84055" name="文本框 84054"/>
            <p:cNvSpPr txBox="1"/>
            <p:nvPr/>
          </p:nvSpPr>
          <p:spPr>
            <a:xfrm>
              <a:off x="3674" y="1565"/>
              <a:ext cx="201" cy="288"/>
            </a:xfrm>
            <a:prstGeom prst="rect">
              <a:avLst/>
            </a:prstGeom>
            <a:noFill/>
            <a:ln w="9525">
              <a:noFill/>
            </a:ln>
          </p:spPr>
          <p:txBody>
            <a:bodyPr wrap="none" anchor="t">
              <a:spAutoFit/>
            </a:bodyPr>
            <a:p>
              <a:r>
                <a:rPr lang="en-US" altLang="zh-CN" sz="2400" i="1">
                  <a:latin typeface="Times New Roman" panose="02020603050405020304" pitchFamily="18" charset="0"/>
                </a:rPr>
                <a:t>y</a:t>
              </a:r>
              <a:endParaRPr lang="en-US" altLang="zh-CN" sz="2400" i="1">
                <a:latin typeface="Times New Roman" panose="02020603050405020304" pitchFamily="18" charset="0"/>
              </a:endParaRPr>
            </a:p>
          </p:txBody>
        </p:sp>
        <p:sp>
          <p:nvSpPr>
            <p:cNvPr id="84056" name="椭圆 84055"/>
            <p:cNvSpPr/>
            <p:nvPr/>
          </p:nvSpPr>
          <p:spPr>
            <a:xfrm>
              <a:off x="5009" y="2331"/>
              <a:ext cx="56" cy="56"/>
            </a:xfrm>
            <a:prstGeom prst="ellipse">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84057" name="椭圆 84056"/>
            <p:cNvSpPr/>
            <p:nvPr/>
          </p:nvSpPr>
          <p:spPr>
            <a:xfrm>
              <a:off x="4159" y="2331"/>
              <a:ext cx="56" cy="56"/>
            </a:xfrm>
            <a:prstGeom prst="ellipse">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84060" name="文本框 84059"/>
            <p:cNvSpPr txBox="1"/>
            <p:nvPr/>
          </p:nvSpPr>
          <p:spPr>
            <a:xfrm>
              <a:off x="4159" y="1480"/>
              <a:ext cx="444" cy="327"/>
            </a:xfrm>
            <a:prstGeom prst="rect">
              <a:avLst/>
            </a:prstGeom>
            <a:noFill/>
            <a:ln w="9525">
              <a:noFill/>
            </a:ln>
          </p:spPr>
          <p:txBody>
            <a:bodyPr wrap="none" anchor="t">
              <a:spAutoFit/>
            </a:bodyPr>
            <a:p>
              <a:r>
                <a:rPr lang="en-US" altLang="zh-CN" i="1">
                  <a:latin typeface="Times New Roman" panose="02020603050405020304" pitchFamily="18" charset="0"/>
                </a:rPr>
                <a:t>t</a:t>
              </a:r>
              <a:r>
                <a:rPr lang="en-US" altLang="zh-CN">
                  <a:latin typeface="Times New Roman" panose="02020603050405020304" pitchFamily="18" charset="0"/>
                </a:rPr>
                <a:t>=</a:t>
              </a:r>
              <a:r>
                <a:rPr lang="en-US" altLang="zh-CN" i="1">
                  <a:latin typeface="Times New Roman" panose="02020603050405020304" pitchFamily="18" charset="0"/>
                </a:rPr>
                <a:t>t</a:t>
              </a:r>
              <a:r>
                <a:rPr lang="en-US" altLang="zh-CN" baseline="-25000">
                  <a:latin typeface="Times New Roman" panose="02020603050405020304" pitchFamily="18" charset="0"/>
                </a:rPr>
                <a:t>0</a:t>
              </a:r>
              <a:endParaRPr lang="en-US" altLang="zh-CN" baseline="-25000">
                <a:latin typeface="Times New Roman" panose="02020603050405020304" pitchFamily="18" charset="0"/>
              </a:endParaRPr>
            </a:p>
          </p:txBody>
        </p:sp>
      </p:grpSp>
      <p:sp>
        <p:nvSpPr>
          <p:cNvPr id="84062" name="文本框 84061"/>
          <p:cNvSpPr txBox="1"/>
          <p:nvPr/>
        </p:nvSpPr>
        <p:spPr>
          <a:xfrm>
            <a:off x="566738" y="4575175"/>
            <a:ext cx="7245350" cy="895350"/>
          </a:xfrm>
          <a:prstGeom prst="rect">
            <a:avLst/>
          </a:prstGeom>
          <a:noFill/>
          <a:ln w="9525">
            <a:noFill/>
          </a:ln>
        </p:spPr>
        <p:txBody>
          <a:bodyPr>
            <a:spAutoFit/>
          </a:bodyPr>
          <a:p>
            <a:pPr>
              <a:lnSpc>
                <a:spcPct val="110000"/>
              </a:lnSpc>
              <a:buClr>
                <a:schemeClr val="bg1"/>
              </a:buClr>
            </a:pPr>
            <a:r>
              <a:rPr lang="zh-CN" altLang="en-US" sz="2400" dirty="0">
                <a:latin typeface="Times New Roman" panose="02020603050405020304" pitchFamily="18" charset="0"/>
              </a:rPr>
              <a:t>若    </a:t>
            </a:r>
            <a:r>
              <a:rPr lang="en-US" altLang="zh-CN" sz="2400" i="1">
                <a:latin typeface="Times New Roman" panose="02020603050405020304" pitchFamily="18" charset="0"/>
              </a:rPr>
              <a:t>x</a:t>
            </a:r>
            <a:r>
              <a:rPr lang="en-US" altLang="zh-CN" sz="2400" baseline="-25000">
                <a:latin typeface="Times New Roman" panose="02020603050405020304" pitchFamily="18" charset="0"/>
              </a:rPr>
              <a:t>2</a:t>
            </a:r>
            <a:r>
              <a:rPr lang="en-US" altLang="zh-CN" sz="2400">
                <a:latin typeface="Times New Roman" panose="02020603050405020304" pitchFamily="18" charset="0"/>
              </a:rPr>
              <a:t>-</a:t>
            </a:r>
            <a:r>
              <a:rPr lang="en-US" altLang="zh-CN" sz="2400" i="1">
                <a:latin typeface="Times New Roman" panose="02020603050405020304" pitchFamily="18" charset="0"/>
              </a:rPr>
              <a:t>x</a:t>
            </a:r>
            <a:r>
              <a:rPr lang="en-US" altLang="zh-CN" sz="2400" baseline="-25000">
                <a:latin typeface="Times New Roman" panose="02020603050405020304" pitchFamily="18" charset="0"/>
              </a:rPr>
              <a:t>1</a:t>
            </a:r>
            <a:r>
              <a:rPr lang="en-US" altLang="zh-CN" sz="2400">
                <a:latin typeface="Times New Roman" panose="02020603050405020304" pitchFamily="18" charset="0"/>
              </a:rPr>
              <a:t>=</a:t>
            </a:r>
            <a:r>
              <a:rPr lang="en-US" altLang="zh-CN" sz="2400" i="1">
                <a:latin typeface="Times New Roman" panose="02020603050405020304" pitchFamily="18" charset="0"/>
              </a:rPr>
              <a:t>k</a:t>
            </a:r>
            <a:r>
              <a:rPr lang="en-US" altLang="zh-CN" sz="2400" i="1">
                <a:latin typeface="Times New Roman" panose="02020603050405020304" pitchFamily="18" charset="0"/>
                <a:sym typeface="Symbol" panose="05050102010706020507" pitchFamily="18" charset="2"/>
              </a:rPr>
              <a:t></a:t>
            </a:r>
            <a:r>
              <a:rPr lang="en-US" altLang="zh-CN" sz="2400">
                <a:latin typeface="Times New Roman" panose="02020603050405020304" pitchFamily="18" charset="0"/>
              </a:rPr>
              <a:t>,      </a:t>
            </a:r>
            <a:r>
              <a:rPr lang="en-US" altLang="zh-CN" sz="2400">
                <a:latin typeface="Times New Roman" panose="02020603050405020304" pitchFamily="18" charset="0"/>
                <a:sym typeface="Symbol" panose="05050102010706020507" pitchFamily="18" charset="2"/>
              </a:rPr>
              <a:t>k=1,2,…</a:t>
            </a:r>
            <a:endParaRPr lang="en-US" altLang="zh-CN" sz="2400">
              <a:latin typeface="Times New Roman" panose="02020603050405020304" pitchFamily="18" charset="0"/>
              <a:sym typeface="Symbol" panose="05050102010706020507" pitchFamily="18" charset="2"/>
            </a:endParaRPr>
          </a:p>
          <a:p>
            <a:pPr>
              <a:lnSpc>
                <a:spcPct val="110000"/>
              </a:lnSpc>
              <a:buClr>
                <a:schemeClr val="bg1"/>
              </a:buClr>
            </a:pPr>
            <a:r>
              <a:rPr lang="zh-CN" altLang="en-US" sz="2400" dirty="0">
                <a:latin typeface="Times New Roman" panose="02020603050405020304" pitchFamily="18" charset="0"/>
              </a:rPr>
              <a:t>则     </a:t>
            </a:r>
            <a:r>
              <a:rPr lang="en-US" altLang="zh-CN" sz="2400" dirty="0">
                <a:latin typeface="Times New Roman" panose="02020603050405020304" pitchFamily="18" charset="0"/>
                <a:sym typeface="Symbol" panose="05050102010706020507" pitchFamily="18" charset="2"/>
              </a:rPr>
              <a:t></a:t>
            </a:r>
            <a:r>
              <a:rPr lang="zh-CN" altLang="en-US" sz="2400" dirty="0">
                <a:latin typeface="Times New Roman" panose="02020603050405020304" pitchFamily="18" charset="0"/>
                <a:sym typeface="Symbol" panose="05050102010706020507" pitchFamily="18" charset="2"/>
              </a:rPr>
              <a:t>＝</a:t>
            </a:r>
            <a:r>
              <a:rPr lang="en-US" altLang="zh-CN" sz="2400">
                <a:latin typeface="Times New Roman" panose="02020603050405020304" pitchFamily="18" charset="0"/>
                <a:sym typeface="Symbol" panose="05050102010706020507" pitchFamily="18" charset="2"/>
              </a:rPr>
              <a:t>2k, </a:t>
            </a:r>
            <a:r>
              <a:rPr lang="en-US" altLang="zh-CN" sz="2400">
                <a:latin typeface="Times New Roman" panose="02020603050405020304" pitchFamily="18" charset="0"/>
              </a:rPr>
              <a:t> </a:t>
            </a:r>
            <a:r>
              <a:rPr lang="en-US" altLang="zh-CN" sz="2400" i="1">
                <a:latin typeface="Times New Roman" panose="02020603050405020304" pitchFamily="18" charset="0"/>
                <a:sym typeface="Symbol" panose="05050102010706020507" pitchFamily="18" charset="2"/>
              </a:rPr>
              <a:t></a:t>
            </a:r>
            <a:r>
              <a:rPr lang="zh-CN" altLang="en-US" sz="2400" dirty="0">
                <a:latin typeface="Times New Roman" panose="02020603050405020304" pitchFamily="18" charset="0"/>
              </a:rPr>
              <a:t>反映了波动的</a:t>
            </a:r>
            <a:r>
              <a:rPr lang="zh-CN" altLang="en-US" sz="2400" u="sng" dirty="0">
                <a:solidFill>
                  <a:srgbClr val="FF0000"/>
                </a:solidFill>
                <a:latin typeface="Times New Roman" panose="02020603050405020304" pitchFamily="18" charset="0"/>
              </a:rPr>
              <a:t>空间周期性</a:t>
            </a:r>
            <a:endParaRPr lang="zh-CN" altLang="en-US" sz="2400" u="sng">
              <a:solidFill>
                <a:srgbClr val="FF0000"/>
              </a:solidFill>
              <a:latin typeface="Times New Roman" panose="02020603050405020304" pitchFamily="18" charset="0"/>
            </a:endParaRPr>
          </a:p>
        </p:txBody>
      </p:sp>
      <p:sp>
        <p:nvSpPr>
          <p:cNvPr id="84063" name="文本框 84062"/>
          <p:cNvSpPr txBox="1"/>
          <p:nvPr/>
        </p:nvSpPr>
        <p:spPr>
          <a:xfrm>
            <a:off x="296863" y="5654675"/>
            <a:ext cx="8280400" cy="891540"/>
          </a:xfrm>
          <a:prstGeom prst="rect">
            <a:avLst/>
          </a:prstGeom>
          <a:noFill/>
          <a:ln w="9525">
            <a:noFill/>
          </a:ln>
        </p:spPr>
        <p:txBody>
          <a:bodyPr>
            <a:spAutoFit/>
          </a:bodyPr>
          <a:p>
            <a:pPr>
              <a:spcBef>
                <a:spcPct val="50000"/>
              </a:spcBef>
            </a:pPr>
            <a:r>
              <a:rPr lang="en-US" altLang="zh-CN" dirty="0">
                <a:solidFill>
                  <a:srgbClr val="FF0000"/>
                </a:solidFill>
                <a:latin typeface="Times New Roman" panose="02020603050405020304" pitchFamily="18" charset="0"/>
              </a:rPr>
              <a:t>★ </a:t>
            </a:r>
            <a:r>
              <a:rPr lang="zh-CN" altLang="en-US" sz="2400" dirty="0">
                <a:solidFill>
                  <a:srgbClr val="FF0000"/>
                </a:solidFill>
                <a:latin typeface="Times New Roman" panose="02020603050405020304" pitchFamily="18" charset="0"/>
              </a:rPr>
              <a:t>波动方程反应了任意时刻空间各质点的位移分布，即波形。</a:t>
            </a:r>
            <a:endParaRPr lang="zh-CN" altLang="en-US" sz="2400"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4030"/>
                                        </p:tgtEl>
                                        <p:attrNameLst>
                                          <p:attrName>style.visibility</p:attrName>
                                        </p:attrNameLst>
                                      </p:cBhvr>
                                      <p:to>
                                        <p:strVal val="visible"/>
                                      </p:to>
                                    </p:set>
                                    <p:animEffect transition="in" filter="blinds(horizontal)">
                                      <p:cBhvr>
                                        <p:cTn id="7" dur="500"/>
                                        <p:tgtEl>
                                          <p:spTgt spid="84030"/>
                                        </p:tgtEl>
                                      </p:cBhvr>
                                    </p:animEffect>
                                  </p:childTnLst>
                                </p:cTn>
                              </p:par>
                              <p:par>
                                <p:cTn id="8" presetID="3" presetClass="entr" presetSubtype="10" fill="hold" nodeType="withEffect">
                                  <p:stCondLst>
                                    <p:cond delay="0"/>
                                  </p:stCondLst>
                                  <p:childTnLst>
                                    <p:set>
                                      <p:cBhvr>
                                        <p:cTn id="9" dur="1" fill="hold">
                                          <p:stCondLst>
                                            <p:cond delay="0"/>
                                          </p:stCondLst>
                                        </p:cTn>
                                        <p:tgtEl>
                                          <p:spTgt spid="84025"/>
                                        </p:tgtEl>
                                        <p:attrNameLst>
                                          <p:attrName>style.visibility</p:attrName>
                                        </p:attrNameLst>
                                      </p:cBhvr>
                                      <p:to>
                                        <p:strVal val="visible"/>
                                      </p:to>
                                    </p:set>
                                    <p:animEffect transition="in" filter="blinds(horizontal)">
                                      <p:cBhvr>
                                        <p:cTn id="10" dur="500"/>
                                        <p:tgtEl>
                                          <p:spTgt spid="84025"/>
                                        </p:tgtEl>
                                      </p:cBhvr>
                                    </p:animEffect>
                                  </p:childTnLst>
                                </p:cTn>
                              </p:par>
                              <p:par>
                                <p:cTn id="11" presetID="3" presetClass="entr" presetSubtype="10" fill="hold" nodeType="withEffect">
                                  <p:stCondLst>
                                    <p:cond delay="0"/>
                                  </p:stCondLst>
                                  <p:childTnLst>
                                    <p:set>
                                      <p:cBhvr>
                                        <p:cTn id="12" dur="1" fill="hold">
                                          <p:stCondLst>
                                            <p:cond delay="0"/>
                                          </p:stCondLst>
                                        </p:cTn>
                                        <p:tgtEl>
                                          <p:spTgt spid="84027"/>
                                        </p:tgtEl>
                                        <p:attrNameLst>
                                          <p:attrName>style.visibility</p:attrName>
                                        </p:attrNameLst>
                                      </p:cBhvr>
                                      <p:to>
                                        <p:strVal val="visible"/>
                                      </p:to>
                                    </p:set>
                                    <p:animEffect transition="in" filter="blinds(horizontal)">
                                      <p:cBhvr>
                                        <p:cTn id="13" dur="500"/>
                                        <p:tgtEl>
                                          <p:spTgt spid="84027"/>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84028"/>
                                        </p:tgtEl>
                                        <p:attrNameLst>
                                          <p:attrName>style.visibility</p:attrName>
                                        </p:attrNameLst>
                                      </p:cBhvr>
                                      <p:to>
                                        <p:strVal val="visible"/>
                                      </p:to>
                                    </p:set>
                                    <p:animEffect transition="in" filter="box(in)">
                                      <p:cBhvr>
                                        <p:cTn id="18" dur="500"/>
                                        <p:tgtEl>
                                          <p:spTgt spid="84028"/>
                                        </p:tgtEl>
                                      </p:cBhvr>
                                    </p:animEffect>
                                  </p:childTnLst>
                                </p:cTn>
                              </p:par>
                              <p:par>
                                <p:cTn id="19" presetID="4" presetClass="entr" presetSubtype="16" fill="hold" nodeType="withEffect">
                                  <p:stCondLst>
                                    <p:cond delay="0"/>
                                  </p:stCondLst>
                                  <p:childTnLst>
                                    <p:set>
                                      <p:cBhvr>
                                        <p:cTn id="20" dur="1" fill="hold">
                                          <p:stCondLst>
                                            <p:cond delay="0"/>
                                          </p:stCondLst>
                                        </p:cTn>
                                        <p:tgtEl>
                                          <p:spTgt spid="84061"/>
                                        </p:tgtEl>
                                        <p:attrNameLst>
                                          <p:attrName>style.visibility</p:attrName>
                                        </p:attrNameLst>
                                      </p:cBhvr>
                                      <p:to>
                                        <p:strVal val="visible"/>
                                      </p:to>
                                    </p:set>
                                    <p:animEffect transition="in" filter="box(in)">
                                      <p:cBhvr>
                                        <p:cTn id="21" dur="500"/>
                                        <p:tgtEl>
                                          <p:spTgt spid="84061"/>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84031"/>
                                        </p:tgtEl>
                                        <p:attrNameLst>
                                          <p:attrName>style.visibility</p:attrName>
                                        </p:attrNameLst>
                                      </p:cBhvr>
                                      <p:to>
                                        <p:strVal val="visible"/>
                                      </p:to>
                                    </p:set>
                                    <p:anim calcmode="lin" valueType="num">
                                      <p:cBhvr additive="base">
                                        <p:cTn id="26" dur="500" fill="hold"/>
                                        <p:tgtEl>
                                          <p:spTgt spid="84031"/>
                                        </p:tgtEl>
                                        <p:attrNameLst>
                                          <p:attrName>ppt_x</p:attrName>
                                        </p:attrNameLst>
                                      </p:cBhvr>
                                      <p:tavLst>
                                        <p:tav tm="0">
                                          <p:val>
                                            <p:strVal val="#ppt_x"/>
                                          </p:val>
                                        </p:tav>
                                        <p:tav tm="100000">
                                          <p:val>
                                            <p:strVal val="#ppt_x"/>
                                          </p:val>
                                        </p:tav>
                                      </p:tavLst>
                                    </p:anim>
                                    <p:anim calcmode="lin" valueType="num">
                                      <p:cBhvr additive="base">
                                        <p:cTn id="27" dur="500" fill="hold"/>
                                        <p:tgtEl>
                                          <p:spTgt spid="84031"/>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84032"/>
                                        </p:tgtEl>
                                        <p:attrNameLst>
                                          <p:attrName>style.visibility</p:attrName>
                                        </p:attrNameLst>
                                      </p:cBhvr>
                                      <p:to>
                                        <p:strVal val="visible"/>
                                      </p:to>
                                    </p:set>
                                    <p:anim calcmode="lin" valueType="num">
                                      <p:cBhvr additive="base">
                                        <p:cTn id="30" dur="500" fill="hold"/>
                                        <p:tgtEl>
                                          <p:spTgt spid="84032"/>
                                        </p:tgtEl>
                                        <p:attrNameLst>
                                          <p:attrName>ppt_x</p:attrName>
                                        </p:attrNameLst>
                                      </p:cBhvr>
                                      <p:tavLst>
                                        <p:tav tm="0">
                                          <p:val>
                                            <p:strVal val="#ppt_x"/>
                                          </p:val>
                                        </p:tav>
                                        <p:tav tm="100000">
                                          <p:val>
                                            <p:strVal val="#ppt_x"/>
                                          </p:val>
                                        </p:tav>
                                      </p:tavLst>
                                    </p:anim>
                                    <p:anim calcmode="lin" valueType="num">
                                      <p:cBhvr additive="base">
                                        <p:cTn id="31" dur="500" fill="hold"/>
                                        <p:tgtEl>
                                          <p:spTgt spid="84032"/>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84044"/>
                                        </p:tgtEl>
                                        <p:attrNameLst>
                                          <p:attrName>style.visibility</p:attrName>
                                        </p:attrNameLst>
                                      </p:cBhvr>
                                      <p:to>
                                        <p:strVal val="visible"/>
                                      </p:to>
                                    </p:set>
                                    <p:anim calcmode="lin" valueType="num">
                                      <p:cBhvr additive="base">
                                        <p:cTn id="34" dur="500" fill="hold"/>
                                        <p:tgtEl>
                                          <p:spTgt spid="84044"/>
                                        </p:tgtEl>
                                        <p:attrNameLst>
                                          <p:attrName>ppt_x</p:attrName>
                                        </p:attrNameLst>
                                      </p:cBhvr>
                                      <p:tavLst>
                                        <p:tav tm="0">
                                          <p:val>
                                            <p:strVal val="#ppt_x"/>
                                          </p:val>
                                        </p:tav>
                                        <p:tav tm="100000">
                                          <p:val>
                                            <p:strVal val="#ppt_x"/>
                                          </p:val>
                                        </p:tav>
                                      </p:tavLst>
                                    </p:anim>
                                    <p:anim calcmode="lin" valueType="num">
                                      <p:cBhvr additive="base">
                                        <p:cTn id="35" dur="500" fill="hold"/>
                                        <p:tgtEl>
                                          <p:spTgt spid="84044"/>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84062"/>
                                        </p:tgtEl>
                                        <p:attrNameLst>
                                          <p:attrName>style.visibility</p:attrName>
                                        </p:attrNameLst>
                                      </p:cBhvr>
                                      <p:to>
                                        <p:strVal val="visible"/>
                                      </p:to>
                                    </p:set>
                                    <p:animEffect transition="in" filter="checkerboard(across)">
                                      <p:cBhvr>
                                        <p:cTn id="40" dur="500"/>
                                        <p:tgtEl>
                                          <p:spTgt spid="84062"/>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84063"/>
                                        </p:tgtEl>
                                        <p:attrNameLst>
                                          <p:attrName>style.visibility</p:attrName>
                                        </p:attrNameLst>
                                      </p:cBhvr>
                                      <p:to>
                                        <p:strVal val="visible"/>
                                      </p:to>
                                    </p:set>
                                    <p:anim calcmode="lin" valueType="num">
                                      <p:cBhvr additive="base">
                                        <p:cTn id="45" dur="500" fill="hold"/>
                                        <p:tgtEl>
                                          <p:spTgt spid="84063"/>
                                        </p:tgtEl>
                                        <p:attrNameLst>
                                          <p:attrName>ppt_x</p:attrName>
                                        </p:attrNameLst>
                                      </p:cBhvr>
                                      <p:tavLst>
                                        <p:tav tm="0">
                                          <p:val>
                                            <p:strVal val="#ppt_x"/>
                                          </p:val>
                                        </p:tav>
                                        <p:tav tm="100000">
                                          <p:val>
                                            <p:strVal val="#ppt_x"/>
                                          </p:val>
                                        </p:tav>
                                      </p:tavLst>
                                    </p:anim>
                                    <p:anim calcmode="lin" valueType="num">
                                      <p:cBhvr additive="base">
                                        <p:cTn id="46" dur="500" fill="hold"/>
                                        <p:tgtEl>
                                          <p:spTgt spid="840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028" grpId="0"/>
      <p:bldP spid="84031" grpId="0"/>
      <p:bldP spid="84062" grpId="0"/>
      <p:bldP spid="8406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6652" name="对象 26651"/>
          <p:cNvGraphicFramePr/>
          <p:nvPr/>
        </p:nvGraphicFramePr>
        <p:xfrm>
          <a:off x="579279" y="557371"/>
          <a:ext cx="8094980" cy="756920"/>
        </p:xfrm>
        <a:graphic>
          <a:graphicData uri="http://schemas.openxmlformats.org/presentationml/2006/ole">
            <mc:AlternateContent xmlns:mc="http://schemas.openxmlformats.org/markup-compatibility/2006">
              <mc:Choice xmlns:v="urn:schemas-microsoft-com:vml" Requires="v">
                <p:oleObj spid="_x0000_s3208" name="" r:id="rId1" imgW="4368800" imgH="393700" progId="Equation.DSMT4">
                  <p:embed/>
                </p:oleObj>
              </mc:Choice>
              <mc:Fallback>
                <p:oleObj name="" r:id="rId1" imgW="4368800" imgH="393700" progId="Equation.DSMT4">
                  <p:embed/>
                  <p:pic>
                    <p:nvPicPr>
                      <p:cNvPr id="0" name="图片 3207"/>
                      <p:cNvPicPr/>
                      <p:nvPr/>
                    </p:nvPicPr>
                    <p:blipFill>
                      <a:blip r:embed="rId2"/>
                      <a:stretch>
                        <a:fillRect/>
                      </a:stretch>
                    </p:blipFill>
                    <p:spPr>
                      <a:xfrm>
                        <a:off x="579279" y="557371"/>
                        <a:ext cx="8094980" cy="756920"/>
                      </a:xfrm>
                      <a:prstGeom prst="rect">
                        <a:avLst/>
                      </a:prstGeom>
                      <a:noFill/>
                      <a:ln w="38100">
                        <a:noFill/>
                        <a:miter/>
                      </a:ln>
                    </p:spPr>
                  </p:pic>
                </p:oleObj>
              </mc:Fallback>
            </mc:AlternateContent>
          </a:graphicData>
        </a:graphic>
      </p:graphicFrame>
      <p:grpSp>
        <p:nvGrpSpPr>
          <p:cNvPr id="26706" name="组合 26705"/>
          <p:cNvGrpSpPr/>
          <p:nvPr/>
        </p:nvGrpSpPr>
        <p:grpSpPr>
          <a:xfrm>
            <a:off x="881063" y="2214563"/>
            <a:ext cx="6308725" cy="2205037"/>
            <a:chOff x="555" y="1366"/>
            <a:chExt cx="3974" cy="1389"/>
          </a:xfrm>
        </p:grpSpPr>
        <p:grpSp>
          <p:nvGrpSpPr>
            <p:cNvPr id="26704" name="组合 26703"/>
            <p:cNvGrpSpPr/>
            <p:nvPr/>
          </p:nvGrpSpPr>
          <p:grpSpPr>
            <a:xfrm>
              <a:off x="2653" y="1839"/>
              <a:ext cx="892" cy="916"/>
              <a:chOff x="2653" y="1839"/>
              <a:chExt cx="892" cy="916"/>
            </a:xfrm>
          </p:grpSpPr>
          <p:sp>
            <p:nvSpPr>
              <p:cNvPr id="26673" name="文本框 26672"/>
              <p:cNvSpPr txBox="1"/>
              <p:nvPr/>
            </p:nvSpPr>
            <p:spPr>
              <a:xfrm>
                <a:off x="2653" y="2401"/>
                <a:ext cx="892" cy="354"/>
              </a:xfrm>
              <a:prstGeom prst="rect">
                <a:avLst/>
              </a:prstGeom>
              <a:noFill/>
              <a:ln w="9525">
                <a:noFill/>
              </a:ln>
            </p:spPr>
            <p:txBody>
              <a:bodyPr>
                <a:spAutoFit/>
              </a:bodyPr>
              <a:p>
                <a:pPr>
                  <a:lnSpc>
                    <a:spcPct val="110000"/>
                  </a:lnSpc>
                  <a:spcBef>
                    <a:spcPct val="50000"/>
                  </a:spcBef>
                  <a:buClr>
                    <a:schemeClr val="bg1"/>
                  </a:buClr>
                </a:pPr>
                <a:r>
                  <a:rPr lang="en-US" altLang="zh-CN" sz="2000" i="1">
                    <a:latin typeface="Times New Roman" panose="02020603050405020304" pitchFamily="18" charset="0"/>
                    <a:sym typeface="Symbol" panose="05050102010706020507" pitchFamily="18" charset="2"/>
                  </a:rPr>
                  <a:t></a:t>
                </a:r>
                <a:r>
                  <a:rPr lang="en-US" altLang="zh-CN" sz="2000" i="1">
                    <a:latin typeface="Times New Roman" panose="02020603050405020304" pitchFamily="18" charset="0"/>
                  </a:rPr>
                  <a:t>x</a:t>
                </a:r>
                <a:r>
                  <a:rPr lang="en-US" altLang="zh-CN">
                    <a:latin typeface="Times New Roman" panose="02020603050405020304" pitchFamily="18" charset="0"/>
                    <a:sym typeface="Symbol" panose="05050102010706020507" pitchFamily="18" charset="2"/>
                  </a:rPr>
                  <a:t> =</a:t>
                </a:r>
                <a:r>
                  <a:rPr lang="en-US" altLang="zh-CN" sz="2000" i="1" err="1">
                    <a:latin typeface="Times New Roman" panose="02020603050405020304" pitchFamily="18" charset="0"/>
                    <a:sym typeface="Symbol" panose="05050102010706020507" pitchFamily="18" charset="2"/>
                  </a:rPr>
                  <a:t>u</a:t>
                </a:r>
                <a:r>
                  <a:rPr lang="en-US" altLang="zh-CN" sz="2000" err="1">
                    <a:latin typeface="Times New Roman" panose="02020603050405020304" pitchFamily="18" charset="0"/>
                    <a:sym typeface="Symbol" panose="05050102010706020507" pitchFamily="18" charset="2"/>
                  </a:rPr>
                  <a:t></a:t>
                </a:r>
                <a:r>
                  <a:rPr lang="en-US" altLang="zh-CN" sz="2000" i="1" err="1">
                    <a:latin typeface="Times New Roman" panose="02020603050405020304" pitchFamily="18" charset="0"/>
                  </a:rPr>
                  <a:t>t</a:t>
                </a:r>
                <a:endParaRPr lang="en-US" altLang="zh-CN" sz="2000" i="1">
                  <a:latin typeface="Times New Roman" panose="02020603050405020304" pitchFamily="18" charset="0"/>
                </a:endParaRPr>
              </a:p>
            </p:txBody>
          </p:sp>
          <p:sp>
            <p:nvSpPr>
              <p:cNvPr id="26674" name="直接连接符 26673"/>
              <p:cNvSpPr/>
              <p:nvPr/>
            </p:nvSpPr>
            <p:spPr>
              <a:xfrm>
                <a:off x="2742" y="1839"/>
                <a:ext cx="0" cy="693"/>
              </a:xfrm>
              <a:prstGeom prst="line">
                <a:avLst/>
              </a:prstGeom>
              <a:ln w="9525" cap="flat" cmpd="sng">
                <a:solidFill>
                  <a:schemeClr val="accent2"/>
                </a:solidFill>
                <a:prstDash val="dash"/>
                <a:headEnd type="none" w="med" len="med"/>
                <a:tailEnd type="none" w="med" len="med"/>
              </a:ln>
            </p:spPr>
          </p:sp>
          <p:sp>
            <p:nvSpPr>
              <p:cNvPr id="26675" name="直接连接符 26674"/>
              <p:cNvSpPr/>
              <p:nvPr/>
            </p:nvSpPr>
            <p:spPr>
              <a:xfrm>
                <a:off x="3244" y="1863"/>
                <a:ext cx="0" cy="693"/>
              </a:xfrm>
              <a:prstGeom prst="line">
                <a:avLst/>
              </a:prstGeom>
              <a:ln w="9525" cap="flat" cmpd="sng">
                <a:solidFill>
                  <a:schemeClr val="accent2"/>
                </a:solidFill>
                <a:prstDash val="dash"/>
                <a:headEnd type="none" w="med" len="med"/>
                <a:tailEnd type="none" w="med" len="med"/>
              </a:ln>
            </p:spPr>
          </p:sp>
        </p:grpSp>
        <p:sp>
          <p:nvSpPr>
            <p:cNvPr id="26676" name="文本框 26675"/>
            <p:cNvSpPr txBox="1"/>
            <p:nvPr/>
          </p:nvSpPr>
          <p:spPr>
            <a:xfrm>
              <a:off x="2908" y="1366"/>
              <a:ext cx="1078" cy="269"/>
            </a:xfrm>
            <a:prstGeom prst="rect">
              <a:avLst/>
            </a:prstGeom>
            <a:noFill/>
            <a:ln w="9525">
              <a:noFill/>
            </a:ln>
          </p:spPr>
          <p:txBody>
            <a:bodyPr>
              <a:spAutoFit/>
            </a:bodyPr>
            <a:p>
              <a:pPr>
                <a:lnSpc>
                  <a:spcPct val="110000"/>
                </a:lnSpc>
                <a:spcBef>
                  <a:spcPct val="50000"/>
                </a:spcBef>
                <a:buClr>
                  <a:schemeClr val="bg1"/>
                </a:buClr>
              </a:pPr>
              <a:r>
                <a:rPr lang="en-US" altLang="zh-CN" sz="2000">
                  <a:latin typeface="Times New Roman" panose="02020603050405020304" pitchFamily="18" charset="0"/>
                </a:rPr>
                <a:t>(</a:t>
              </a:r>
              <a:r>
                <a:rPr lang="en-US" altLang="zh-CN" sz="2000" i="1">
                  <a:latin typeface="Times New Roman" panose="02020603050405020304" pitchFamily="18" charset="0"/>
                </a:rPr>
                <a:t>t</a:t>
              </a:r>
              <a:r>
                <a:rPr lang="en-US" altLang="zh-CN" sz="2000">
                  <a:latin typeface="Times New Roman" panose="02020603050405020304" pitchFamily="18" charset="0"/>
                  <a:sym typeface="Symbol" panose="05050102010706020507" pitchFamily="18" charset="2"/>
                </a:rPr>
                <a:t> </a:t>
              </a:r>
              <a:r>
                <a:rPr lang="zh-CN" altLang="en-US" sz="2000">
                  <a:latin typeface="Times New Roman" panose="02020603050405020304" pitchFamily="18" charset="0"/>
                  <a:sym typeface="Symbol" panose="05050102010706020507" pitchFamily="18" charset="2"/>
                </a:rPr>
                <a:t>＋</a:t>
              </a:r>
              <a:r>
                <a:rPr lang="en-US" altLang="zh-CN" sz="2000">
                  <a:latin typeface="Times New Roman" panose="02020603050405020304" pitchFamily="18" charset="0"/>
                  <a:sym typeface="Symbol" panose="05050102010706020507" pitchFamily="18" charset="2"/>
                </a:rPr>
                <a:t></a:t>
              </a:r>
              <a:r>
                <a:rPr lang="en-US" altLang="zh-CN" sz="2000" i="1">
                  <a:latin typeface="Times New Roman" panose="02020603050405020304" pitchFamily="18" charset="0"/>
                </a:rPr>
                <a:t>t</a:t>
              </a:r>
              <a:r>
                <a:rPr lang="en-US" altLang="zh-CN" sz="2000">
                  <a:latin typeface="Times New Roman" panose="02020603050405020304" pitchFamily="18" charset="0"/>
                </a:rPr>
                <a:t>,x +</a:t>
              </a:r>
              <a:r>
                <a:rPr lang="en-US" altLang="zh-CN" sz="2000">
                  <a:latin typeface="Times New Roman" panose="02020603050405020304" pitchFamily="18" charset="0"/>
                  <a:sym typeface="Symbol" panose="05050102010706020507" pitchFamily="18" charset="2"/>
                </a:rPr>
                <a:t>x)</a:t>
              </a:r>
              <a:endParaRPr lang="en-US" altLang="zh-CN" sz="2000" i="1">
                <a:latin typeface="Times New Roman" panose="02020603050405020304" pitchFamily="18" charset="0"/>
              </a:endParaRPr>
            </a:p>
          </p:txBody>
        </p:sp>
        <p:sp>
          <p:nvSpPr>
            <p:cNvPr id="26669" name="任意多边形 26668"/>
            <p:cNvSpPr/>
            <p:nvPr/>
          </p:nvSpPr>
          <p:spPr>
            <a:xfrm>
              <a:off x="1184" y="1570"/>
              <a:ext cx="3345" cy="908"/>
            </a:xfrm>
            <a:custGeom>
              <a:avLst/>
              <a:gdLst/>
              <a:ahLst/>
              <a:cxnLst/>
              <a:pathLst>
                <a:path w="3575" h="1053">
                  <a:moveTo>
                    <a:pt x="0" y="438"/>
                  </a:moveTo>
                  <a:cubicBezTo>
                    <a:pt x="99" y="382"/>
                    <a:pt x="328" y="0"/>
                    <a:pt x="583" y="100"/>
                  </a:cubicBezTo>
                  <a:cubicBezTo>
                    <a:pt x="839" y="201"/>
                    <a:pt x="1209" y="1053"/>
                    <a:pt x="1538" y="1039"/>
                  </a:cubicBezTo>
                  <a:cubicBezTo>
                    <a:pt x="1867" y="1025"/>
                    <a:pt x="2217" y="18"/>
                    <a:pt x="2556" y="18"/>
                  </a:cubicBezTo>
                  <a:cubicBezTo>
                    <a:pt x="2895" y="18"/>
                    <a:pt x="3363" y="826"/>
                    <a:pt x="3575" y="1039"/>
                  </a:cubicBezTo>
                </a:path>
              </a:pathLst>
            </a:custGeom>
            <a:noFill/>
            <a:ln w="28575" cap="flat" cmpd="sng">
              <a:solidFill>
                <a:schemeClr val="hlink">
                  <a:alpha val="100000"/>
                </a:schemeClr>
              </a:solidFill>
              <a:prstDash val="dash"/>
              <a:headEnd type="none" w="med" len="med"/>
              <a:tailEnd type="none" w="med" len="med"/>
            </a:ln>
          </p:spPr>
          <p:txBody>
            <a:bodyPr/>
            <a:p>
              <a:endParaRPr lang="zh-CN" altLang="en-US"/>
            </a:p>
          </p:txBody>
        </p:sp>
        <p:grpSp>
          <p:nvGrpSpPr>
            <p:cNvPr id="26683" name="组合 26682"/>
            <p:cNvGrpSpPr/>
            <p:nvPr/>
          </p:nvGrpSpPr>
          <p:grpSpPr>
            <a:xfrm>
              <a:off x="555" y="1423"/>
              <a:ext cx="3910" cy="1170"/>
              <a:chOff x="790" y="1536"/>
              <a:chExt cx="4179" cy="1356"/>
            </a:xfrm>
          </p:grpSpPr>
          <p:grpSp>
            <p:nvGrpSpPr>
              <p:cNvPr id="26666" name="组合 26665"/>
              <p:cNvGrpSpPr/>
              <p:nvPr/>
            </p:nvGrpSpPr>
            <p:grpSpPr>
              <a:xfrm>
                <a:off x="914" y="1732"/>
                <a:ext cx="3575" cy="1160"/>
                <a:chOff x="854" y="1613"/>
                <a:chExt cx="3575" cy="1160"/>
              </a:xfrm>
            </p:grpSpPr>
            <p:sp>
              <p:nvSpPr>
                <p:cNvPr id="26667" name="任意多边形 26666"/>
                <p:cNvSpPr/>
                <p:nvPr/>
              </p:nvSpPr>
              <p:spPr>
                <a:xfrm>
                  <a:off x="854" y="1613"/>
                  <a:ext cx="3575" cy="1053"/>
                </a:xfrm>
                <a:custGeom>
                  <a:avLst/>
                  <a:gdLst/>
                  <a:ahLst/>
                  <a:cxnLst/>
                  <a:pathLst>
                    <a:path w="3575" h="1053">
                      <a:moveTo>
                        <a:pt x="0" y="438"/>
                      </a:moveTo>
                      <a:cubicBezTo>
                        <a:pt x="99" y="382"/>
                        <a:pt x="328" y="0"/>
                        <a:pt x="583" y="100"/>
                      </a:cubicBezTo>
                      <a:cubicBezTo>
                        <a:pt x="839" y="201"/>
                        <a:pt x="1209" y="1053"/>
                        <a:pt x="1538" y="1039"/>
                      </a:cubicBezTo>
                      <a:cubicBezTo>
                        <a:pt x="1867" y="1025"/>
                        <a:pt x="2217" y="18"/>
                        <a:pt x="2556" y="18"/>
                      </a:cubicBezTo>
                      <a:cubicBezTo>
                        <a:pt x="2895" y="18"/>
                        <a:pt x="3363" y="826"/>
                        <a:pt x="3575" y="1039"/>
                      </a:cubicBezTo>
                    </a:path>
                  </a:pathLst>
                </a:custGeom>
                <a:noFill/>
                <a:ln w="28575" cap="flat" cmpd="sng">
                  <a:solidFill>
                    <a:schemeClr val="accent2">
                      <a:alpha val="100000"/>
                    </a:schemeClr>
                  </a:solidFill>
                  <a:prstDash val="solid"/>
                  <a:headEnd type="none" w="med" len="med"/>
                  <a:tailEnd type="none" w="med" len="med"/>
                </a:ln>
              </p:spPr>
              <p:txBody>
                <a:bodyPr/>
                <a:p>
                  <a:endParaRPr lang="zh-CN" altLang="en-US"/>
                </a:p>
              </p:txBody>
            </p:sp>
            <p:sp>
              <p:nvSpPr>
                <p:cNvPr id="26668" name="直接连接符 26667"/>
                <p:cNvSpPr/>
                <p:nvPr/>
              </p:nvSpPr>
              <p:spPr>
                <a:xfrm>
                  <a:off x="1433" y="2773"/>
                  <a:ext cx="1233" cy="0"/>
                </a:xfrm>
                <a:prstGeom prst="line">
                  <a:avLst/>
                </a:prstGeom>
                <a:ln w="28575" cap="flat" cmpd="sng">
                  <a:solidFill>
                    <a:srgbClr val="FF3300"/>
                  </a:solidFill>
                  <a:prstDash val="solid"/>
                  <a:headEnd type="none" w="med" len="med"/>
                  <a:tailEnd type="triangle" w="med" len="med"/>
                </a:ln>
              </p:spPr>
            </p:sp>
          </p:grpSp>
          <p:grpSp>
            <p:nvGrpSpPr>
              <p:cNvPr id="26659" name="组合 26658"/>
              <p:cNvGrpSpPr/>
              <p:nvPr/>
            </p:nvGrpSpPr>
            <p:grpSpPr>
              <a:xfrm>
                <a:off x="790" y="1536"/>
                <a:ext cx="4179" cy="1243"/>
                <a:chOff x="903" y="2514"/>
                <a:chExt cx="4179" cy="1243"/>
              </a:xfrm>
            </p:grpSpPr>
            <p:sp>
              <p:nvSpPr>
                <p:cNvPr id="26660" name="直接连接符 26659"/>
                <p:cNvSpPr/>
                <p:nvPr/>
              </p:nvSpPr>
              <p:spPr>
                <a:xfrm>
                  <a:off x="903" y="3230"/>
                  <a:ext cx="3908" cy="0"/>
                </a:xfrm>
                <a:prstGeom prst="line">
                  <a:avLst/>
                </a:prstGeom>
                <a:ln w="9525" cap="flat" cmpd="sng">
                  <a:solidFill>
                    <a:schemeClr val="tx1"/>
                  </a:solidFill>
                  <a:prstDash val="solid"/>
                  <a:headEnd type="none" w="med" len="med"/>
                  <a:tailEnd type="triangle" w="med" len="med"/>
                </a:ln>
              </p:spPr>
            </p:sp>
            <p:grpSp>
              <p:nvGrpSpPr>
                <p:cNvPr id="26661" name="组合 26660"/>
                <p:cNvGrpSpPr/>
                <p:nvPr/>
              </p:nvGrpSpPr>
              <p:grpSpPr>
                <a:xfrm>
                  <a:off x="958" y="2514"/>
                  <a:ext cx="4124" cy="1243"/>
                  <a:chOff x="958" y="2514"/>
                  <a:chExt cx="4124" cy="1243"/>
                </a:xfrm>
              </p:grpSpPr>
              <p:sp>
                <p:nvSpPr>
                  <p:cNvPr id="26662" name="直接连接符 26661"/>
                  <p:cNvSpPr/>
                  <p:nvPr/>
                </p:nvSpPr>
                <p:spPr>
                  <a:xfrm>
                    <a:off x="1226" y="2577"/>
                    <a:ext cx="0" cy="1180"/>
                  </a:xfrm>
                  <a:prstGeom prst="line">
                    <a:avLst/>
                  </a:prstGeom>
                  <a:ln w="9525" cap="flat" cmpd="sng">
                    <a:solidFill>
                      <a:schemeClr val="tx1"/>
                    </a:solidFill>
                    <a:prstDash val="solid"/>
                    <a:headEnd type="triangle" w="med" len="med"/>
                    <a:tailEnd type="none" w="med" len="med"/>
                  </a:ln>
                </p:spPr>
              </p:sp>
              <p:sp>
                <p:nvSpPr>
                  <p:cNvPr id="26663" name="矩形 26662"/>
                  <p:cNvSpPr/>
                  <p:nvPr/>
                </p:nvSpPr>
                <p:spPr>
                  <a:xfrm>
                    <a:off x="970" y="3199"/>
                    <a:ext cx="313" cy="360"/>
                  </a:xfrm>
                  <a:prstGeom prst="rect">
                    <a:avLst/>
                  </a:prstGeom>
                  <a:noFill/>
                  <a:ln w="9525">
                    <a:noFill/>
                  </a:ln>
                </p:spPr>
                <p:txBody>
                  <a:bodyPr>
                    <a:spAutoFit/>
                  </a:bodyPr>
                  <a:p>
                    <a:pPr>
                      <a:lnSpc>
                        <a:spcPct val="110000"/>
                      </a:lnSpc>
                      <a:buClr>
                        <a:schemeClr val="bg1"/>
                      </a:buClr>
                    </a:pPr>
                    <a:r>
                      <a:rPr lang="en-US" altLang="zh-CN" sz="2400" b="0" i="1">
                        <a:latin typeface="Times New Roman" panose="02020603050405020304" pitchFamily="18" charset="0"/>
                      </a:rPr>
                      <a:t>0</a:t>
                    </a:r>
                    <a:endParaRPr lang="en-US" altLang="zh-CN" sz="2400" b="0" i="1">
                      <a:latin typeface="Times New Roman" panose="02020603050405020304" pitchFamily="18" charset="0"/>
                    </a:endParaRPr>
                  </a:p>
                </p:txBody>
              </p:sp>
              <p:sp>
                <p:nvSpPr>
                  <p:cNvPr id="26664" name="矩形 26663"/>
                  <p:cNvSpPr/>
                  <p:nvPr/>
                </p:nvSpPr>
                <p:spPr>
                  <a:xfrm>
                    <a:off x="958" y="2514"/>
                    <a:ext cx="215" cy="360"/>
                  </a:xfrm>
                  <a:prstGeom prst="rect">
                    <a:avLst/>
                  </a:prstGeom>
                  <a:noFill/>
                  <a:ln w="9525">
                    <a:noFill/>
                  </a:ln>
                </p:spPr>
                <p:txBody>
                  <a:bodyPr wrap="none" anchor="t">
                    <a:spAutoFit/>
                  </a:bodyPr>
                  <a:p>
                    <a:pPr>
                      <a:lnSpc>
                        <a:spcPct val="110000"/>
                      </a:lnSpc>
                      <a:buClr>
                        <a:schemeClr val="bg1"/>
                      </a:buClr>
                    </a:pPr>
                    <a:r>
                      <a:rPr lang="en-US" altLang="zh-CN" sz="2400" b="0" i="1">
                        <a:latin typeface="Times New Roman" panose="02020603050405020304" pitchFamily="18" charset="0"/>
                      </a:rPr>
                      <a:t>y</a:t>
                    </a:r>
                    <a:endParaRPr lang="en-US" altLang="zh-CN" sz="2400" b="0" i="1">
                      <a:latin typeface="Times New Roman" panose="02020603050405020304" pitchFamily="18" charset="0"/>
                    </a:endParaRPr>
                  </a:p>
                </p:txBody>
              </p:sp>
              <p:sp>
                <p:nvSpPr>
                  <p:cNvPr id="26665" name="矩形 26664"/>
                  <p:cNvSpPr/>
                  <p:nvPr/>
                </p:nvSpPr>
                <p:spPr>
                  <a:xfrm>
                    <a:off x="4849" y="3096"/>
                    <a:ext cx="233" cy="360"/>
                  </a:xfrm>
                  <a:prstGeom prst="rect">
                    <a:avLst/>
                  </a:prstGeom>
                  <a:noFill/>
                  <a:ln w="9525">
                    <a:noFill/>
                  </a:ln>
                </p:spPr>
                <p:txBody>
                  <a:bodyPr>
                    <a:spAutoFit/>
                  </a:bodyPr>
                  <a:p>
                    <a:pPr>
                      <a:lnSpc>
                        <a:spcPct val="110000"/>
                      </a:lnSpc>
                      <a:buClr>
                        <a:schemeClr val="bg1"/>
                      </a:buClr>
                    </a:pPr>
                    <a:r>
                      <a:rPr lang="en-US" altLang="zh-CN" sz="2400" b="0" i="1">
                        <a:latin typeface="Times New Roman" panose="02020603050405020304" pitchFamily="18" charset="0"/>
                      </a:rPr>
                      <a:t>x</a:t>
                    </a:r>
                    <a:endParaRPr lang="en-US" altLang="zh-CN" sz="2400" b="0" i="1">
                      <a:latin typeface="Times New Roman" panose="02020603050405020304" pitchFamily="18" charset="0"/>
                    </a:endParaRPr>
                  </a:p>
                </p:txBody>
              </p:sp>
            </p:grpSp>
          </p:grpSp>
          <p:sp>
            <p:nvSpPr>
              <p:cNvPr id="26677" name="文本框 26676"/>
              <p:cNvSpPr txBox="1"/>
              <p:nvPr/>
            </p:nvSpPr>
            <p:spPr>
              <a:xfrm>
                <a:off x="2633" y="1816"/>
                <a:ext cx="570" cy="312"/>
              </a:xfrm>
              <a:prstGeom prst="rect">
                <a:avLst/>
              </a:prstGeom>
              <a:noFill/>
              <a:ln w="9525">
                <a:noFill/>
              </a:ln>
            </p:spPr>
            <p:txBody>
              <a:bodyPr>
                <a:spAutoFit/>
              </a:bodyPr>
              <a:p>
                <a:pPr>
                  <a:lnSpc>
                    <a:spcPct val="110000"/>
                  </a:lnSpc>
                  <a:spcBef>
                    <a:spcPct val="50000"/>
                  </a:spcBef>
                  <a:buClr>
                    <a:schemeClr val="bg1"/>
                  </a:buClr>
                </a:pPr>
                <a:r>
                  <a:rPr lang="en-US" altLang="zh-CN" sz="2000">
                    <a:latin typeface="Times New Roman" panose="02020603050405020304" pitchFamily="18" charset="0"/>
                  </a:rPr>
                  <a:t>(</a:t>
                </a:r>
                <a:r>
                  <a:rPr lang="en-US" altLang="zh-CN" sz="2000" i="1">
                    <a:latin typeface="Times New Roman" panose="02020603050405020304" pitchFamily="18" charset="0"/>
                  </a:rPr>
                  <a:t>t</a:t>
                </a:r>
                <a:r>
                  <a:rPr lang="zh-CN" altLang="en-US" sz="2000" i="1">
                    <a:latin typeface="Times New Roman" panose="02020603050405020304" pitchFamily="18" charset="0"/>
                  </a:rPr>
                  <a:t>，</a:t>
                </a:r>
                <a:r>
                  <a:rPr lang="en-US" altLang="zh-CN" sz="2000" i="1">
                    <a:latin typeface="Times New Roman" panose="02020603050405020304" pitchFamily="18" charset="0"/>
                  </a:rPr>
                  <a:t>x</a:t>
                </a:r>
                <a:r>
                  <a:rPr lang="en-US" altLang="zh-CN" sz="2000">
                    <a:latin typeface="Times New Roman" panose="02020603050405020304" pitchFamily="18" charset="0"/>
                  </a:rPr>
                  <a:t>)</a:t>
                </a:r>
                <a:endParaRPr lang="en-US" altLang="zh-CN" sz="2000">
                  <a:latin typeface="Times New Roman" panose="02020603050405020304" pitchFamily="18" charset="0"/>
                </a:endParaRPr>
              </a:p>
            </p:txBody>
          </p:sp>
        </p:grpSp>
        <p:sp>
          <p:nvSpPr>
            <p:cNvPr id="26678" name="椭圆 26677"/>
            <p:cNvSpPr/>
            <p:nvPr/>
          </p:nvSpPr>
          <p:spPr>
            <a:xfrm>
              <a:off x="2704" y="1815"/>
              <a:ext cx="52" cy="48"/>
            </a:xfrm>
            <a:prstGeom prst="ellipse">
              <a:avLst/>
            </a:prstGeom>
            <a:solidFill>
              <a:srgbClr val="FF0000"/>
            </a:solidFill>
            <a:ln w="9525">
              <a:noFill/>
            </a:ln>
          </p:spPr>
          <p:txBody>
            <a:bodyPr/>
            <a:p>
              <a:endParaRPr lang="zh-CN" altLang="en-US"/>
            </a:p>
          </p:txBody>
        </p:sp>
        <p:sp>
          <p:nvSpPr>
            <p:cNvPr id="26679" name="椭圆 26678"/>
            <p:cNvSpPr/>
            <p:nvPr/>
          </p:nvSpPr>
          <p:spPr>
            <a:xfrm>
              <a:off x="3219" y="1815"/>
              <a:ext cx="52" cy="48"/>
            </a:xfrm>
            <a:prstGeom prst="ellipse">
              <a:avLst/>
            </a:prstGeom>
            <a:solidFill>
              <a:srgbClr val="FF0000"/>
            </a:solidFill>
            <a:ln w="9525">
              <a:noFill/>
            </a:ln>
          </p:spPr>
          <p:txBody>
            <a:bodyPr/>
            <a:p>
              <a:endParaRPr lang="zh-CN" altLang="en-US"/>
            </a:p>
          </p:txBody>
        </p:sp>
      </p:grpSp>
      <p:sp>
        <p:nvSpPr>
          <p:cNvPr id="26680" name="文本框 26679"/>
          <p:cNvSpPr txBox="1"/>
          <p:nvPr/>
        </p:nvSpPr>
        <p:spPr>
          <a:xfrm>
            <a:off x="611188" y="4457700"/>
            <a:ext cx="4552950" cy="457200"/>
          </a:xfrm>
          <a:prstGeom prst="rect">
            <a:avLst/>
          </a:prstGeom>
          <a:noFill/>
          <a:ln w="9525">
            <a:noFill/>
          </a:ln>
        </p:spPr>
        <p:txBody>
          <a:bodyPr wrap="none" anchor="t">
            <a:spAutoFit/>
          </a:bodyPr>
          <a:p>
            <a:pPr eaLnBrk="0" hangingPunct="0">
              <a:buClr>
                <a:schemeClr val="bg1"/>
              </a:buClr>
            </a:pPr>
            <a:r>
              <a:rPr lang="zh-CN" altLang="en-US" sz="2400" dirty="0">
                <a:latin typeface="Times New Roman" panose="02020603050405020304" pitchFamily="18" charset="0"/>
              </a:rPr>
              <a:t>时间延续</a:t>
            </a:r>
            <a:r>
              <a:rPr lang="en-US" altLang="zh-CN" sz="2400" dirty="0">
                <a:latin typeface="Times New Roman" panose="02020603050405020304" pitchFamily="18" charset="0"/>
              </a:rPr>
              <a:t>△t</a:t>
            </a:r>
            <a:r>
              <a:rPr lang="zh-CN" altLang="en-US" sz="2400" dirty="0">
                <a:latin typeface="Times New Roman" panose="02020603050405020304" pitchFamily="18" charset="0"/>
              </a:rPr>
              <a:t>，整个波形向前推进</a:t>
            </a:r>
            <a:endParaRPr lang="zh-CN" altLang="en-US" sz="2400" dirty="0">
              <a:latin typeface="Times New Roman" panose="02020603050405020304" pitchFamily="18" charset="0"/>
            </a:endParaRPr>
          </a:p>
        </p:txBody>
      </p:sp>
      <p:sp>
        <p:nvSpPr>
          <p:cNvPr id="26681" name="文本框 26680"/>
          <p:cNvSpPr txBox="1"/>
          <p:nvPr/>
        </p:nvSpPr>
        <p:spPr>
          <a:xfrm>
            <a:off x="5202238" y="4457700"/>
            <a:ext cx="1530350" cy="457200"/>
          </a:xfrm>
          <a:prstGeom prst="rect">
            <a:avLst/>
          </a:prstGeom>
          <a:noFill/>
          <a:ln w="9525">
            <a:noFill/>
          </a:ln>
        </p:spPr>
        <p:txBody>
          <a:bodyPr>
            <a:spAutoFit/>
          </a:bodyPr>
          <a:p>
            <a:pPr eaLnBrk="0" hangingPunct="0">
              <a:buClr>
                <a:schemeClr val="bg1"/>
              </a:buClr>
            </a:pPr>
            <a:r>
              <a:rPr lang="en-US" altLang="zh-CN" sz="2400" i="1">
                <a:latin typeface="Times New Roman" panose="02020603050405020304" pitchFamily="18" charset="0"/>
              </a:rPr>
              <a:t>△x=u·△t</a:t>
            </a:r>
            <a:endParaRPr lang="en-US" altLang="zh-CN" sz="2400">
              <a:latin typeface="Times New Roman" panose="02020603050405020304" pitchFamily="18" charset="0"/>
            </a:endParaRPr>
          </a:p>
        </p:txBody>
      </p:sp>
      <p:sp>
        <p:nvSpPr>
          <p:cNvPr id="26686" name="文本框 26685"/>
          <p:cNvSpPr txBox="1"/>
          <p:nvPr/>
        </p:nvSpPr>
        <p:spPr>
          <a:xfrm>
            <a:off x="522288" y="5903913"/>
            <a:ext cx="5219700" cy="521970"/>
          </a:xfrm>
          <a:prstGeom prst="rect">
            <a:avLst/>
          </a:prstGeom>
          <a:noFill/>
          <a:ln w="9525">
            <a:noFill/>
          </a:ln>
        </p:spPr>
        <p:txBody>
          <a:bodyPr>
            <a:spAutoFit/>
          </a:bodyPr>
          <a:p>
            <a:pPr>
              <a:spcBef>
                <a:spcPct val="50000"/>
              </a:spcBef>
            </a:pPr>
            <a:r>
              <a:rPr lang="en-US" altLang="zh-CN" dirty="0">
                <a:solidFill>
                  <a:srgbClr val="FF0000"/>
                </a:solidFill>
                <a:latin typeface="Times New Roman" panose="02020603050405020304" pitchFamily="18" charset="0"/>
              </a:rPr>
              <a:t>★ </a:t>
            </a:r>
            <a:r>
              <a:rPr lang="zh-CN" altLang="en-US" sz="2400" dirty="0">
                <a:solidFill>
                  <a:srgbClr val="FF0000"/>
                </a:solidFill>
                <a:latin typeface="Times New Roman" panose="02020603050405020304" pitchFamily="18" charset="0"/>
              </a:rPr>
              <a:t>波动方程反应了波形的传播过程。</a:t>
            </a:r>
            <a:endParaRPr lang="zh-CN" altLang="en-US" sz="2400" dirty="0">
              <a:solidFill>
                <a:srgbClr val="FF0000"/>
              </a:solidFill>
              <a:latin typeface="Times New Roman" panose="02020603050405020304" pitchFamily="18" charset="0"/>
            </a:endParaRPr>
          </a:p>
        </p:txBody>
      </p:sp>
      <p:grpSp>
        <p:nvGrpSpPr>
          <p:cNvPr id="26708" name="组合 26707"/>
          <p:cNvGrpSpPr/>
          <p:nvPr/>
        </p:nvGrpSpPr>
        <p:grpSpPr>
          <a:xfrm>
            <a:off x="206375" y="1719263"/>
            <a:ext cx="8686800" cy="457200"/>
            <a:chOff x="158" y="1083"/>
            <a:chExt cx="5472" cy="288"/>
          </a:xfrm>
        </p:grpSpPr>
        <p:sp>
          <p:nvSpPr>
            <p:cNvPr id="26690" name="文本框 26689"/>
            <p:cNvSpPr txBox="1"/>
            <p:nvPr/>
          </p:nvSpPr>
          <p:spPr>
            <a:xfrm>
              <a:off x="158" y="1083"/>
              <a:ext cx="5472" cy="288"/>
            </a:xfrm>
            <a:prstGeom prst="rect">
              <a:avLst/>
            </a:prstGeom>
            <a:noFill/>
            <a:ln w="9525">
              <a:noFill/>
            </a:ln>
          </p:spPr>
          <p:txBody>
            <a:bodyPr>
              <a:spAutoFit/>
            </a:bodyPr>
            <a:p>
              <a:pPr>
                <a:spcBef>
                  <a:spcPct val="50000"/>
                </a:spcBef>
              </a:pPr>
              <a:r>
                <a:rPr lang="zh-CN" altLang="en-US" sz="2400" dirty="0">
                  <a:latin typeface="Times New Roman" panose="02020603050405020304" pitchFamily="18" charset="0"/>
                </a:rPr>
                <a:t>说明了</a:t>
              </a:r>
              <a:r>
                <a:rPr lang="en-US" altLang="zh-CN" sz="2400" dirty="0">
                  <a:latin typeface="Times New Roman" panose="02020603050405020304" pitchFamily="18" charset="0"/>
                </a:rPr>
                <a:t>:t</a:t>
              </a:r>
              <a:r>
                <a:rPr lang="zh-CN" altLang="en-US" sz="2400" dirty="0">
                  <a:latin typeface="Times New Roman" panose="02020603050405020304" pitchFamily="18" charset="0"/>
                </a:rPr>
                <a:t>时刻</a:t>
              </a:r>
              <a:r>
                <a:rPr lang="en-US" altLang="zh-CN" sz="2400" dirty="0">
                  <a:latin typeface="Times New Roman" panose="02020603050405020304" pitchFamily="18" charset="0"/>
                </a:rPr>
                <a:t>x</a:t>
              </a:r>
              <a:r>
                <a:rPr lang="zh-CN" altLang="en-US" sz="2400" dirty="0">
                  <a:latin typeface="Times New Roman" panose="02020603050405020304" pitchFamily="18" charset="0"/>
                </a:rPr>
                <a:t>处的某个振动状态经过     时间向前传播了                                              </a:t>
              </a:r>
              <a:endParaRPr lang="zh-CN" altLang="en-US" sz="2400" dirty="0">
                <a:latin typeface="Times New Roman" panose="02020603050405020304" pitchFamily="18" charset="0"/>
              </a:endParaRPr>
            </a:p>
          </p:txBody>
        </p:sp>
        <p:graphicFrame>
          <p:nvGraphicFramePr>
            <p:cNvPr id="26691" name="对象 26690"/>
            <p:cNvGraphicFramePr/>
            <p:nvPr/>
          </p:nvGraphicFramePr>
          <p:xfrm>
            <a:off x="3277" y="1111"/>
            <a:ext cx="341" cy="203"/>
          </p:xfrm>
          <a:graphic>
            <a:graphicData uri="http://schemas.openxmlformats.org/presentationml/2006/ole">
              <mc:AlternateContent xmlns:mc="http://schemas.openxmlformats.org/markup-compatibility/2006">
                <mc:Choice xmlns:v="urn:schemas-microsoft-com:vml" Requires="v">
                  <p:oleObj spid="_x0000_s3209" name="" r:id="rId3" imgW="189865" imgH="177800" progId="Equation.DSMT4">
                    <p:embed/>
                  </p:oleObj>
                </mc:Choice>
                <mc:Fallback>
                  <p:oleObj name="" r:id="rId3" imgW="189865" imgH="177800" progId="Equation.DSMT4">
                    <p:embed/>
                    <p:pic>
                      <p:nvPicPr>
                        <p:cNvPr id="0" name="图片 3208"/>
                        <p:cNvPicPr/>
                        <p:nvPr/>
                      </p:nvPicPr>
                      <p:blipFill>
                        <a:blip r:embed="rId4"/>
                        <a:stretch>
                          <a:fillRect/>
                        </a:stretch>
                      </p:blipFill>
                      <p:spPr>
                        <a:xfrm>
                          <a:off x="3277" y="1111"/>
                          <a:ext cx="341" cy="203"/>
                        </a:xfrm>
                        <a:prstGeom prst="rect">
                          <a:avLst/>
                        </a:prstGeom>
                        <a:noFill/>
                        <a:ln w="38100">
                          <a:noFill/>
                          <a:miter/>
                        </a:ln>
                      </p:spPr>
                    </p:pic>
                  </p:oleObj>
                </mc:Fallback>
              </mc:AlternateContent>
            </a:graphicData>
          </a:graphic>
        </p:graphicFrame>
        <p:graphicFrame>
          <p:nvGraphicFramePr>
            <p:cNvPr id="26692" name="对象 26691"/>
            <p:cNvGraphicFramePr/>
            <p:nvPr/>
          </p:nvGraphicFramePr>
          <p:xfrm>
            <a:off x="4836" y="1111"/>
            <a:ext cx="794" cy="199"/>
          </p:xfrm>
          <a:graphic>
            <a:graphicData uri="http://schemas.openxmlformats.org/presentationml/2006/ole">
              <mc:AlternateContent xmlns:mc="http://schemas.openxmlformats.org/markup-compatibility/2006">
                <mc:Choice xmlns:v="urn:schemas-microsoft-com:vml" Requires="v">
                  <p:oleObj spid="_x0000_s3210" name="" r:id="rId5" imgW="582930" imgH="177800" progId="Equation.DSMT4">
                    <p:embed/>
                  </p:oleObj>
                </mc:Choice>
                <mc:Fallback>
                  <p:oleObj name="" r:id="rId5" imgW="582930" imgH="177800" progId="Equation.DSMT4">
                    <p:embed/>
                    <p:pic>
                      <p:nvPicPr>
                        <p:cNvPr id="0" name="图片 3209"/>
                        <p:cNvPicPr/>
                        <p:nvPr/>
                      </p:nvPicPr>
                      <p:blipFill>
                        <a:blip r:embed="rId6"/>
                        <a:stretch>
                          <a:fillRect/>
                        </a:stretch>
                      </p:blipFill>
                      <p:spPr>
                        <a:xfrm>
                          <a:off x="4836" y="1111"/>
                          <a:ext cx="794" cy="199"/>
                        </a:xfrm>
                        <a:prstGeom prst="rect">
                          <a:avLst/>
                        </a:prstGeom>
                        <a:noFill/>
                        <a:ln w="38100">
                          <a:noFill/>
                          <a:miter/>
                        </a:ln>
                      </p:spPr>
                    </p:pic>
                  </p:oleObj>
                </mc:Fallback>
              </mc:AlternateContent>
            </a:graphicData>
          </a:graphic>
        </p:graphicFrame>
      </p:grpSp>
      <p:graphicFrame>
        <p:nvGraphicFramePr>
          <p:cNvPr id="26694" name="对象 26693"/>
          <p:cNvGraphicFramePr/>
          <p:nvPr/>
        </p:nvGraphicFramePr>
        <p:xfrm>
          <a:off x="2527777" y="1268413"/>
          <a:ext cx="3324860" cy="457200"/>
        </p:xfrm>
        <a:graphic>
          <a:graphicData uri="http://schemas.openxmlformats.org/presentationml/2006/ole">
            <mc:AlternateContent xmlns:mc="http://schemas.openxmlformats.org/markup-compatibility/2006">
              <mc:Choice xmlns:v="urn:schemas-microsoft-com:vml" Requires="v">
                <p:oleObj spid="_x0000_s3211" name="" r:id="rId7" imgW="1536700" imgH="203200" progId="Equation.DSMT4">
                  <p:embed/>
                </p:oleObj>
              </mc:Choice>
              <mc:Fallback>
                <p:oleObj name="" r:id="rId7" imgW="1536700" imgH="203200" progId="Equation.DSMT4">
                  <p:embed/>
                  <p:pic>
                    <p:nvPicPr>
                      <p:cNvPr id="0" name="图片 3210"/>
                      <p:cNvPicPr/>
                      <p:nvPr/>
                    </p:nvPicPr>
                    <p:blipFill>
                      <a:blip r:embed="rId8"/>
                      <a:stretch>
                        <a:fillRect/>
                      </a:stretch>
                    </p:blipFill>
                    <p:spPr>
                      <a:xfrm>
                        <a:off x="2527777" y="1268413"/>
                        <a:ext cx="3324860" cy="457200"/>
                      </a:xfrm>
                      <a:prstGeom prst="rect">
                        <a:avLst/>
                      </a:prstGeom>
                      <a:noFill/>
                      <a:ln w="38100">
                        <a:noFill/>
                        <a:miter/>
                      </a:ln>
                    </p:spPr>
                  </p:pic>
                </p:oleObj>
              </mc:Fallback>
            </mc:AlternateContent>
          </a:graphicData>
        </a:graphic>
      </p:graphicFrame>
      <p:grpSp>
        <p:nvGrpSpPr>
          <p:cNvPr id="26699" name="组合 26698"/>
          <p:cNvGrpSpPr/>
          <p:nvPr/>
        </p:nvGrpSpPr>
        <p:grpSpPr>
          <a:xfrm>
            <a:off x="5876925" y="1268413"/>
            <a:ext cx="2114550" cy="457200"/>
            <a:chOff x="3929" y="1451"/>
            <a:chExt cx="1332" cy="288"/>
          </a:xfrm>
        </p:grpSpPr>
        <p:sp>
          <p:nvSpPr>
            <p:cNvPr id="26697" name="直接连接符 26696"/>
            <p:cNvSpPr/>
            <p:nvPr/>
          </p:nvSpPr>
          <p:spPr>
            <a:xfrm>
              <a:off x="3929" y="1593"/>
              <a:ext cx="425" cy="0"/>
            </a:xfrm>
            <a:prstGeom prst="line">
              <a:avLst/>
            </a:prstGeom>
            <a:ln w="9525" cap="flat" cmpd="sng">
              <a:solidFill>
                <a:schemeClr val="tx1"/>
              </a:solidFill>
              <a:prstDash val="solid"/>
              <a:headEnd type="none" w="med" len="med"/>
              <a:tailEnd type="none" w="med" len="med"/>
            </a:ln>
          </p:spPr>
        </p:sp>
        <p:sp>
          <p:nvSpPr>
            <p:cNvPr id="26698" name="文本框 26697"/>
            <p:cNvSpPr txBox="1"/>
            <p:nvPr/>
          </p:nvSpPr>
          <p:spPr>
            <a:xfrm>
              <a:off x="4383" y="1451"/>
              <a:ext cx="878" cy="288"/>
            </a:xfrm>
            <a:prstGeom prst="rect">
              <a:avLst/>
            </a:prstGeom>
            <a:noFill/>
            <a:ln w="9525">
              <a:noFill/>
            </a:ln>
          </p:spPr>
          <p:txBody>
            <a:bodyPr>
              <a:spAutoFit/>
            </a:bodyPr>
            <a:p>
              <a:pPr>
                <a:spcBef>
                  <a:spcPct val="50000"/>
                </a:spcBef>
              </a:pPr>
              <a:r>
                <a:rPr lang="zh-CN" altLang="en-US" sz="2400" dirty="0">
                  <a:solidFill>
                    <a:srgbClr val="0000FF"/>
                  </a:solidFill>
                  <a:latin typeface="Times New Roman" panose="02020603050405020304" pitchFamily="18" charset="0"/>
                </a:rPr>
                <a:t>行波</a:t>
              </a:r>
              <a:endParaRPr lang="zh-CN" altLang="en-US" sz="2400" dirty="0">
                <a:solidFill>
                  <a:srgbClr val="0000FF"/>
                </a:solidFill>
                <a:latin typeface="Times New Roman" panose="02020603050405020304" pitchFamily="18" charset="0"/>
              </a:endParaRPr>
            </a:p>
          </p:txBody>
        </p:sp>
      </p:grpSp>
      <p:sp>
        <p:nvSpPr>
          <p:cNvPr id="26700" name="文本框 26699"/>
          <p:cNvSpPr txBox="1"/>
          <p:nvPr/>
        </p:nvSpPr>
        <p:spPr>
          <a:xfrm>
            <a:off x="522288" y="4975225"/>
            <a:ext cx="8066405" cy="891540"/>
          </a:xfrm>
          <a:prstGeom prst="rect">
            <a:avLst/>
          </a:prstGeom>
          <a:noFill/>
          <a:ln w="9525">
            <a:noFill/>
          </a:ln>
        </p:spPr>
        <p:txBody>
          <a:bodyPr wrap="none" anchor="t">
            <a:spAutoFit/>
          </a:bodyPr>
          <a:p>
            <a:pPr eaLnBrk="0" hangingPunct="0">
              <a:buClr>
                <a:schemeClr val="bg1"/>
              </a:buClr>
            </a:pPr>
            <a:r>
              <a:rPr lang="zh-CN" altLang="en-US" sz="2400" dirty="0">
                <a:latin typeface="Times New Roman" panose="02020603050405020304" pitchFamily="18" charset="0"/>
              </a:rPr>
              <a:t>因此，想获得</a:t>
            </a:r>
            <a:r>
              <a:rPr lang="en-US" altLang="zh-CN" sz="2400" err="1">
                <a:latin typeface="Times New Roman" panose="02020603050405020304" pitchFamily="18" charset="0"/>
              </a:rPr>
              <a:t>t+</a:t>
            </a:r>
            <a:r>
              <a:rPr lang="en-US" altLang="zh-CN" sz="2400" i="1" err="1">
                <a:latin typeface="Times New Roman" panose="02020603050405020304" pitchFamily="18" charset="0"/>
              </a:rPr>
              <a:t>△t</a:t>
            </a:r>
            <a:r>
              <a:rPr lang="zh-CN" altLang="en-US" sz="2400" dirty="0">
                <a:latin typeface="Times New Roman" panose="02020603050405020304" pitchFamily="18" charset="0"/>
              </a:rPr>
              <a:t>时刻的波形，只要将</a:t>
            </a:r>
            <a:r>
              <a:rPr lang="en-US" altLang="zh-CN" sz="2400" dirty="0">
                <a:latin typeface="Times New Roman" panose="02020603050405020304" pitchFamily="18" charset="0"/>
              </a:rPr>
              <a:t>t </a:t>
            </a:r>
            <a:r>
              <a:rPr lang="zh-CN" altLang="en-US" sz="2400" dirty="0">
                <a:latin typeface="Times New Roman" panose="02020603050405020304" pitchFamily="18" charset="0"/>
              </a:rPr>
              <a:t>时刻的波形沿波的</a:t>
            </a:r>
            <a:endParaRPr lang="zh-CN" altLang="en-US" sz="2400" dirty="0">
              <a:latin typeface="Times New Roman" panose="02020603050405020304" pitchFamily="18" charset="0"/>
            </a:endParaRPr>
          </a:p>
          <a:p>
            <a:pPr eaLnBrk="0" hangingPunct="0">
              <a:buClr>
                <a:schemeClr val="bg1"/>
              </a:buClr>
            </a:pPr>
            <a:r>
              <a:rPr lang="zh-CN" altLang="en-US" sz="2400" dirty="0">
                <a:latin typeface="Times New Roman" panose="02020603050405020304" pitchFamily="18" charset="0"/>
              </a:rPr>
              <a:t>前进方向移动</a:t>
            </a:r>
            <a:r>
              <a:rPr lang="en-US" altLang="zh-CN" i="1">
                <a:latin typeface="Times New Roman" panose="02020603050405020304" pitchFamily="18" charset="0"/>
              </a:rPr>
              <a:t>△x</a:t>
            </a:r>
            <a:r>
              <a:rPr lang="zh-CN" altLang="en-US" sz="2400" dirty="0">
                <a:latin typeface="Times New Roman" panose="02020603050405020304" pitchFamily="18" charset="0"/>
              </a:rPr>
              <a:t>的距离即可。</a:t>
            </a:r>
            <a:endParaRPr lang="zh-CN" altLang="en-US" sz="2400" dirty="0">
              <a:latin typeface="Times New Roman" panose="02020603050405020304" pitchFamily="18" charset="0"/>
            </a:endParaRPr>
          </a:p>
        </p:txBody>
      </p:sp>
      <p:sp>
        <p:nvSpPr>
          <p:cNvPr id="26702" name="文本框 26701"/>
          <p:cNvSpPr txBox="1"/>
          <p:nvPr/>
        </p:nvSpPr>
        <p:spPr>
          <a:xfrm>
            <a:off x="341313" y="119063"/>
            <a:ext cx="3781425" cy="457200"/>
          </a:xfrm>
          <a:prstGeom prst="rect">
            <a:avLst/>
          </a:prstGeom>
          <a:noFill/>
          <a:ln w="9525">
            <a:noFill/>
          </a:ln>
        </p:spPr>
        <p:txBody>
          <a:bodyPr>
            <a:spAutoFit/>
          </a:bodyPr>
          <a:p>
            <a:pPr>
              <a:spcBef>
                <a:spcPct val="50000"/>
              </a:spcBef>
            </a:pPr>
            <a:r>
              <a:rPr lang="en-US" altLang="zh-CN" sz="2400" dirty="0">
                <a:solidFill>
                  <a:srgbClr val="0000FF"/>
                </a:solidFill>
                <a:latin typeface="Times New Roman" panose="02020603050405020304" pitchFamily="18" charset="0"/>
              </a:rPr>
              <a:t>3. </a:t>
            </a:r>
            <a:r>
              <a:rPr lang="zh-CN" altLang="en-US" sz="2400" dirty="0">
                <a:solidFill>
                  <a:srgbClr val="0000FF"/>
                </a:solidFill>
                <a:latin typeface="Times New Roman" panose="02020603050405020304" pitchFamily="18" charset="0"/>
              </a:rPr>
              <a:t>一般地，由波动方程</a:t>
            </a:r>
            <a:endParaRPr lang="zh-CN" altLang="en-US" sz="2400" dirty="0">
              <a:solidFill>
                <a:srgbClr val="0000FF"/>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52"/>
                                        </p:tgtEl>
                                        <p:attrNameLst>
                                          <p:attrName>style.visibility</p:attrName>
                                        </p:attrNameLst>
                                      </p:cBhvr>
                                      <p:to>
                                        <p:strVal val="visible"/>
                                      </p:to>
                                    </p:set>
                                    <p:animEffect transition="in" filter="blinds(horizontal)">
                                      <p:cBhvr>
                                        <p:cTn id="7" dur="500"/>
                                        <p:tgtEl>
                                          <p:spTgt spid="26652"/>
                                        </p:tgtEl>
                                      </p:cBhvr>
                                    </p:animEffect>
                                  </p:childTnLst>
                                </p:cTn>
                              </p:par>
                              <p:par>
                                <p:cTn id="8" presetID="3" presetClass="entr" presetSubtype="10" fill="hold" nodeType="withEffect">
                                  <p:stCondLst>
                                    <p:cond delay="0"/>
                                  </p:stCondLst>
                                  <p:childTnLst>
                                    <p:set>
                                      <p:cBhvr>
                                        <p:cTn id="9" dur="1" fill="hold">
                                          <p:stCondLst>
                                            <p:cond delay="0"/>
                                          </p:stCondLst>
                                        </p:cTn>
                                        <p:tgtEl>
                                          <p:spTgt spid="26694"/>
                                        </p:tgtEl>
                                        <p:attrNameLst>
                                          <p:attrName>style.visibility</p:attrName>
                                        </p:attrNameLst>
                                      </p:cBhvr>
                                      <p:to>
                                        <p:strVal val="visible"/>
                                      </p:to>
                                    </p:set>
                                    <p:animEffect transition="in" filter="blinds(horizontal)">
                                      <p:cBhvr>
                                        <p:cTn id="10" dur="500"/>
                                        <p:tgtEl>
                                          <p:spTgt spid="2669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6706"/>
                                        </p:tgtEl>
                                        <p:attrNameLst>
                                          <p:attrName>style.visibility</p:attrName>
                                        </p:attrNameLst>
                                      </p:cBhvr>
                                      <p:to>
                                        <p:strVal val="visible"/>
                                      </p:to>
                                    </p:set>
                                    <p:anim calcmode="lin" valueType="num">
                                      <p:cBhvr additive="base">
                                        <p:cTn id="15" dur="500" fill="hold"/>
                                        <p:tgtEl>
                                          <p:spTgt spid="26706"/>
                                        </p:tgtEl>
                                        <p:attrNameLst>
                                          <p:attrName>ppt_x</p:attrName>
                                        </p:attrNameLst>
                                      </p:cBhvr>
                                      <p:tavLst>
                                        <p:tav tm="0">
                                          <p:val>
                                            <p:strVal val="#ppt_x"/>
                                          </p:val>
                                        </p:tav>
                                        <p:tav tm="100000">
                                          <p:val>
                                            <p:strVal val="#ppt_x"/>
                                          </p:val>
                                        </p:tav>
                                      </p:tavLst>
                                    </p:anim>
                                    <p:anim calcmode="lin" valueType="num">
                                      <p:cBhvr additive="base">
                                        <p:cTn id="16" dur="500" fill="hold"/>
                                        <p:tgtEl>
                                          <p:spTgt spid="2670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6680"/>
                                        </p:tgtEl>
                                        <p:attrNameLst>
                                          <p:attrName>style.visibility</p:attrName>
                                        </p:attrNameLst>
                                      </p:cBhvr>
                                      <p:to>
                                        <p:strVal val="visible"/>
                                      </p:to>
                                    </p:set>
                                    <p:anim calcmode="lin" valueType="num">
                                      <p:cBhvr additive="base">
                                        <p:cTn id="19" dur="500" fill="hold"/>
                                        <p:tgtEl>
                                          <p:spTgt spid="26680"/>
                                        </p:tgtEl>
                                        <p:attrNameLst>
                                          <p:attrName>ppt_x</p:attrName>
                                        </p:attrNameLst>
                                      </p:cBhvr>
                                      <p:tavLst>
                                        <p:tav tm="0">
                                          <p:val>
                                            <p:strVal val="#ppt_x"/>
                                          </p:val>
                                        </p:tav>
                                        <p:tav tm="100000">
                                          <p:val>
                                            <p:strVal val="#ppt_x"/>
                                          </p:val>
                                        </p:tav>
                                      </p:tavLst>
                                    </p:anim>
                                    <p:anim calcmode="lin" valueType="num">
                                      <p:cBhvr additive="base">
                                        <p:cTn id="20" dur="500" fill="hold"/>
                                        <p:tgtEl>
                                          <p:spTgt spid="2668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6681"/>
                                        </p:tgtEl>
                                        <p:attrNameLst>
                                          <p:attrName>style.visibility</p:attrName>
                                        </p:attrNameLst>
                                      </p:cBhvr>
                                      <p:to>
                                        <p:strVal val="visible"/>
                                      </p:to>
                                    </p:set>
                                    <p:anim calcmode="lin" valueType="num">
                                      <p:cBhvr additive="base">
                                        <p:cTn id="23" dur="500" fill="hold"/>
                                        <p:tgtEl>
                                          <p:spTgt spid="26681"/>
                                        </p:tgtEl>
                                        <p:attrNameLst>
                                          <p:attrName>ppt_x</p:attrName>
                                        </p:attrNameLst>
                                      </p:cBhvr>
                                      <p:tavLst>
                                        <p:tav tm="0">
                                          <p:val>
                                            <p:strVal val="#ppt_x"/>
                                          </p:val>
                                        </p:tav>
                                        <p:tav tm="100000">
                                          <p:val>
                                            <p:strVal val="#ppt_x"/>
                                          </p:val>
                                        </p:tav>
                                      </p:tavLst>
                                    </p:anim>
                                    <p:anim calcmode="lin" valueType="num">
                                      <p:cBhvr additive="base">
                                        <p:cTn id="24" dur="500" fill="hold"/>
                                        <p:tgtEl>
                                          <p:spTgt spid="2668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6708"/>
                                        </p:tgtEl>
                                        <p:attrNameLst>
                                          <p:attrName>style.visibility</p:attrName>
                                        </p:attrNameLst>
                                      </p:cBhvr>
                                      <p:to>
                                        <p:strVal val="visible"/>
                                      </p:to>
                                    </p:set>
                                    <p:anim calcmode="lin" valueType="num">
                                      <p:cBhvr additive="base">
                                        <p:cTn id="27" dur="500" fill="hold"/>
                                        <p:tgtEl>
                                          <p:spTgt spid="26708"/>
                                        </p:tgtEl>
                                        <p:attrNameLst>
                                          <p:attrName>ppt_x</p:attrName>
                                        </p:attrNameLst>
                                      </p:cBhvr>
                                      <p:tavLst>
                                        <p:tav tm="0">
                                          <p:val>
                                            <p:strVal val="#ppt_x"/>
                                          </p:val>
                                        </p:tav>
                                        <p:tav tm="100000">
                                          <p:val>
                                            <p:strVal val="#ppt_x"/>
                                          </p:val>
                                        </p:tav>
                                      </p:tavLst>
                                    </p:anim>
                                    <p:anim calcmode="lin" valueType="num">
                                      <p:cBhvr additive="base">
                                        <p:cTn id="28" dur="500" fill="hold"/>
                                        <p:tgtEl>
                                          <p:spTgt spid="2670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6699"/>
                                        </p:tgtEl>
                                        <p:attrNameLst>
                                          <p:attrName>style.visibility</p:attrName>
                                        </p:attrNameLst>
                                      </p:cBhvr>
                                      <p:to>
                                        <p:strVal val="visible"/>
                                      </p:to>
                                    </p:set>
                                    <p:animEffect transition="in" filter="blinds(horizontal)">
                                      <p:cBhvr>
                                        <p:cTn id="33" dur="500"/>
                                        <p:tgtEl>
                                          <p:spTgt spid="26699"/>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26700"/>
                                        </p:tgtEl>
                                        <p:attrNameLst>
                                          <p:attrName>style.visibility</p:attrName>
                                        </p:attrNameLst>
                                      </p:cBhvr>
                                      <p:to>
                                        <p:strVal val="visible"/>
                                      </p:to>
                                    </p:set>
                                    <p:anim calcmode="lin" valueType="num">
                                      <p:cBhvr additive="base">
                                        <p:cTn id="38" dur="500" fill="hold"/>
                                        <p:tgtEl>
                                          <p:spTgt spid="26700"/>
                                        </p:tgtEl>
                                        <p:attrNameLst>
                                          <p:attrName>ppt_x</p:attrName>
                                        </p:attrNameLst>
                                      </p:cBhvr>
                                      <p:tavLst>
                                        <p:tav tm="0">
                                          <p:val>
                                            <p:strVal val="#ppt_x"/>
                                          </p:val>
                                        </p:tav>
                                        <p:tav tm="100000">
                                          <p:val>
                                            <p:strVal val="#ppt_x"/>
                                          </p:val>
                                        </p:tav>
                                      </p:tavLst>
                                    </p:anim>
                                    <p:anim calcmode="lin" valueType="num">
                                      <p:cBhvr additive="base">
                                        <p:cTn id="39" dur="500" fill="hold"/>
                                        <p:tgtEl>
                                          <p:spTgt spid="26700"/>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6686"/>
                                        </p:tgtEl>
                                        <p:attrNameLst>
                                          <p:attrName>style.visibility</p:attrName>
                                        </p:attrNameLst>
                                      </p:cBhvr>
                                      <p:to>
                                        <p:strVal val="visible"/>
                                      </p:to>
                                    </p:set>
                                    <p:anim calcmode="lin" valueType="num">
                                      <p:cBhvr additive="base">
                                        <p:cTn id="44" dur="500" fill="hold"/>
                                        <p:tgtEl>
                                          <p:spTgt spid="26686"/>
                                        </p:tgtEl>
                                        <p:attrNameLst>
                                          <p:attrName>ppt_x</p:attrName>
                                        </p:attrNameLst>
                                      </p:cBhvr>
                                      <p:tavLst>
                                        <p:tav tm="0">
                                          <p:val>
                                            <p:strVal val="#ppt_x"/>
                                          </p:val>
                                        </p:tav>
                                        <p:tav tm="100000">
                                          <p:val>
                                            <p:strVal val="#ppt_x"/>
                                          </p:val>
                                        </p:tav>
                                      </p:tavLst>
                                    </p:anim>
                                    <p:anim calcmode="lin" valueType="num">
                                      <p:cBhvr additive="base">
                                        <p:cTn id="45" dur="500" fill="hold"/>
                                        <p:tgtEl>
                                          <p:spTgt spid="266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80" grpId="0"/>
      <p:bldP spid="26681" grpId="0"/>
      <p:bldP spid="26686" grpId="0"/>
      <p:bldP spid="2670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6" name="文本框 125955"/>
          <p:cNvSpPr txBox="1"/>
          <p:nvPr/>
        </p:nvSpPr>
        <p:spPr>
          <a:xfrm>
            <a:off x="206375" y="188913"/>
            <a:ext cx="8686800" cy="1938020"/>
          </a:xfrm>
          <a:prstGeom prst="rect">
            <a:avLst/>
          </a:prstGeom>
          <a:noFill/>
          <a:ln w="9525">
            <a:noFill/>
          </a:ln>
        </p:spPr>
        <p:txBody>
          <a:bodyPr>
            <a:spAutoFit/>
          </a:bodyPr>
          <a:p>
            <a:pPr>
              <a:spcBef>
                <a:spcPct val="50000"/>
              </a:spcBef>
            </a:pPr>
            <a:r>
              <a:rPr lang="zh-CN" altLang="en-US" sz="2400" dirty="0">
                <a:latin typeface="Times New Roman" panose="02020603050405020304" pitchFamily="18" charset="0"/>
              </a:rPr>
              <a:t>例</a:t>
            </a:r>
            <a:r>
              <a:rPr lang="en-US" altLang="zh-CN" sz="2400" dirty="0">
                <a:latin typeface="Times New Roman" panose="02020603050405020304" pitchFamily="18" charset="0"/>
              </a:rPr>
              <a:t>6-2</a:t>
            </a:r>
            <a:r>
              <a:rPr lang="zh-CN" altLang="en-US" sz="2400" dirty="0">
                <a:latin typeface="Times New Roman" panose="02020603050405020304" pitchFamily="18" charset="0"/>
              </a:rPr>
              <a:t>　一平面波在介质中以速度</a:t>
            </a:r>
            <a:r>
              <a:rPr lang="en-US" altLang="zh-CN" sz="2400" dirty="0">
                <a:latin typeface="Times New Roman" panose="02020603050405020304" pitchFamily="18" charset="0"/>
              </a:rPr>
              <a:t>u</a:t>
            </a:r>
            <a:r>
              <a:rPr lang="zh-CN" altLang="en-US" sz="2400" dirty="0">
                <a:latin typeface="Times New Roman" panose="02020603050405020304" pitchFamily="18" charset="0"/>
              </a:rPr>
              <a:t>＝</a:t>
            </a:r>
            <a:r>
              <a:rPr lang="en-US" altLang="zh-CN" sz="2400" err="1">
                <a:latin typeface="Times New Roman" panose="02020603050405020304" pitchFamily="18" charset="0"/>
              </a:rPr>
              <a:t>20 m/s</a:t>
            </a:r>
            <a:r>
              <a:rPr lang="zh-CN" altLang="en-US" sz="2400" dirty="0">
                <a:latin typeface="Times New Roman" panose="02020603050405020304" pitchFamily="18" charset="0"/>
              </a:rPr>
              <a:t>沿直线传播，已知在传播路径上某点</a:t>
            </a:r>
            <a:r>
              <a:rPr lang="en-US" altLang="zh-CN" sz="2400" i="1">
                <a:latin typeface="Times New Roman" panose="02020603050405020304" pitchFamily="18" charset="0"/>
              </a:rPr>
              <a:t>A</a:t>
            </a:r>
            <a:r>
              <a:rPr lang="zh-CN" altLang="en-US" sz="2400" dirty="0">
                <a:latin typeface="Times New Roman" panose="02020603050405020304" pitchFamily="18" charset="0"/>
              </a:rPr>
              <a:t>的振动方程为</a:t>
            </a:r>
            <a:r>
              <a:rPr lang="en-US" altLang="zh-CN" sz="2400" i="1">
                <a:latin typeface="Times New Roman" panose="02020603050405020304" pitchFamily="18" charset="0"/>
              </a:rPr>
              <a:t>y</a:t>
            </a:r>
            <a:r>
              <a:rPr lang="en-US" altLang="zh-CN" sz="2400" i="1" baseline="-25000">
                <a:latin typeface="Times New Roman" panose="02020603050405020304" pitchFamily="18" charset="0"/>
              </a:rPr>
              <a:t>A</a:t>
            </a:r>
            <a:r>
              <a:rPr lang="zh-CN" altLang="en-US" sz="2400" dirty="0">
                <a:latin typeface="Times New Roman" panose="02020603050405020304" pitchFamily="18" charset="0"/>
              </a:rPr>
              <a:t>＝</a:t>
            </a:r>
            <a:r>
              <a:rPr lang="en-US" altLang="zh-CN" sz="2400">
                <a:latin typeface="Times New Roman" panose="02020603050405020304" pitchFamily="18" charset="0"/>
              </a:rPr>
              <a:t>3cos 4π</a:t>
            </a:r>
            <a:r>
              <a:rPr lang="en-US" altLang="zh-CN" sz="2400" i="1">
                <a:latin typeface="Times New Roman" panose="02020603050405020304" pitchFamily="18" charset="0"/>
              </a:rPr>
              <a:t>t</a:t>
            </a:r>
            <a:r>
              <a:rPr lang="zh-CN" altLang="en-US" sz="2400" dirty="0">
                <a:latin typeface="Times New Roman" panose="02020603050405020304" pitchFamily="18" charset="0"/>
              </a:rPr>
              <a:t>，如图</a:t>
            </a:r>
            <a:r>
              <a:rPr lang="en-US" altLang="zh-CN" sz="2400" dirty="0">
                <a:latin typeface="Times New Roman" panose="02020603050405020304" pitchFamily="18" charset="0"/>
              </a:rPr>
              <a:t>5--11</a:t>
            </a:r>
            <a:r>
              <a:rPr lang="zh-CN" altLang="en-US" sz="2400" dirty="0">
                <a:latin typeface="Times New Roman" panose="02020603050405020304" pitchFamily="18" charset="0"/>
              </a:rPr>
              <a:t>所示</a:t>
            </a:r>
            <a:r>
              <a:rPr lang="en-US" altLang="zh-CN" sz="2400" dirty="0">
                <a:latin typeface="Times New Roman" panose="02020603050405020304" pitchFamily="18" charset="0"/>
              </a:rPr>
              <a:t>.(1)</a:t>
            </a:r>
            <a:r>
              <a:rPr lang="zh-CN" altLang="en-US" sz="2400" dirty="0">
                <a:latin typeface="Times New Roman" panose="02020603050405020304" pitchFamily="18" charset="0"/>
              </a:rPr>
              <a:t>若以</a:t>
            </a:r>
            <a:r>
              <a:rPr lang="en-US" altLang="zh-CN" sz="2400" i="1">
                <a:latin typeface="Times New Roman" panose="02020603050405020304" pitchFamily="18" charset="0"/>
              </a:rPr>
              <a:t>A</a:t>
            </a:r>
            <a:r>
              <a:rPr lang="zh-CN" altLang="en-US" sz="2400" dirty="0">
                <a:latin typeface="Times New Roman" panose="02020603050405020304" pitchFamily="18" charset="0"/>
              </a:rPr>
              <a:t>点为坐标原点，写出波动方程，并求出</a:t>
            </a:r>
            <a:r>
              <a:rPr lang="en-US" altLang="zh-CN" sz="2400" i="1">
                <a:latin typeface="Times New Roman" panose="02020603050405020304" pitchFamily="18" charset="0"/>
              </a:rPr>
              <a:t>C</a:t>
            </a:r>
            <a:r>
              <a:rPr lang="zh-CN" altLang="en-US" sz="2400" dirty="0">
                <a:latin typeface="Times New Roman" panose="02020603050405020304" pitchFamily="18" charset="0"/>
              </a:rPr>
              <a:t>，</a:t>
            </a:r>
            <a:r>
              <a:rPr lang="en-US" altLang="zh-CN" sz="2400" i="1">
                <a:latin typeface="Times New Roman" panose="02020603050405020304" pitchFamily="18" charset="0"/>
              </a:rPr>
              <a:t>D</a:t>
            </a:r>
            <a:r>
              <a:rPr lang="zh-CN" altLang="en-US" sz="2400" dirty="0">
                <a:latin typeface="Times New Roman" panose="02020603050405020304" pitchFamily="18" charset="0"/>
              </a:rPr>
              <a:t>两点的振动方程；</a:t>
            </a:r>
            <a:r>
              <a:rPr lang="en-US" altLang="zh-CN" sz="2400" dirty="0">
                <a:latin typeface="Times New Roman" panose="02020603050405020304" pitchFamily="18" charset="0"/>
              </a:rPr>
              <a:t>(2)</a:t>
            </a:r>
            <a:r>
              <a:rPr lang="zh-CN" altLang="en-US" sz="2400" dirty="0">
                <a:latin typeface="Times New Roman" panose="02020603050405020304" pitchFamily="18" charset="0"/>
              </a:rPr>
              <a:t>若以</a:t>
            </a:r>
            <a:r>
              <a:rPr lang="en-US" altLang="zh-CN" sz="2400" i="1">
                <a:latin typeface="Times New Roman" panose="02020603050405020304" pitchFamily="18" charset="0"/>
              </a:rPr>
              <a:t>B</a:t>
            </a:r>
            <a:r>
              <a:rPr lang="zh-CN" altLang="en-US" sz="2400" dirty="0">
                <a:latin typeface="Times New Roman" panose="02020603050405020304" pitchFamily="18" charset="0"/>
              </a:rPr>
              <a:t>点为坐标原点，写出波动方程，并求出</a:t>
            </a:r>
            <a:r>
              <a:rPr lang="en-US" altLang="zh-CN" sz="2400" i="1">
                <a:latin typeface="Times New Roman" panose="02020603050405020304" pitchFamily="18" charset="0"/>
              </a:rPr>
              <a:t>C</a:t>
            </a:r>
            <a:r>
              <a:rPr lang="zh-CN" altLang="en-US" sz="2400" dirty="0">
                <a:latin typeface="Times New Roman" panose="02020603050405020304" pitchFamily="18" charset="0"/>
              </a:rPr>
              <a:t>，</a:t>
            </a:r>
            <a:r>
              <a:rPr lang="en-US" altLang="zh-CN" sz="2400" i="1">
                <a:latin typeface="Times New Roman" panose="02020603050405020304" pitchFamily="18" charset="0"/>
              </a:rPr>
              <a:t>D</a:t>
            </a:r>
            <a:r>
              <a:rPr lang="zh-CN" altLang="en-US" sz="2400" dirty="0">
                <a:latin typeface="Times New Roman" panose="02020603050405020304" pitchFamily="18" charset="0"/>
              </a:rPr>
              <a:t>两点的振动方程</a:t>
            </a:r>
            <a:r>
              <a:rPr lang="en-US" altLang="zh-CN" sz="2400">
                <a:latin typeface="Times New Roman" panose="02020603050405020304" pitchFamily="18" charset="0"/>
              </a:rPr>
              <a:t>.</a:t>
            </a:r>
            <a:endParaRPr lang="en-US" altLang="zh-CN" sz="2400">
              <a:latin typeface="Times New Roman" panose="02020603050405020304" pitchFamily="18" charset="0"/>
            </a:endParaRPr>
          </a:p>
        </p:txBody>
      </p:sp>
      <p:pic>
        <p:nvPicPr>
          <p:cNvPr id="125957" name="图片 125956" descr="C:/Users/gxl/Desktop/教学比赛资料库/大学物理(匡)-汪新文2013/第一篇力学基础/0511.tif"/>
          <p:cNvPicPr>
            <a:picLocks noChangeAspect="1"/>
          </p:cNvPicPr>
          <p:nvPr/>
        </p:nvPicPr>
        <p:blipFill>
          <a:blip r:embed="rId1" r:link="rId2"/>
          <a:stretch>
            <a:fillRect/>
          </a:stretch>
        </p:blipFill>
        <p:spPr>
          <a:xfrm>
            <a:off x="4032250" y="1808163"/>
            <a:ext cx="4770438" cy="920750"/>
          </a:xfrm>
          <a:prstGeom prst="rect">
            <a:avLst/>
          </a:prstGeom>
          <a:noFill/>
          <a:ln w="9525">
            <a:noFill/>
          </a:ln>
        </p:spPr>
      </p:pic>
      <p:sp>
        <p:nvSpPr>
          <p:cNvPr id="125958" name="文本框 125957"/>
          <p:cNvSpPr txBox="1"/>
          <p:nvPr/>
        </p:nvSpPr>
        <p:spPr>
          <a:xfrm>
            <a:off x="476250" y="2663825"/>
            <a:ext cx="8326438" cy="822325"/>
          </a:xfrm>
          <a:prstGeom prst="rect">
            <a:avLst/>
          </a:prstGeom>
          <a:noFill/>
          <a:ln w="9525">
            <a:noFill/>
          </a:ln>
        </p:spPr>
        <p:txBody>
          <a:bodyPr>
            <a:spAutoFit/>
          </a:bodyPr>
          <a:p>
            <a:r>
              <a:rPr lang="en-US" altLang="zh-CN" sz="2400" dirty="0">
                <a:latin typeface="Times New Roman" panose="02020603050405020304" pitchFamily="18" charset="0"/>
              </a:rPr>
              <a:t>(1)</a:t>
            </a:r>
            <a:r>
              <a:rPr lang="zh-CN" altLang="en-US" sz="2400" dirty="0">
                <a:latin typeface="Times New Roman" panose="02020603050405020304" pitchFamily="18" charset="0"/>
              </a:rPr>
              <a:t>若以</a:t>
            </a:r>
            <a:r>
              <a:rPr lang="en-US" altLang="zh-CN" sz="2400" dirty="0">
                <a:latin typeface="Times New Roman" panose="02020603050405020304" pitchFamily="18" charset="0"/>
              </a:rPr>
              <a:t>A</a:t>
            </a:r>
            <a:r>
              <a:rPr lang="zh-CN" altLang="en-US" sz="2400" dirty="0">
                <a:latin typeface="Times New Roman" panose="02020603050405020304" pitchFamily="18" charset="0"/>
              </a:rPr>
              <a:t>点为坐标原点，则原点的振动方程为</a:t>
            </a:r>
            <a:r>
              <a:rPr lang="en-US" altLang="zh-CN" sz="2400">
                <a:latin typeface="Times New Roman" panose="02020603050405020304" pitchFamily="18" charset="0"/>
              </a:rPr>
              <a:t>y</a:t>
            </a:r>
            <a:r>
              <a:rPr lang="en-US" altLang="zh-CN" sz="2400" baseline="-25000">
                <a:latin typeface="Times New Roman" panose="02020603050405020304" pitchFamily="18" charset="0"/>
              </a:rPr>
              <a:t>O</a:t>
            </a:r>
            <a:r>
              <a:rPr lang="zh-CN" altLang="en-US" sz="2400" dirty="0">
                <a:latin typeface="Times New Roman" panose="02020603050405020304" pitchFamily="18" charset="0"/>
              </a:rPr>
              <a:t>＝</a:t>
            </a:r>
            <a:r>
              <a:rPr lang="en-US" altLang="zh-CN" sz="2400">
                <a:latin typeface="Times New Roman" panose="02020603050405020304" pitchFamily="18" charset="0"/>
              </a:rPr>
              <a:t>y</a:t>
            </a:r>
            <a:r>
              <a:rPr lang="en-US" altLang="zh-CN" sz="2400" baseline="-25000">
                <a:latin typeface="Times New Roman" panose="02020603050405020304" pitchFamily="18" charset="0"/>
              </a:rPr>
              <a:t>A</a:t>
            </a:r>
            <a:r>
              <a:rPr lang="zh-CN" altLang="en-US" sz="2400" dirty="0">
                <a:latin typeface="Times New Roman" panose="02020603050405020304" pitchFamily="18" charset="0"/>
              </a:rPr>
              <a:t>＝</a:t>
            </a:r>
            <a:r>
              <a:rPr lang="en-US" altLang="zh-CN" sz="2400">
                <a:latin typeface="Times New Roman" panose="02020603050405020304" pitchFamily="18" charset="0"/>
              </a:rPr>
              <a:t>3cos 4π</a:t>
            </a:r>
            <a:r>
              <a:rPr lang="en-US" altLang="zh-CN" sz="2400" i="1">
                <a:latin typeface="Times New Roman" panose="02020603050405020304" pitchFamily="18" charset="0"/>
              </a:rPr>
              <a:t>t</a:t>
            </a:r>
            <a:r>
              <a:rPr lang="zh-CN" altLang="en-US" sz="2400" dirty="0">
                <a:latin typeface="Times New Roman" panose="02020603050405020304" pitchFamily="18" charset="0"/>
              </a:rPr>
              <a:t>，则波动方程为</a:t>
            </a:r>
            <a:endParaRPr lang="zh-CN" altLang="en-US" sz="2400" dirty="0">
              <a:latin typeface="Times New Roman" panose="02020603050405020304" pitchFamily="18" charset="0"/>
            </a:endParaRPr>
          </a:p>
        </p:txBody>
      </p:sp>
      <p:graphicFrame>
        <p:nvGraphicFramePr>
          <p:cNvPr id="125959" name="内容占位符 125958"/>
          <p:cNvGraphicFramePr/>
          <p:nvPr>
            <p:ph/>
          </p:nvPr>
        </p:nvGraphicFramePr>
        <p:xfrm>
          <a:off x="2141538" y="3429000"/>
          <a:ext cx="5491162" cy="544513"/>
        </p:xfrm>
        <a:graphic>
          <a:graphicData uri="http://schemas.openxmlformats.org/presentationml/2006/ole">
            <mc:AlternateContent xmlns:mc="http://schemas.openxmlformats.org/markup-compatibility/2006">
              <mc:Choice xmlns:v="urn:schemas-microsoft-com:vml" Requires="v">
                <p:oleObj spid="_x0000_s3215" name="" r:id="rId3" imgW="2819400" imgH="279400" progId="Equation.DSMT4">
                  <p:embed/>
                </p:oleObj>
              </mc:Choice>
              <mc:Fallback>
                <p:oleObj name="" r:id="rId3" imgW="2819400" imgH="279400" progId="Equation.DSMT4">
                  <p:embed/>
                  <p:pic>
                    <p:nvPicPr>
                      <p:cNvPr id="0" name="图片 3214"/>
                      <p:cNvPicPr/>
                      <p:nvPr/>
                    </p:nvPicPr>
                    <p:blipFill>
                      <a:blip r:embed="rId4"/>
                      <a:stretch>
                        <a:fillRect/>
                      </a:stretch>
                    </p:blipFill>
                    <p:spPr>
                      <a:xfrm>
                        <a:off x="2141538" y="3429000"/>
                        <a:ext cx="5491162" cy="544513"/>
                      </a:xfrm>
                      <a:prstGeom prst="rect">
                        <a:avLst/>
                      </a:prstGeom>
                      <a:noFill/>
                      <a:ln w="38100">
                        <a:miter/>
                      </a:ln>
                    </p:spPr>
                  </p:pic>
                </p:oleObj>
              </mc:Fallback>
            </mc:AlternateContent>
          </a:graphicData>
        </a:graphic>
      </p:graphicFrame>
      <p:sp>
        <p:nvSpPr>
          <p:cNvPr id="125961" name="文本框 125960"/>
          <p:cNvSpPr txBox="1"/>
          <p:nvPr/>
        </p:nvSpPr>
        <p:spPr>
          <a:xfrm>
            <a:off x="431800" y="3878263"/>
            <a:ext cx="8461375" cy="1187450"/>
          </a:xfrm>
          <a:prstGeom prst="rect">
            <a:avLst/>
          </a:prstGeom>
          <a:noFill/>
          <a:ln w="9525">
            <a:noFill/>
          </a:ln>
        </p:spPr>
        <p:txBody>
          <a:bodyPr>
            <a:spAutoFit/>
          </a:bodyPr>
          <a:p>
            <a:pPr>
              <a:spcBef>
                <a:spcPct val="50000"/>
              </a:spcBef>
            </a:pPr>
            <a:r>
              <a:rPr lang="zh-CN" altLang="en-US" sz="2400" dirty="0">
                <a:latin typeface="Times New Roman" panose="02020603050405020304" pitchFamily="18" charset="0"/>
              </a:rPr>
              <a:t>其中</a:t>
            </a:r>
            <a:r>
              <a:rPr lang="en-US" altLang="zh-CN" sz="2400" dirty="0">
                <a:latin typeface="Times New Roman" panose="02020603050405020304" pitchFamily="18" charset="0"/>
              </a:rPr>
              <a:t>x</a:t>
            </a:r>
            <a:r>
              <a:rPr lang="zh-CN" altLang="en-US" sz="2400" dirty="0">
                <a:latin typeface="Times New Roman" panose="02020603050405020304" pitchFamily="18" charset="0"/>
              </a:rPr>
              <a:t>是波线上任意一点的坐标</a:t>
            </a:r>
            <a:r>
              <a:rPr lang="en-US" altLang="zh-CN" sz="2400" dirty="0">
                <a:latin typeface="Times New Roman" panose="02020603050405020304" pitchFamily="18" charset="0"/>
              </a:rPr>
              <a:t>(</a:t>
            </a:r>
            <a:r>
              <a:rPr lang="zh-CN" altLang="en-US" sz="2400" dirty="0">
                <a:latin typeface="Times New Roman" panose="02020603050405020304" pitchFamily="18" charset="0"/>
              </a:rPr>
              <a:t>以</a:t>
            </a:r>
            <a:r>
              <a:rPr lang="en-US" altLang="zh-CN" sz="2400" dirty="0">
                <a:latin typeface="Times New Roman" panose="02020603050405020304" pitchFamily="18" charset="0"/>
              </a:rPr>
              <a:t>A</a:t>
            </a:r>
            <a:r>
              <a:rPr lang="zh-CN" altLang="en-US" sz="2400" dirty="0">
                <a:latin typeface="Times New Roman" panose="02020603050405020304" pitchFamily="18" charset="0"/>
              </a:rPr>
              <a:t>为坐标原点</a:t>
            </a:r>
            <a:r>
              <a:rPr lang="en-US" altLang="zh-CN" sz="2400" dirty="0">
                <a:latin typeface="Times New Roman" panose="02020603050405020304" pitchFamily="18" charset="0"/>
              </a:rPr>
              <a:t>)</a:t>
            </a:r>
            <a:r>
              <a:rPr lang="zh-CN" altLang="en-US" sz="2400" dirty="0">
                <a:latin typeface="Times New Roman" panose="02020603050405020304" pitchFamily="18" charset="0"/>
              </a:rPr>
              <a:t>，对</a:t>
            </a:r>
            <a:r>
              <a:rPr lang="en-US" altLang="zh-CN" sz="2400" dirty="0">
                <a:latin typeface="Times New Roman" panose="02020603050405020304" pitchFamily="18" charset="0"/>
              </a:rPr>
              <a:t>C</a:t>
            </a:r>
            <a:r>
              <a:rPr lang="zh-CN" altLang="en-US" sz="2400" dirty="0">
                <a:latin typeface="Times New Roman" panose="02020603050405020304" pitchFamily="18" charset="0"/>
              </a:rPr>
              <a:t>点，</a:t>
            </a:r>
            <a:r>
              <a:rPr lang="en-US" altLang="zh-CN" sz="2400">
                <a:latin typeface="Times New Roman" panose="02020603050405020304" pitchFamily="18" charset="0"/>
              </a:rPr>
              <a:t>x</a:t>
            </a:r>
            <a:r>
              <a:rPr lang="en-US" altLang="zh-CN" sz="2400" baseline="-25000">
                <a:latin typeface="Times New Roman" panose="02020603050405020304" pitchFamily="18" charset="0"/>
              </a:rPr>
              <a:t>C</a:t>
            </a:r>
            <a:r>
              <a:rPr lang="zh-CN" altLang="en-US" sz="2400" dirty="0">
                <a:latin typeface="Times New Roman" panose="02020603050405020304" pitchFamily="18" charset="0"/>
              </a:rPr>
              <a:t>＝－</a:t>
            </a:r>
            <a:r>
              <a:rPr lang="en-US" altLang="zh-CN" sz="2400" dirty="0">
                <a:latin typeface="Times New Roman" panose="02020603050405020304" pitchFamily="18" charset="0"/>
              </a:rPr>
              <a:t>13 m</a:t>
            </a:r>
            <a:r>
              <a:rPr lang="zh-CN" altLang="en-US" sz="2400" dirty="0">
                <a:latin typeface="Times New Roman" panose="02020603050405020304" pitchFamily="18" charset="0"/>
              </a:rPr>
              <a:t>；对</a:t>
            </a:r>
            <a:r>
              <a:rPr lang="en-US" altLang="zh-CN" sz="2400" i="1">
                <a:latin typeface="Times New Roman" panose="02020603050405020304" pitchFamily="18" charset="0"/>
              </a:rPr>
              <a:t>D</a:t>
            </a:r>
            <a:r>
              <a:rPr lang="zh-CN" altLang="en-US" sz="2400" dirty="0">
                <a:latin typeface="Times New Roman" panose="02020603050405020304" pitchFamily="18" charset="0"/>
              </a:rPr>
              <a:t>点，</a:t>
            </a:r>
            <a:r>
              <a:rPr lang="en-US" altLang="zh-CN" sz="2400" i="1">
                <a:latin typeface="Times New Roman" panose="02020603050405020304" pitchFamily="18" charset="0"/>
              </a:rPr>
              <a:t>x</a:t>
            </a:r>
            <a:r>
              <a:rPr lang="en-US" altLang="zh-CN" sz="2400" i="1" baseline="-25000">
                <a:latin typeface="Times New Roman" panose="02020603050405020304" pitchFamily="18" charset="0"/>
              </a:rPr>
              <a:t>D</a:t>
            </a:r>
            <a:r>
              <a:rPr lang="zh-CN" altLang="en-US" sz="2400" dirty="0">
                <a:latin typeface="Times New Roman" panose="02020603050405020304" pitchFamily="18" charset="0"/>
              </a:rPr>
              <a:t>＝</a:t>
            </a:r>
            <a:r>
              <a:rPr lang="en-US" altLang="zh-CN" sz="2400" dirty="0">
                <a:latin typeface="Times New Roman" panose="02020603050405020304" pitchFamily="18" charset="0"/>
              </a:rPr>
              <a:t>9 m</a:t>
            </a:r>
            <a:r>
              <a:rPr lang="zh-CN" altLang="en-US" sz="2400" dirty="0">
                <a:latin typeface="Times New Roman" panose="02020603050405020304" pitchFamily="18" charset="0"/>
              </a:rPr>
              <a:t>，故可直接写出</a:t>
            </a:r>
            <a:r>
              <a:rPr lang="en-US" altLang="zh-CN" sz="2400" i="1">
                <a:latin typeface="Times New Roman" panose="02020603050405020304" pitchFamily="18" charset="0"/>
              </a:rPr>
              <a:t>C</a:t>
            </a:r>
            <a:r>
              <a:rPr lang="zh-CN" altLang="en-US" sz="2400" dirty="0">
                <a:latin typeface="Times New Roman" panose="02020603050405020304" pitchFamily="18" charset="0"/>
              </a:rPr>
              <a:t>点和</a:t>
            </a:r>
            <a:r>
              <a:rPr lang="en-US" altLang="zh-CN" sz="2400" i="1">
                <a:latin typeface="Times New Roman" panose="02020603050405020304" pitchFamily="18" charset="0"/>
              </a:rPr>
              <a:t>D</a:t>
            </a:r>
            <a:r>
              <a:rPr lang="zh-CN" altLang="en-US" sz="2400" dirty="0">
                <a:latin typeface="Times New Roman" panose="02020603050405020304" pitchFamily="18" charset="0"/>
              </a:rPr>
              <a:t>点的振动方程分别为</a:t>
            </a:r>
            <a:endParaRPr lang="zh-CN" altLang="en-US" sz="2400" dirty="0">
              <a:latin typeface="Times New Roman" panose="02020603050405020304" pitchFamily="18" charset="0"/>
            </a:endParaRPr>
          </a:p>
        </p:txBody>
      </p:sp>
      <p:graphicFrame>
        <p:nvGraphicFramePr>
          <p:cNvPr id="125962" name="对象 125961"/>
          <p:cNvGraphicFramePr/>
          <p:nvPr/>
        </p:nvGraphicFramePr>
        <p:xfrm>
          <a:off x="1781175" y="5094288"/>
          <a:ext cx="6346825" cy="560387"/>
        </p:xfrm>
        <a:graphic>
          <a:graphicData uri="http://schemas.openxmlformats.org/presentationml/2006/ole">
            <mc:AlternateContent xmlns:mc="http://schemas.openxmlformats.org/markup-compatibility/2006">
              <mc:Choice xmlns:v="urn:schemas-microsoft-com:vml" Requires="v">
                <p:oleObj spid="_x0000_s3216" name="" r:id="rId5" imgW="2867660" imgH="254000" progId="Equation.DSMT4">
                  <p:embed/>
                </p:oleObj>
              </mc:Choice>
              <mc:Fallback>
                <p:oleObj name="" r:id="rId5" imgW="2867660" imgH="254000" progId="Equation.DSMT4">
                  <p:embed/>
                  <p:pic>
                    <p:nvPicPr>
                      <p:cNvPr id="0" name="图片 3215"/>
                      <p:cNvPicPr/>
                      <p:nvPr/>
                    </p:nvPicPr>
                    <p:blipFill>
                      <a:blip r:embed="rId6"/>
                      <a:stretch>
                        <a:fillRect/>
                      </a:stretch>
                    </p:blipFill>
                    <p:spPr>
                      <a:xfrm>
                        <a:off x="1781175" y="5094288"/>
                        <a:ext cx="6346825" cy="560387"/>
                      </a:xfrm>
                      <a:prstGeom prst="rect">
                        <a:avLst/>
                      </a:prstGeom>
                      <a:noFill/>
                      <a:ln w="38100">
                        <a:noFill/>
                        <a:miter/>
                      </a:ln>
                    </p:spPr>
                  </p:pic>
                </p:oleObj>
              </mc:Fallback>
            </mc:AlternateContent>
          </a:graphicData>
        </a:graphic>
      </p:graphicFrame>
      <p:graphicFrame>
        <p:nvGraphicFramePr>
          <p:cNvPr id="125963" name="对象 125962"/>
          <p:cNvGraphicFramePr/>
          <p:nvPr/>
        </p:nvGraphicFramePr>
        <p:xfrm>
          <a:off x="1781175" y="5589588"/>
          <a:ext cx="6435725" cy="579437"/>
        </p:xfrm>
        <a:graphic>
          <a:graphicData uri="http://schemas.openxmlformats.org/presentationml/2006/ole">
            <mc:AlternateContent xmlns:mc="http://schemas.openxmlformats.org/markup-compatibility/2006">
              <mc:Choice xmlns:v="urn:schemas-microsoft-com:vml" Requires="v">
                <p:oleObj spid="_x0000_s3217" name="" r:id="rId7" imgW="2816860" imgH="254000" progId="Equation.DSMT4">
                  <p:embed/>
                </p:oleObj>
              </mc:Choice>
              <mc:Fallback>
                <p:oleObj name="" r:id="rId7" imgW="2816860" imgH="254000" progId="Equation.DSMT4">
                  <p:embed/>
                  <p:pic>
                    <p:nvPicPr>
                      <p:cNvPr id="0" name="图片 3216"/>
                      <p:cNvPicPr/>
                      <p:nvPr/>
                    </p:nvPicPr>
                    <p:blipFill>
                      <a:blip r:embed="rId8"/>
                      <a:stretch>
                        <a:fillRect/>
                      </a:stretch>
                    </p:blipFill>
                    <p:spPr>
                      <a:xfrm>
                        <a:off x="1781175" y="5589588"/>
                        <a:ext cx="6435725" cy="579437"/>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5958"/>
                                        </p:tgtEl>
                                        <p:attrNameLst>
                                          <p:attrName>style.visibility</p:attrName>
                                        </p:attrNameLst>
                                      </p:cBhvr>
                                      <p:to>
                                        <p:strVal val="visible"/>
                                      </p:to>
                                    </p:set>
                                    <p:animEffect transition="in" filter="blinds(horizontal)">
                                      <p:cBhvr>
                                        <p:cTn id="7" dur="500"/>
                                        <p:tgtEl>
                                          <p:spTgt spid="125958"/>
                                        </p:tgtEl>
                                      </p:cBhvr>
                                    </p:animEffect>
                                  </p:childTnLst>
                                </p:cTn>
                              </p:par>
                              <p:par>
                                <p:cTn id="8" presetID="3" presetClass="entr" presetSubtype="10" fill="hold" nodeType="withEffect">
                                  <p:stCondLst>
                                    <p:cond delay="0"/>
                                  </p:stCondLst>
                                  <p:childTnLst>
                                    <p:set>
                                      <p:cBhvr>
                                        <p:cTn id="9" dur="1" fill="hold">
                                          <p:stCondLst>
                                            <p:cond delay="0"/>
                                          </p:stCondLst>
                                        </p:cTn>
                                        <p:tgtEl>
                                          <p:spTgt spid="125959"/>
                                        </p:tgtEl>
                                        <p:attrNameLst>
                                          <p:attrName>style.visibility</p:attrName>
                                        </p:attrNameLst>
                                      </p:cBhvr>
                                      <p:to>
                                        <p:strVal val="visible"/>
                                      </p:to>
                                    </p:set>
                                    <p:animEffect transition="in" filter="blinds(horizontal)">
                                      <p:cBhvr>
                                        <p:cTn id="10" dur="500"/>
                                        <p:tgtEl>
                                          <p:spTgt spid="125959"/>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25961"/>
                                        </p:tgtEl>
                                        <p:attrNameLst>
                                          <p:attrName>style.visibility</p:attrName>
                                        </p:attrNameLst>
                                      </p:cBhvr>
                                      <p:to>
                                        <p:strVal val="visible"/>
                                      </p:to>
                                    </p:set>
                                    <p:anim calcmode="lin" valueType="num">
                                      <p:cBhvr additive="base">
                                        <p:cTn id="15" dur="500" fill="hold"/>
                                        <p:tgtEl>
                                          <p:spTgt spid="125961"/>
                                        </p:tgtEl>
                                        <p:attrNameLst>
                                          <p:attrName>ppt_x</p:attrName>
                                        </p:attrNameLst>
                                      </p:cBhvr>
                                      <p:tavLst>
                                        <p:tav tm="0">
                                          <p:val>
                                            <p:strVal val="#ppt_x"/>
                                          </p:val>
                                        </p:tav>
                                        <p:tav tm="100000">
                                          <p:val>
                                            <p:strVal val="#ppt_x"/>
                                          </p:val>
                                        </p:tav>
                                      </p:tavLst>
                                    </p:anim>
                                    <p:anim calcmode="lin" valueType="num">
                                      <p:cBhvr additive="base">
                                        <p:cTn id="16" dur="500" fill="hold"/>
                                        <p:tgtEl>
                                          <p:spTgt spid="12596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5963"/>
                                        </p:tgtEl>
                                        <p:attrNameLst>
                                          <p:attrName>style.visibility</p:attrName>
                                        </p:attrNameLst>
                                      </p:cBhvr>
                                      <p:to>
                                        <p:strVal val="visible"/>
                                      </p:to>
                                    </p:set>
                                    <p:anim calcmode="lin" valueType="num">
                                      <p:cBhvr additive="base">
                                        <p:cTn id="19" dur="500" fill="hold"/>
                                        <p:tgtEl>
                                          <p:spTgt spid="125963"/>
                                        </p:tgtEl>
                                        <p:attrNameLst>
                                          <p:attrName>ppt_x</p:attrName>
                                        </p:attrNameLst>
                                      </p:cBhvr>
                                      <p:tavLst>
                                        <p:tav tm="0">
                                          <p:val>
                                            <p:strVal val="#ppt_x"/>
                                          </p:val>
                                        </p:tav>
                                        <p:tav tm="100000">
                                          <p:val>
                                            <p:strVal val="#ppt_x"/>
                                          </p:val>
                                        </p:tav>
                                      </p:tavLst>
                                    </p:anim>
                                    <p:anim calcmode="lin" valueType="num">
                                      <p:cBhvr additive="base">
                                        <p:cTn id="20" dur="500" fill="hold"/>
                                        <p:tgtEl>
                                          <p:spTgt spid="12596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25962"/>
                                        </p:tgtEl>
                                        <p:attrNameLst>
                                          <p:attrName>style.visibility</p:attrName>
                                        </p:attrNameLst>
                                      </p:cBhvr>
                                      <p:to>
                                        <p:strVal val="visible"/>
                                      </p:to>
                                    </p:set>
                                    <p:anim calcmode="lin" valueType="num">
                                      <p:cBhvr additive="base">
                                        <p:cTn id="23" dur="500" fill="hold"/>
                                        <p:tgtEl>
                                          <p:spTgt spid="125962"/>
                                        </p:tgtEl>
                                        <p:attrNameLst>
                                          <p:attrName>ppt_x</p:attrName>
                                        </p:attrNameLst>
                                      </p:cBhvr>
                                      <p:tavLst>
                                        <p:tav tm="0">
                                          <p:val>
                                            <p:strVal val="#ppt_x"/>
                                          </p:val>
                                        </p:tav>
                                        <p:tav tm="100000">
                                          <p:val>
                                            <p:strVal val="#ppt_x"/>
                                          </p:val>
                                        </p:tav>
                                      </p:tavLst>
                                    </p:anim>
                                    <p:anim calcmode="lin" valueType="num">
                                      <p:cBhvr additive="base">
                                        <p:cTn id="24" dur="500" fill="hold"/>
                                        <p:tgtEl>
                                          <p:spTgt spid="1259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8" grpId="0"/>
      <p:bldP spid="12596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5" name="文本框 128004"/>
          <p:cNvSpPr txBox="1"/>
          <p:nvPr/>
        </p:nvSpPr>
        <p:spPr>
          <a:xfrm>
            <a:off x="476250" y="238125"/>
            <a:ext cx="8326438" cy="1552575"/>
          </a:xfrm>
          <a:prstGeom prst="rect">
            <a:avLst/>
          </a:prstGeom>
          <a:noFill/>
          <a:ln w="9525">
            <a:noFill/>
          </a:ln>
        </p:spPr>
        <p:txBody>
          <a:bodyPr>
            <a:spAutoFit/>
          </a:bodyPr>
          <a:p>
            <a:r>
              <a:rPr lang="en-US" altLang="zh-CN" sz="2400" dirty="0">
                <a:latin typeface="Times New Roman" panose="02020603050405020304" pitchFamily="18" charset="0"/>
              </a:rPr>
              <a:t>(2) </a:t>
            </a:r>
            <a:r>
              <a:rPr lang="zh-CN" altLang="en-US" sz="2400" dirty="0">
                <a:latin typeface="Times New Roman" panose="02020603050405020304" pitchFamily="18" charset="0"/>
              </a:rPr>
              <a:t>若以</a:t>
            </a:r>
            <a:r>
              <a:rPr lang="en-US" altLang="zh-CN" sz="2400" dirty="0">
                <a:latin typeface="Times New Roman" panose="02020603050405020304" pitchFamily="18" charset="0"/>
              </a:rPr>
              <a:t>B</a:t>
            </a:r>
            <a:r>
              <a:rPr lang="zh-CN" altLang="en-US" sz="2400" dirty="0">
                <a:latin typeface="Times New Roman" panose="02020603050405020304" pitchFamily="18" charset="0"/>
              </a:rPr>
              <a:t>点为坐标原点，则原点的振动方程为</a:t>
            </a:r>
            <a:r>
              <a:rPr lang="en-US" altLang="zh-CN" sz="2400">
                <a:latin typeface="Times New Roman" panose="02020603050405020304" pitchFamily="18" charset="0"/>
              </a:rPr>
              <a:t>y</a:t>
            </a:r>
            <a:r>
              <a:rPr lang="en-US" altLang="zh-CN" sz="2400" baseline="-25000">
                <a:latin typeface="Times New Roman" panose="02020603050405020304" pitchFamily="18" charset="0"/>
              </a:rPr>
              <a:t>O</a:t>
            </a:r>
            <a:r>
              <a:rPr lang="zh-CN" altLang="en-US" sz="2400" dirty="0">
                <a:latin typeface="Times New Roman" panose="02020603050405020304" pitchFamily="18" charset="0"/>
              </a:rPr>
              <a:t>＝</a:t>
            </a:r>
            <a:r>
              <a:rPr lang="en-US" altLang="zh-CN" sz="2400" err="1">
                <a:latin typeface="Times New Roman" panose="02020603050405020304" pitchFamily="18" charset="0"/>
              </a:rPr>
              <a:t>y</a:t>
            </a:r>
            <a:r>
              <a:rPr lang="en-US" altLang="zh-CN" sz="2400" baseline="-25000" err="1">
                <a:latin typeface="Times New Roman" panose="02020603050405020304" pitchFamily="18" charset="0"/>
              </a:rPr>
              <a:t>B</a:t>
            </a:r>
            <a:r>
              <a:rPr lang="zh-CN" altLang="en-US" sz="2400" dirty="0">
                <a:latin typeface="Times New Roman" panose="02020603050405020304" pitchFamily="18" charset="0"/>
              </a:rPr>
              <a:t>，由于波从左向右传播，因此</a:t>
            </a:r>
            <a:r>
              <a:rPr lang="en-US" altLang="zh-CN" sz="2400" dirty="0">
                <a:latin typeface="Times New Roman" panose="02020603050405020304" pitchFamily="18" charset="0"/>
              </a:rPr>
              <a:t>B</a:t>
            </a:r>
            <a:r>
              <a:rPr lang="zh-CN" altLang="en-US" sz="2400" dirty="0">
                <a:latin typeface="Times New Roman" panose="02020603050405020304" pitchFamily="18" charset="0"/>
              </a:rPr>
              <a:t>点的振动始终比</a:t>
            </a:r>
            <a:r>
              <a:rPr lang="en-US" altLang="zh-CN" sz="2400" dirty="0">
                <a:latin typeface="Times New Roman" panose="02020603050405020304" pitchFamily="18" charset="0"/>
              </a:rPr>
              <a:t>A</a:t>
            </a:r>
            <a:r>
              <a:rPr lang="zh-CN" altLang="en-US" sz="2400" dirty="0">
                <a:latin typeface="Times New Roman" panose="02020603050405020304" pitchFamily="18" charset="0"/>
              </a:rPr>
              <a:t>点超前一段时间</a:t>
            </a:r>
            <a:r>
              <a:rPr lang="en-US" altLang="zh-CN" sz="2400" err="1">
                <a:latin typeface="Times New Roman" panose="02020603050405020304" pitchFamily="18" charset="0"/>
              </a:rPr>
              <a:t>Δ</a:t>
            </a:r>
            <a:r>
              <a:rPr lang="en-US" altLang="zh-CN" sz="2400" i="1" err="1">
                <a:latin typeface="Times New Roman" panose="02020603050405020304" pitchFamily="18" charset="0"/>
              </a:rPr>
              <a:t>t</a:t>
            </a:r>
            <a:r>
              <a:rPr lang="zh-CN" altLang="en-US" sz="2400" dirty="0">
                <a:latin typeface="Times New Roman" panose="02020603050405020304" pitchFamily="18" charset="0"/>
              </a:rPr>
              <a:t>＝</a:t>
            </a:r>
            <a:r>
              <a:rPr lang="en-US" altLang="zh-CN" sz="2400" dirty="0">
                <a:latin typeface="Times New Roman" panose="02020603050405020304" pitchFamily="18" charset="0"/>
              </a:rPr>
              <a:t>5/20 s</a:t>
            </a:r>
            <a:r>
              <a:rPr lang="zh-CN" altLang="en-US" sz="2400" dirty="0">
                <a:latin typeface="Times New Roman" panose="02020603050405020304" pitchFamily="18" charset="0"/>
              </a:rPr>
              <a:t>，故</a:t>
            </a:r>
            <a:r>
              <a:rPr lang="en-US" altLang="zh-CN" sz="2400" i="1">
                <a:latin typeface="Times New Roman" panose="02020603050405020304" pitchFamily="18" charset="0"/>
              </a:rPr>
              <a:t>B</a:t>
            </a:r>
            <a:r>
              <a:rPr lang="zh-CN" altLang="en-US" sz="2400" dirty="0">
                <a:latin typeface="Times New Roman" panose="02020603050405020304" pitchFamily="18" charset="0"/>
              </a:rPr>
              <a:t>点在 </a:t>
            </a:r>
            <a:r>
              <a:rPr lang="en-US" altLang="zh-CN" sz="2400" i="1">
                <a:latin typeface="Times New Roman" panose="02020603050405020304" pitchFamily="18" charset="0"/>
              </a:rPr>
              <a:t>t </a:t>
            </a:r>
            <a:r>
              <a:rPr lang="zh-CN" altLang="en-US" sz="2400" dirty="0">
                <a:latin typeface="Times New Roman" panose="02020603050405020304" pitchFamily="18" charset="0"/>
              </a:rPr>
              <a:t>时刻的振动状态与</a:t>
            </a:r>
            <a:r>
              <a:rPr lang="en-US" altLang="zh-CN" sz="2400" i="1">
                <a:latin typeface="Times New Roman" panose="02020603050405020304" pitchFamily="18" charset="0"/>
              </a:rPr>
              <a:t>A</a:t>
            </a:r>
            <a:r>
              <a:rPr lang="zh-CN" altLang="en-US" sz="2400" dirty="0">
                <a:latin typeface="Times New Roman" panose="02020603050405020304" pitchFamily="18" charset="0"/>
              </a:rPr>
              <a:t>点在</a:t>
            </a:r>
            <a:r>
              <a:rPr lang="en-US" altLang="zh-CN" sz="2400" i="1">
                <a:latin typeface="Times New Roman" panose="02020603050405020304" pitchFamily="18" charset="0"/>
              </a:rPr>
              <a:t>t</a:t>
            </a:r>
            <a:r>
              <a:rPr lang="zh-CN" altLang="en-US" sz="2400" dirty="0">
                <a:latin typeface="Times New Roman" panose="02020603050405020304" pitchFamily="18" charset="0"/>
              </a:rPr>
              <a:t>＋</a:t>
            </a:r>
            <a:r>
              <a:rPr lang="en-US" altLang="zh-CN" sz="2400" err="1">
                <a:latin typeface="Times New Roman" panose="02020603050405020304" pitchFamily="18" charset="0"/>
              </a:rPr>
              <a:t>Δ</a:t>
            </a:r>
            <a:r>
              <a:rPr lang="en-US" altLang="zh-CN" sz="2400" i="1" err="1">
                <a:latin typeface="Times New Roman" panose="02020603050405020304" pitchFamily="18" charset="0"/>
              </a:rPr>
              <a:t>t</a:t>
            </a:r>
            <a:r>
              <a:rPr lang="zh-CN" altLang="en-US" sz="2400" dirty="0">
                <a:latin typeface="Times New Roman" panose="02020603050405020304" pitchFamily="18" charset="0"/>
              </a:rPr>
              <a:t>时刻的振动状态相同，即</a:t>
            </a:r>
            <a:endParaRPr lang="zh-CN" altLang="en-US" sz="2400" dirty="0">
              <a:latin typeface="Times New Roman" panose="02020603050405020304" pitchFamily="18" charset="0"/>
            </a:endParaRPr>
          </a:p>
        </p:txBody>
      </p:sp>
      <p:graphicFrame>
        <p:nvGraphicFramePr>
          <p:cNvPr id="128006" name="内容占位符 128005"/>
          <p:cNvGraphicFramePr/>
          <p:nvPr>
            <p:ph/>
          </p:nvPr>
        </p:nvGraphicFramePr>
        <p:xfrm>
          <a:off x="1422400" y="1763713"/>
          <a:ext cx="7470775" cy="552450"/>
        </p:xfrm>
        <a:graphic>
          <a:graphicData uri="http://schemas.openxmlformats.org/presentationml/2006/ole">
            <mc:AlternateContent xmlns:mc="http://schemas.openxmlformats.org/markup-compatibility/2006">
              <mc:Choice xmlns:v="urn:schemas-microsoft-com:vml" Requires="v">
                <p:oleObj spid="_x0000_s3218" name="" r:id="rId1" imgW="3771900" imgH="279400" progId="Equation.DSMT4">
                  <p:embed/>
                </p:oleObj>
              </mc:Choice>
              <mc:Fallback>
                <p:oleObj name="" r:id="rId1" imgW="3771900" imgH="279400" progId="Equation.DSMT4">
                  <p:embed/>
                  <p:pic>
                    <p:nvPicPr>
                      <p:cNvPr id="0" name="图片 3217"/>
                      <p:cNvPicPr/>
                      <p:nvPr/>
                    </p:nvPicPr>
                    <p:blipFill>
                      <a:blip r:embed="rId2"/>
                      <a:stretch>
                        <a:fillRect/>
                      </a:stretch>
                    </p:blipFill>
                    <p:spPr>
                      <a:xfrm>
                        <a:off x="1422400" y="1763713"/>
                        <a:ext cx="7470775" cy="552450"/>
                      </a:xfrm>
                      <a:prstGeom prst="rect">
                        <a:avLst/>
                      </a:prstGeom>
                      <a:noFill/>
                      <a:ln w="38100">
                        <a:noFill/>
                        <a:miter/>
                      </a:ln>
                    </p:spPr>
                  </p:pic>
                </p:oleObj>
              </mc:Fallback>
            </mc:AlternateContent>
          </a:graphicData>
        </a:graphic>
      </p:graphicFrame>
      <p:sp>
        <p:nvSpPr>
          <p:cNvPr id="128007" name="文本框 128006"/>
          <p:cNvSpPr txBox="1"/>
          <p:nvPr/>
        </p:nvSpPr>
        <p:spPr>
          <a:xfrm>
            <a:off x="476250" y="3344863"/>
            <a:ext cx="8461375" cy="1187450"/>
          </a:xfrm>
          <a:prstGeom prst="rect">
            <a:avLst/>
          </a:prstGeom>
          <a:noFill/>
          <a:ln w="9525">
            <a:noFill/>
          </a:ln>
        </p:spPr>
        <p:txBody>
          <a:bodyPr>
            <a:spAutoFit/>
          </a:bodyPr>
          <a:p>
            <a:pPr>
              <a:spcBef>
                <a:spcPct val="50000"/>
              </a:spcBef>
            </a:pPr>
            <a:r>
              <a:rPr lang="zh-CN" altLang="en-US" sz="2400" dirty="0">
                <a:latin typeface="Times New Roman" panose="02020603050405020304" pitchFamily="18" charset="0"/>
              </a:rPr>
              <a:t>其中</a:t>
            </a:r>
            <a:r>
              <a:rPr lang="en-US" altLang="zh-CN" sz="2400" dirty="0">
                <a:latin typeface="Times New Roman" panose="02020603050405020304" pitchFamily="18" charset="0"/>
              </a:rPr>
              <a:t>x</a:t>
            </a:r>
            <a:r>
              <a:rPr lang="zh-CN" altLang="en-US" sz="2400" dirty="0">
                <a:latin typeface="Times New Roman" panose="02020603050405020304" pitchFamily="18" charset="0"/>
              </a:rPr>
              <a:t>是波线上任意一点的坐标</a:t>
            </a:r>
            <a:r>
              <a:rPr lang="en-US" altLang="zh-CN" sz="2400" dirty="0">
                <a:latin typeface="Times New Roman" panose="02020603050405020304" pitchFamily="18" charset="0"/>
              </a:rPr>
              <a:t>(</a:t>
            </a:r>
            <a:r>
              <a:rPr lang="zh-CN" altLang="en-US" sz="2400" dirty="0">
                <a:latin typeface="Times New Roman" panose="02020603050405020304" pitchFamily="18" charset="0"/>
              </a:rPr>
              <a:t>以</a:t>
            </a:r>
            <a:r>
              <a:rPr lang="en-US" altLang="zh-CN" sz="2400" dirty="0">
                <a:latin typeface="Times New Roman" panose="02020603050405020304" pitchFamily="18" charset="0"/>
              </a:rPr>
              <a:t>B</a:t>
            </a:r>
            <a:r>
              <a:rPr lang="zh-CN" altLang="en-US" sz="2400" dirty="0">
                <a:latin typeface="Times New Roman" panose="02020603050405020304" pitchFamily="18" charset="0"/>
              </a:rPr>
              <a:t>为坐标原点</a:t>
            </a:r>
            <a:r>
              <a:rPr lang="en-US" altLang="zh-CN" sz="2400" dirty="0">
                <a:latin typeface="Times New Roman" panose="02020603050405020304" pitchFamily="18" charset="0"/>
              </a:rPr>
              <a:t>)</a:t>
            </a:r>
            <a:r>
              <a:rPr lang="zh-CN" altLang="en-US" sz="2400" dirty="0">
                <a:latin typeface="Times New Roman" panose="02020603050405020304" pitchFamily="18" charset="0"/>
              </a:rPr>
              <a:t>，所以对</a:t>
            </a:r>
            <a:r>
              <a:rPr lang="en-US" altLang="zh-CN" sz="2400" dirty="0">
                <a:latin typeface="Times New Roman" panose="02020603050405020304" pitchFamily="18" charset="0"/>
              </a:rPr>
              <a:t>C</a:t>
            </a:r>
            <a:r>
              <a:rPr lang="zh-CN" altLang="en-US" sz="2400" dirty="0">
                <a:latin typeface="Times New Roman" panose="02020603050405020304" pitchFamily="18" charset="0"/>
              </a:rPr>
              <a:t>点，</a:t>
            </a:r>
            <a:r>
              <a:rPr lang="en-US" altLang="zh-CN" sz="2400">
                <a:latin typeface="Times New Roman" panose="02020603050405020304" pitchFamily="18" charset="0"/>
              </a:rPr>
              <a:t>x</a:t>
            </a:r>
            <a:r>
              <a:rPr lang="en-US" altLang="zh-CN" sz="2400" baseline="-25000">
                <a:latin typeface="Times New Roman" panose="02020603050405020304" pitchFamily="18" charset="0"/>
              </a:rPr>
              <a:t>C</a:t>
            </a:r>
            <a:r>
              <a:rPr lang="zh-CN" altLang="en-US" sz="2400" dirty="0">
                <a:latin typeface="Times New Roman" panose="02020603050405020304" pitchFamily="18" charset="0"/>
              </a:rPr>
              <a:t>＝－</a:t>
            </a:r>
            <a:r>
              <a:rPr lang="en-US" altLang="zh-CN" sz="2400" dirty="0">
                <a:latin typeface="Times New Roman" panose="02020603050405020304" pitchFamily="18" charset="0"/>
              </a:rPr>
              <a:t>8 m</a:t>
            </a:r>
            <a:r>
              <a:rPr lang="zh-CN" altLang="en-US" sz="2400" dirty="0">
                <a:latin typeface="Times New Roman" panose="02020603050405020304" pitchFamily="18" charset="0"/>
              </a:rPr>
              <a:t>；对</a:t>
            </a:r>
            <a:r>
              <a:rPr lang="en-US" altLang="zh-CN" sz="2400" i="1">
                <a:latin typeface="Times New Roman" panose="02020603050405020304" pitchFamily="18" charset="0"/>
              </a:rPr>
              <a:t>D</a:t>
            </a:r>
            <a:r>
              <a:rPr lang="zh-CN" altLang="en-US" sz="2400" dirty="0">
                <a:latin typeface="Times New Roman" panose="02020603050405020304" pitchFamily="18" charset="0"/>
              </a:rPr>
              <a:t>点，</a:t>
            </a:r>
            <a:r>
              <a:rPr lang="en-US" altLang="zh-CN" sz="2400" i="1">
                <a:latin typeface="Times New Roman" panose="02020603050405020304" pitchFamily="18" charset="0"/>
              </a:rPr>
              <a:t>x</a:t>
            </a:r>
            <a:r>
              <a:rPr lang="en-US" altLang="zh-CN" sz="2400" i="1" baseline="-25000">
                <a:latin typeface="Times New Roman" panose="02020603050405020304" pitchFamily="18" charset="0"/>
              </a:rPr>
              <a:t>D</a:t>
            </a:r>
            <a:r>
              <a:rPr lang="zh-CN" altLang="en-US" sz="2400" dirty="0">
                <a:latin typeface="Times New Roman" panose="02020603050405020304" pitchFamily="18" charset="0"/>
              </a:rPr>
              <a:t>＝</a:t>
            </a:r>
            <a:r>
              <a:rPr lang="en-US" altLang="zh-CN" sz="2400" dirty="0">
                <a:latin typeface="Times New Roman" panose="02020603050405020304" pitchFamily="18" charset="0"/>
              </a:rPr>
              <a:t>14 m</a:t>
            </a:r>
            <a:r>
              <a:rPr lang="zh-CN" altLang="en-US" sz="2400" dirty="0">
                <a:latin typeface="Times New Roman" panose="02020603050405020304" pitchFamily="18" charset="0"/>
              </a:rPr>
              <a:t>，代入波动方程可写出</a:t>
            </a:r>
            <a:r>
              <a:rPr lang="en-US" altLang="zh-CN" sz="2400" i="1">
                <a:latin typeface="Times New Roman" panose="02020603050405020304" pitchFamily="18" charset="0"/>
              </a:rPr>
              <a:t>C</a:t>
            </a:r>
            <a:r>
              <a:rPr lang="zh-CN" altLang="en-US" sz="2400" dirty="0">
                <a:latin typeface="Times New Roman" panose="02020603050405020304" pitchFamily="18" charset="0"/>
              </a:rPr>
              <a:t>点和</a:t>
            </a:r>
            <a:r>
              <a:rPr lang="en-US" altLang="zh-CN" sz="2400" i="1">
                <a:latin typeface="Times New Roman" panose="02020603050405020304" pitchFamily="18" charset="0"/>
              </a:rPr>
              <a:t>D</a:t>
            </a:r>
            <a:r>
              <a:rPr lang="zh-CN" altLang="en-US" sz="2400" dirty="0">
                <a:latin typeface="Times New Roman" panose="02020603050405020304" pitchFamily="18" charset="0"/>
              </a:rPr>
              <a:t>点的振动方程分别为</a:t>
            </a:r>
            <a:endParaRPr lang="zh-CN" altLang="en-US" sz="2400" dirty="0">
              <a:latin typeface="Times New Roman" panose="02020603050405020304" pitchFamily="18" charset="0"/>
            </a:endParaRPr>
          </a:p>
        </p:txBody>
      </p:sp>
      <p:graphicFrame>
        <p:nvGraphicFramePr>
          <p:cNvPr id="128008" name="对象 128007"/>
          <p:cNvGraphicFramePr/>
          <p:nvPr/>
        </p:nvGraphicFramePr>
        <p:xfrm>
          <a:off x="1014413" y="4424363"/>
          <a:ext cx="6711950" cy="560387"/>
        </p:xfrm>
        <a:graphic>
          <a:graphicData uri="http://schemas.openxmlformats.org/presentationml/2006/ole">
            <mc:AlternateContent xmlns:mc="http://schemas.openxmlformats.org/markup-compatibility/2006">
              <mc:Choice xmlns:v="urn:schemas-microsoft-com:vml" Requires="v">
                <p:oleObj spid="_x0000_s3219" name="" r:id="rId3" imgW="3032760" imgH="254000" progId="Equation.DSMT4">
                  <p:embed/>
                </p:oleObj>
              </mc:Choice>
              <mc:Fallback>
                <p:oleObj name="" r:id="rId3" imgW="3032760" imgH="254000" progId="Equation.DSMT4">
                  <p:embed/>
                  <p:pic>
                    <p:nvPicPr>
                      <p:cNvPr id="0" name="图片 3218"/>
                      <p:cNvPicPr/>
                      <p:nvPr/>
                    </p:nvPicPr>
                    <p:blipFill>
                      <a:blip r:embed="rId4"/>
                      <a:stretch>
                        <a:fillRect/>
                      </a:stretch>
                    </p:blipFill>
                    <p:spPr>
                      <a:xfrm>
                        <a:off x="1014413" y="4424363"/>
                        <a:ext cx="6711950" cy="560387"/>
                      </a:xfrm>
                      <a:prstGeom prst="rect">
                        <a:avLst/>
                      </a:prstGeom>
                      <a:noFill/>
                      <a:ln w="38100">
                        <a:noFill/>
                        <a:miter/>
                      </a:ln>
                    </p:spPr>
                  </p:pic>
                </p:oleObj>
              </mc:Fallback>
            </mc:AlternateContent>
          </a:graphicData>
        </a:graphic>
      </p:graphicFrame>
      <p:graphicFrame>
        <p:nvGraphicFramePr>
          <p:cNvPr id="128009" name="对象 128008"/>
          <p:cNvGraphicFramePr/>
          <p:nvPr/>
        </p:nvGraphicFramePr>
        <p:xfrm>
          <a:off x="890588" y="4875213"/>
          <a:ext cx="6956425" cy="579437"/>
        </p:xfrm>
        <a:graphic>
          <a:graphicData uri="http://schemas.openxmlformats.org/presentationml/2006/ole">
            <mc:AlternateContent xmlns:mc="http://schemas.openxmlformats.org/markup-compatibility/2006">
              <mc:Choice xmlns:v="urn:schemas-microsoft-com:vml" Requires="v">
                <p:oleObj spid="_x0000_s3220" name="" r:id="rId5" imgW="3045460" imgH="254000" progId="Equation.DSMT4">
                  <p:embed/>
                </p:oleObj>
              </mc:Choice>
              <mc:Fallback>
                <p:oleObj name="" r:id="rId5" imgW="3045460" imgH="254000" progId="Equation.DSMT4">
                  <p:embed/>
                  <p:pic>
                    <p:nvPicPr>
                      <p:cNvPr id="0" name="图片 3219"/>
                      <p:cNvPicPr/>
                      <p:nvPr/>
                    </p:nvPicPr>
                    <p:blipFill>
                      <a:blip r:embed="rId6"/>
                      <a:stretch>
                        <a:fillRect/>
                      </a:stretch>
                    </p:blipFill>
                    <p:spPr>
                      <a:xfrm>
                        <a:off x="890588" y="4875213"/>
                        <a:ext cx="6956425" cy="579437"/>
                      </a:xfrm>
                      <a:prstGeom prst="rect">
                        <a:avLst/>
                      </a:prstGeom>
                      <a:noFill/>
                      <a:ln w="38100">
                        <a:noFill/>
                        <a:miter/>
                      </a:ln>
                    </p:spPr>
                  </p:pic>
                </p:oleObj>
              </mc:Fallback>
            </mc:AlternateContent>
          </a:graphicData>
        </a:graphic>
      </p:graphicFrame>
      <p:sp>
        <p:nvSpPr>
          <p:cNvPr id="128010" name="文本框 128009"/>
          <p:cNvSpPr txBox="1"/>
          <p:nvPr/>
        </p:nvSpPr>
        <p:spPr>
          <a:xfrm>
            <a:off x="161925" y="2259013"/>
            <a:ext cx="2386013" cy="519112"/>
          </a:xfrm>
          <a:prstGeom prst="rect">
            <a:avLst/>
          </a:prstGeom>
          <a:noFill/>
          <a:ln w="9525">
            <a:noFill/>
          </a:ln>
        </p:spPr>
        <p:txBody>
          <a:bodyPr>
            <a:spAutoFit/>
          </a:bodyPr>
          <a:p>
            <a:pPr>
              <a:spcBef>
                <a:spcPct val="50000"/>
              </a:spcBef>
            </a:pPr>
            <a:r>
              <a:rPr lang="zh-CN" altLang="en-US" sz="2400" dirty="0">
                <a:latin typeface="Times New Roman" panose="02020603050405020304" pitchFamily="18" charset="0"/>
              </a:rPr>
              <a:t>此时波动方程：</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graphicFrame>
        <p:nvGraphicFramePr>
          <p:cNvPr id="128011" name="对象 128010"/>
          <p:cNvGraphicFramePr/>
          <p:nvPr/>
        </p:nvGraphicFramePr>
        <p:xfrm>
          <a:off x="2489200" y="2303463"/>
          <a:ext cx="6538913" cy="552450"/>
        </p:xfrm>
        <a:graphic>
          <a:graphicData uri="http://schemas.openxmlformats.org/presentationml/2006/ole">
            <mc:AlternateContent xmlns:mc="http://schemas.openxmlformats.org/markup-compatibility/2006">
              <mc:Choice xmlns:v="urn:schemas-microsoft-com:vml" Requires="v">
                <p:oleObj spid="_x0000_s3221" name="" r:id="rId7" imgW="3302000" imgH="279400" progId="Equation.DSMT4">
                  <p:embed/>
                </p:oleObj>
              </mc:Choice>
              <mc:Fallback>
                <p:oleObj name="" r:id="rId7" imgW="3302000" imgH="279400" progId="Equation.DSMT4">
                  <p:embed/>
                  <p:pic>
                    <p:nvPicPr>
                      <p:cNvPr id="0" name="图片 3220"/>
                      <p:cNvPicPr/>
                      <p:nvPr/>
                    </p:nvPicPr>
                    <p:blipFill>
                      <a:blip r:embed="rId8"/>
                      <a:stretch>
                        <a:fillRect/>
                      </a:stretch>
                    </p:blipFill>
                    <p:spPr>
                      <a:xfrm>
                        <a:off x="2489200" y="2303463"/>
                        <a:ext cx="6538913" cy="552450"/>
                      </a:xfrm>
                      <a:prstGeom prst="rect">
                        <a:avLst/>
                      </a:prstGeom>
                      <a:noFill/>
                      <a:ln w="38100">
                        <a:noFill/>
                        <a:miter/>
                      </a:ln>
                    </p:spPr>
                  </p:pic>
                </p:oleObj>
              </mc:Fallback>
            </mc:AlternateContent>
          </a:graphicData>
        </a:graphic>
      </p:graphicFrame>
      <p:sp>
        <p:nvSpPr>
          <p:cNvPr id="128012" name="文本框 128011"/>
          <p:cNvSpPr txBox="1"/>
          <p:nvPr/>
        </p:nvSpPr>
        <p:spPr>
          <a:xfrm>
            <a:off x="476250" y="5391150"/>
            <a:ext cx="8281988" cy="1198880"/>
          </a:xfrm>
          <a:prstGeom prst="rect">
            <a:avLst/>
          </a:prstGeom>
          <a:noFill/>
          <a:ln w="9525">
            <a:noFill/>
          </a:ln>
        </p:spPr>
        <p:txBody>
          <a:bodyPr>
            <a:spAutoFit/>
          </a:bodyPr>
          <a:p>
            <a:pPr>
              <a:spcBef>
                <a:spcPct val="50000"/>
              </a:spcBef>
            </a:pPr>
            <a:r>
              <a:rPr lang="en-US" altLang="zh-CN" sz="2400" dirty="0">
                <a:solidFill>
                  <a:srgbClr val="0000FF"/>
                </a:solidFill>
                <a:latin typeface="Times New Roman" panose="02020603050405020304" pitchFamily="18" charset="0"/>
              </a:rPr>
              <a:t>        </a:t>
            </a:r>
            <a:r>
              <a:rPr lang="zh-CN" altLang="en-US" sz="2400" dirty="0">
                <a:solidFill>
                  <a:srgbClr val="0000FF"/>
                </a:solidFill>
                <a:latin typeface="Times New Roman" panose="02020603050405020304" pitchFamily="18" charset="0"/>
              </a:rPr>
              <a:t>坐标原点选取不同，波动方程的形式就不同，但每个质点的振动方程却是相同的，即每个质点的振动规律是确定的，与坐标原点的选取无关。</a:t>
            </a:r>
            <a:endParaRPr lang="en-US" altLang="zh-CN" sz="2400">
              <a:solidFill>
                <a:srgbClr val="0000FF"/>
              </a:solidFill>
              <a:latin typeface="Times New Roman" panose="02020603050405020304" pitchFamily="18" charset="0"/>
            </a:endParaRPr>
          </a:p>
        </p:txBody>
      </p:sp>
      <p:sp>
        <p:nvSpPr>
          <p:cNvPr id="128013" name="文本框 128012"/>
          <p:cNvSpPr txBox="1"/>
          <p:nvPr/>
        </p:nvSpPr>
        <p:spPr>
          <a:xfrm>
            <a:off x="295275" y="1784350"/>
            <a:ext cx="1171575" cy="457200"/>
          </a:xfrm>
          <a:prstGeom prst="rect">
            <a:avLst/>
          </a:prstGeom>
          <a:noFill/>
          <a:ln w="9525">
            <a:noFill/>
          </a:ln>
        </p:spPr>
        <p:txBody>
          <a:bodyPr>
            <a:spAutoFit/>
          </a:bodyPr>
          <a:p>
            <a:pPr>
              <a:spcBef>
                <a:spcPct val="50000"/>
              </a:spcBef>
            </a:pPr>
            <a:r>
              <a:rPr lang="zh-CN" altLang="en-US" sz="2400" dirty="0">
                <a:solidFill>
                  <a:srgbClr val="0000FF"/>
                </a:solidFill>
                <a:latin typeface="Times New Roman" panose="02020603050405020304" pitchFamily="18" charset="0"/>
              </a:rPr>
              <a:t>方法</a:t>
            </a:r>
            <a:r>
              <a:rPr lang="en-US" altLang="zh-CN" sz="2400">
                <a:solidFill>
                  <a:srgbClr val="0000FF"/>
                </a:solidFill>
                <a:latin typeface="Times New Roman" panose="02020603050405020304" pitchFamily="18" charset="0"/>
              </a:rPr>
              <a:t>1</a:t>
            </a:r>
            <a:endParaRPr lang="en-US" altLang="zh-CN" sz="2400">
              <a:solidFill>
                <a:srgbClr val="0000FF"/>
              </a:solidFill>
              <a:latin typeface="Times New Roman" panose="02020603050405020304" pitchFamily="18" charset="0"/>
            </a:endParaRPr>
          </a:p>
        </p:txBody>
      </p:sp>
      <p:sp>
        <p:nvSpPr>
          <p:cNvPr id="128014" name="文本框 128013"/>
          <p:cNvSpPr txBox="1"/>
          <p:nvPr/>
        </p:nvSpPr>
        <p:spPr>
          <a:xfrm>
            <a:off x="341313" y="2792413"/>
            <a:ext cx="3511550" cy="457200"/>
          </a:xfrm>
          <a:prstGeom prst="rect">
            <a:avLst/>
          </a:prstGeom>
          <a:noFill/>
          <a:ln w="9525">
            <a:noFill/>
          </a:ln>
        </p:spPr>
        <p:txBody>
          <a:bodyPr>
            <a:spAutoFit/>
          </a:bodyPr>
          <a:p>
            <a:pPr>
              <a:spcBef>
                <a:spcPct val="50000"/>
              </a:spcBef>
            </a:pPr>
            <a:r>
              <a:rPr lang="zh-CN" altLang="en-US" sz="2400" dirty="0">
                <a:solidFill>
                  <a:srgbClr val="0000FF"/>
                </a:solidFill>
                <a:latin typeface="Times New Roman" panose="02020603050405020304" pitchFamily="18" charset="0"/>
              </a:rPr>
              <a:t>方法</a:t>
            </a:r>
            <a:r>
              <a:rPr lang="en-US" altLang="zh-CN" sz="2400" dirty="0">
                <a:solidFill>
                  <a:srgbClr val="0000FF"/>
                </a:solidFill>
                <a:latin typeface="Times New Roman" panose="02020603050405020304" pitchFamily="18" charset="0"/>
              </a:rPr>
              <a:t>2 </a:t>
            </a:r>
            <a:r>
              <a:rPr lang="zh-CN" altLang="en-US" sz="2400" dirty="0">
                <a:solidFill>
                  <a:srgbClr val="0000FF"/>
                </a:solidFill>
                <a:latin typeface="Times New Roman" panose="02020603050405020304" pitchFamily="18" charset="0"/>
              </a:rPr>
              <a:t>（待定系数法）</a:t>
            </a:r>
            <a:endParaRPr lang="zh-CN" altLang="en-US" sz="2400" dirty="0">
              <a:solidFill>
                <a:srgbClr val="0000FF"/>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8010"/>
                                        </p:tgtEl>
                                        <p:attrNameLst>
                                          <p:attrName>style.visibility</p:attrName>
                                        </p:attrNameLst>
                                      </p:cBhvr>
                                      <p:to>
                                        <p:strVal val="visible"/>
                                      </p:to>
                                    </p:set>
                                    <p:animEffect transition="in" filter="checkerboard(across)">
                                      <p:cBhvr>
                                        <p:cTn id="7" dur="500"/>
                                        <p:tgtEl>
                                          <p:spTgt spid="128010"/>
                                        </p:tgtEl>
                                      </p:cBhvr>
                                    </p:animEffect>
                                  </p:childTnLst>
                                </p:cTn>
                              </p:par>
                              <p:par>
                                <p:cTn id="8" presetID="5" presetClass="entr" presetSubtype="10" fill="hold" nodeType="withEffect">
                                  <p:stCondLst>
                                    <p:cond delay="0"/>
                                  </p:stCondLst>
                                  <p:childTnLst>
                                    <p:set>
                                      <p:cBhvr>
                                        <p:cTn id="9" dur="1" fill="hold">
                                          <p:stCondLst>
                                            <p:cond delay="0"/>
                                          </p:stCondLst>
                                        </p:cTn>
                                        <p:tgtEl>
                                          <p:spTgt spid="128011"/>
                                        </p:tgtEl>
                                        <p:attrNameLst>
                                          <p:attrName>style.visibility</p:attrName>
                                        </p:attrNameLst>
                                      </p:cBhvr>
                                      <p:to>
                                        <p:strVal val="visible"/>
                                      </p:to>
                                    </p:set>
                                    <p:animEffect transition="in" filter="checkerboard(across)">
                                      <p:cBhvr>
                                        <p:cTn id="10" dur="500"/>
                                        <p:tgtEl>
                                          <p:spTgt spid="128011"/>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8014"/>
                                        </p:tgtEl>
                                        <p:attrNameLst>
                                          <p:attrName>style.visibility</p:attrName>
                                        </p:attrNameLst>
                                      </p:cBhvr>
                                      <p:to>
                                        <p:strVal val="visible"/>
                                      </p:to>
                                    </p:set>
                                    <p:animEffect transition="in" filter="blinds(horizontal)">
                                      <p:cBhvr>
                                        <p:cTn id="15" dur="500"/>
                                        <p:tgtEl>
                                          <p:spTgt spid="128014"/>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28007"/>
                                        </p:tgtEl>
                                        <p:attrNameLst>
                                          <p:attrName>style.visibility</p:attrName>
                                        </p:attrNameLst>
                                      </p:cBhvr>
                                      <p:to>
                                        <p:strVal val="visible"/>
                                      </p:to>
                                    </p:set>
                                    <p:anim calcmode="lin" valueType="num">
                                      <p:cBhvr additive="base">
                                        <p:cTn id="20" dur="500" fill="hold"/>
                                        <p:tgtEl>
                                          <p:spTgt spid="128007"/>
                                        </p:tgtEl>
                                        <p:attrNameLst>
                                          <p:attrName>ppt_x</p:attrName>
                                        </p:attrNameLst>
                                      </p:cBhvr>
                                      <p:tavLst>
                                        <p:tav tm="0">
                                          <p:val>
                                            <p:strVal val="#ppt_x"/>
                                          </p:val>
                                        </p:tav>
                                        <p:tav tm="100000">
                                          <p:val>
                                            <p:strVal val="#ppt_x"/>
                                          </p:val>
                                        </p:tav>
                                      </p:tavLst>
                                    </p:anim>
                                    <p:anim calcmode="lin" valueType="num">
                                      <p:cBhvr additive="base">
                                        <p:cTn id="21" dur="500" fill="hold"/>
                                        <p:tgtEl>
                                          <p:spTgt spid="12800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28008"/>
                                        </p:tgtEl>
                                        <p:attrNameLst>
                                          <p:attrName>style.visibility</p:attrName>
                                        </p:attrNameLst>
                                      </p:cBhvr>
                                      <p:to>
                                        <p:strVal val="visible"/>
                                      </p:to>
                                    </p:set>
                                    <p:anim calcmode="lin" valueType="num">
                                      <p:cBhvr additive="base">
                                        <p:cTn id="24" dur="500" fill="hold"/>
                                        <p:tgtEl>
                                          <p:spTgt spid="128008"/>
                                        </p:tgtEl>
                                        <p:attrNameLst>
                                          <p:attrName>ppt_x</p:attrName>
                                        </p:attrNameLst>
                                      </p:cBhvr>
                                      <p:tavLst>
                                        <p:tav tm="0">
                                          <p:val>
                                            <p:strVal val="#ppt_x"/>
                                          </p:val>
                                        </p:tav>
                                        <p:tav tm="100000">
                                          <p:val>
                                            <p:strVal val="#ppt_x"/>
                                          </p:val>
                                        </p:tav>
                                      </p:tavLst>
                                    </p:anim>
                                    <p:anim calcmode="lin" valueType="num">
                                      <p:cBhvr additive="base">
                                        <p:cTn id="25" dur="500" fill="hold"/>
                                        <p:tgtEl>
                                          <p:spTgt spid="128008"/>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28009"/>
                                        </p:tgtEl>
                                        <p:attrNameLst>
                                          <p:attrName>style.visibility</p:attrName>
                                        </p:attrNameLst>
                                      </p:cBhvr>
                                      <p:to>
                                        <p:strVal val="visible"/>
                                      </p:to>
                                    </p:set>
                                    <p:anim calcmode="lin" valueType="num">
                                      <p:cBhvr additive="base">
                                        <p:cTn id="28" dur="500" fill="hold"/>
                                        <p:tgtEl>
                                          <p:spTgt spid="128009"/>
                                        </p:tgtEl>
                                        <p:attrNameLst>
                                          <p:attrName>ppt_x</p:attrName>
                                        </p:attrNameLst>
                                      </p:cBhvr>
                                      <p:tavLst>
                                        <p:tav tm="0">
                                          <p:val>
                                            <p:strVal val="#ppt_x"/>
                                          </p:val>
                                        </p:tav>
                                        <p:tav tm="100000">
                                          <p:val>
                                            <p:strVal val="#ppt_x"/>
                                          </p:val>
                                        </p:tav>
                                      </p:tavLst>
                                    </p:anim>
                                    <p:anim calcmode="lin" valueType="num">
                                      <p:cBhvr additive="base">
                                        <p:cTn id="29" dur="500" fill="hold"/>
                                        <p:tgtEl>
                                          <p:spTgt spid="12800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28012"/>
                                        </p:tgtEl>
                                        <p:attrNameLst>
                                          <p:attrName>style.visibility</p:attrName>
                                        </p:attrNameLst>
                                      </p:cBhvr>
                                      <p:to>
                                        <p:strVal val="visible"/>
                                      </p:to>
                                    </p:set>
                                    <p:animEffect transition="in" filter="blinds(horizontal)">
                                      <p:cBhvr>
                                        <p:cTn id="34" dur="500"/>
                                        <p:tgtEl>
                                          <p:spTgt spid="128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7" grpId="0"/>
      <p:bldP spid="128010" grpId="0"/>
      <p:bldP spid="128012" grpId="0"/>
      <p:bldP spid="128014"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1358</Words>
  <Application>WPS 演示</Application>
  <PresentationFormat>在屏幕上显示</PresentationFormat>
  <Paragraphs>134</Paragraphs>
  <Slides>8</Slides>
  <Notes>1</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27</vt:i4>
      </vt:variant>
      <vt:variant>
        <vt:lpstr>幻灯片标题</vt:lpstr>
      </vt:variant>
      <vt:variant>
        <vt:i4>8</vt:i4>
      </vt:variant>
    </vt:vector>
  </HeadingPairs>
  <TitlesOfParts>
    <vt:vector size="46" baseType="lpstr">
      <vt:lpstr>Arial</vt:lpstr>
      <vt:lpstr>宋体</vt:lpstr>
      <vt:lpstr>Wingdings</vt:lpstr>
      <vt:lpstr>Times New Roman</vt:lpstr>
      <vt:lpstr>华文行楷</vt:lpstr>
      <vt:lpstr>楷体_GB2312</vt:lpstr>
      <vt:lpstr>Symbol</vt:lpstr>
      <vt:lpstr>微软雅黑</vt:lpstr>
      <vt:lpstr>Arial Unicode MS</vt:lpstr>
      <vt:lpstr>新宋体</vt:lpstr>
      <vt:lpstr>默认设计模板</vt:lpstr>
      <vt:lpstr>Equation.3</vt:lpstr>
      <vt:lpstr>Equation.DSMT4</vt:lpstr>
      <vt:lpstr>Equation.DSMT4</vt:lpstr>
      <vt:lpstr>Equation.DSMT4</vt:lpstr>
      <vt:lpstr>Equation.DSMT4</vt:lpstr>
      <vt:lpstr>Equation.DSMT4</vt:lpstr>
      <vt:lpstr>Equation.DSMT4</vt:lpstr>
      <vt:lpstr>Equation.3</vt:lpstr>
      <vt:lpstr>Equation.DSMT4</vt:lpstr>
      <vt:lpstr>Equation.DSMT4</vt:lpstr>
      <vt:lpstr>Equation.DSMT4</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Equation.3</vt:lpstr>
      <vt:lpstr>Equation.3</vt:lpstr>
      <vt:lpstr>Equation.3</vt:lpstr>
      <vt:lpstr>Equation.DSMT4</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ylz</dc:creator>
  <cp:lastModifiedBy>Administrator</cp:lastModifiedBy>
  <cp:revision>351</cp:revision>
  <dcterms:created xsi:type="dcterms:W3CDTF">2008-01-04T13:19:00Z</dcterms:created>
  <dcterms:modified xsi:type="dcterms:W3CDTF">2018-09-07T04:31:53Z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2052-10.1.0.7400</vt:lpwstr>
  </property>
</Properties>
</file>