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43" r:id="rId3"/>
    <p:sldId id="467" r:id="rId4"/>
    <p:sldId id="468" r:id="rId5"/>
    <p:sldId id="469" r:id="rId6"/>
    <p:sldId id="470" r:id="rId7"/>
    <p:sldId id="472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FF0000"/>
    <a:srgbClr val="FF00FF"/>
    <a:srgbClr val="A500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6"/>
    <p:restoredTop sz="94660"/>
  </p:normalViewPr>
  <p:slideViewPr>
    <p:cSldViewPr showGuides="1">
      <p:cViewPr>
        <p:scale>
          <a:sx n="75" d="100"/>
          <a:sy n="75" d="100"/>
        </p:scale>
        <p:origin x="-1056" y="132"/>
      </p:cViewPr>
      <p:guideLst>
        <p:guide orient="horz" pos="2143"/>
        <p:guide pos="2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50180" name="幻灯片图像占位符 501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181" name="文本占位符 501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958013" y="63738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E:/&#26041;&#27491;&#36716;word&#35838;&#31243;/&#22823;&#23398;&#29289;&#29702;&#183;&#32479;&#32534;&#65288;&#21281;&#20048;&#28385;&#65289;/2/0922.tif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4.wmf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030095" y="473710"/>
            <a:ext cx="508317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静电场中的导体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6965" y="1533525"/>
            <a:ext cx="3564890" cy="3559810"/>
            <a:chOff x="1759" y="2415"/>
            <a:chExt cx="5614" cy="5606"/>
          </a:xfrm>
        </p:grpSpPr>
        <p:sp>
          <p:nvSpPr>
            <p:cNvPr id="2" name="文本框 3"/>
            <p:cNvSpPr txBox="1"/>
            <p:nvPr/>
          </p:nvSpPr>
          <p:spPr>
            <a:xfrm>
              <a:off x="2512" y="7005"/>
              <a:ext cx="410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>
                  <a:latin typeface="Times New Roman" panose="02020603050405020304" pitchFamily="18" charset="0"/>
                  <a:ea typeface="宋体" panose="02010600030101010101" pitchFamily="2" charset="-122"/>
                </a:rPr>
                <a:t>尖端放电</a:t>
              </a:r>
              <a:endParaRPr lang="zh-CN" altLang="en-US" sz="3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59" y="2415"/>
              <a:ext cx="5615" cy="409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973955" y="1533525"/>
            <a:ext cx="3887470" cy="3559810"/>
            <a:chOff x="7833" y="2415"/>
            <a:chExt cx="6122" cy="5606"/>
          </a:xfrm>
        </p:grpSpPr>
        <p:pic>
          <p:nvPicPr>
            <p:cNvPr id="1073744105" name="图片 10737441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3" y="2415"/>
              <a:ext cx="6122" cy="40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0102" y="7005"/>
              <a:ext cx="233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>
                  <a:latin typeface="Times New Roman" panose="02020603050405020304" pitchFamily="18" charset="0"/>
                  <a:ea typeface="宋体" panose="02010600030101010101" pitchFamily="2" charset="-122"/>
                </a:rPr>
                <a:t>电晕</a:t>
              </a:r>
              <a:endParaRPr lang="zh-CN" altLang="en-US" sz="3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2" name="Text Box 4"/>
          <p:cNvSpPr txBox="1"/>
          <p:nvPr/>
        </p:nvSpPr>
        <p:spPr>
          <a:xfrm>
            <a:off x="1963738" y="233363"/>
            <a:ext cx="5129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§9.5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　静电场中的导体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81" name="Text Box 5"/>
          <p:cNvSpPr txBox="1"/>
          <p:nvPr/>
        </p:nvSpPr>
        <p:spPr>
          <a:xfrm>
            <a:off x="161925" y="728663"/>
            <a:ext cx="436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一、导体的静电平衡</a:t>
            </a:r>
            <a:r>
              <a:rPr lang="zh-CN" altLang="en-US" sz="3200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3200" dirty="0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635250" y="1403350"/>
            <a:ext cx="2209800" cy="1619250"/>
            <a:chOff x="1463" y="1763"/>
            <a:chExt cx="1392" cy="1020"/>
          </a:xfrm>
        </p:grpSpPr>
        <p:sp>
          <p:nvSpPr>
            <p:cNvPr id="1085" name="Rectangle 8"/>
            <p:cNvSpPr/>
            <p:nvPr/>
          </p:nvSpPr>
          <p:spPr>
            <a:xfrm>
              <a:off x="1463" y="1763"/>
              <a:ext cx="1392" cy="1020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086" name="Group 9"/>
            <p:cNvGrpSpPr/>
            <p:nvPr/>
          </p:nvGrpSpPr>
          <p:grpSpPr>
            <a:xfrm>
              <a:off x="1803" y="1848"/>
              <a:ext cx="114" cy="114"/>
              <a:chOff x="3696" y="2400"/>
              <a:chExt cx="480" cy="480"/>
            </a:xfrm>
          </p:grpSpPr>
          <p:sp>
            <p:nvSpPr>
              <p:cNvPr id="101386" name="Oval 10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7" name="Line 11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87" name="Group 12"/>
            <p:cNvGrpSpPr/>
            <p:nvPr/>
          </p:nvGrpSpPr>
          <p:grpSpPr>
            <a:xfrm>
              <a:off x="1859" y="2358"/>
              <a:ext cx="114" cy="114"/>
              <a:chOff x="3696" y="2400"/>
              <a:chExt cx="480" cy="480"/>
            </a:xfrm>
          </p:grpSpPr>
          <p:sp>
            <p:nvSpPr>
              <p:cNvPr id="101389" name="Oval 13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5" name="Line 14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88" name="Group 15"/>
            <p:cNvGrpSpPr/>
            <p:nvPr/>
          </p:nvGrpSpPr>
          <p:grpSpPr>
            <a:xfrm>
              <a:off x="2086" y="2585"/>
              <a:ext cx="114" cy="114"/>
              <a:chOff x="3696" y="2400"/>
              <a:chExt cx="480" cy="480"/>
            </a:xfrm>
          </p:grpSpPr>
          <p:sp>
            <p:nvSpPr>
              <p:cNvPr id="101392" name="Oval 16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3" name="Line 17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89" name="Group 18"/>
            <p:cNvGrpSpPr/>
            <p:nvPr/>
          </p:nvGrpSpPr>
          <p:grpSpPr>
            <a:xfrm>
              <a:off x="2086" y="1933"/>
              <a:ext cx="114" cy="114"/>
              <a:chOff x="3696" y="2400"/>
              <a:chExt cx="480" cy="480"/>
            </a:xfrm>
          </p:grpSpPr>
          <p:sp>
            <p:nvSpPr>
              <p:cNvPr id="101395" name="Oval 19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1" name="Line 20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0" name="Group 21"/>
            <p:cNvGrpSpPr/>
            <p:nvPr/>
          </p:nvGrpSpPr>
          <p:grpSpPr>
            <a:xfrm>
              <a:off x="2540" y="2358"/>
              <a:ext cx="114" cy="114"/>
              <a:chOff x="3696" y="2400"/>
              <a:chExt cx="480" cy="480"/>
            </a:xfrm>
          </p:grpSpPr>
          <p:sp>
            <p:nvSpPr>
              <p:cNvPr id="101398" name="Oval 22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9" name="Line 23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1" name="Group 24"/>
            <p:cNvGrpSpPr/>
            <p:nvPr/>
          </p:nvGrpSpPr>
          <p:grpSpPr>
            <a:xfrm>
              <a:off x="2341" y="1820"/>
              <a:ext cx="114" cy="114"/>
              <a:chOff x="3696" y="2400"/>
              <a:chExt cx="480" cy="480"/>
            </a:xfrm>
          </p:grpSpPr>
          <p:sp>
            <p:nvSpPr>
              <p:cNvPr id="101401" name="Oval 25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7" name="Line 26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2" name="Group 27"/>
            <p:cNvGrpSpPr/>
            <p:nvPr/>
          </p:nvGrpSpPr>
          <p:grpSpPr>
            <a:xfrm>
              <a:off x="1661" y="2642"/>
              <a:ext cx="114" cy="114"/>
              <a:chOff x="3696" y="2400"/>
              <a:chExt cx="480" cy="480"/>
            </a:xfrm>
          </p:grpSpPr>
          <p:sp>
            <p:nvSpPr>
              <p:cNvPr id="101404" name="Oval 28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5" name="Line 29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3" name="Group 30"/>
            <p:cNvGrpSpPr/>
            <p:nvPr/>
          </p:nvGrpSpPr>
          <p:grpSpPr>
            <a:xfrm>
              <a:off x="2540" y="2614"/>
              <a:ext cx="114" cy="114"/>
              <a:chOff x="3696" y="2400"/>
              <a:chExt cx="480" cy="480"/>
            </a:xfrm>
          </p:grpSpPr>
          <p:sp>
            <p:nvSpPr>
              <p:cNvPr id="101407" name="Oval 31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3" name="Line 32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4" name="Group 33"/>
            <p:cNvGrpSpPr/>
            <p:nvPr/>
          </p:nvGrpSpPr>
          <p:grpSpPr>
            <a:xfrm>
              <a:off x="2256" y="2358"/>
              <a:ext cx="114" cy="114"/>
              <a:chOff x="3696" y="2400"/>
              <a:chExt cx="480" cy="480"/>
            </a:xfrm>
          </p:grpSpPr>
          <p:sp>
            <p:nvSpPr>
              <p:cNvPr id="101410" name="Oval 34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1" name="Line 35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5" name="Group 36"/>
            <p:cNvGrpSpPr/>
            <p:nvPr/>
          </p:nvGrpSpPr>
          <p:grpSpPr>
            <a:xfrm>
              <a:off x="1519" y="2330"/>
              <a:ext cx="114" cy="114"/>
              <a:chOff x="3696" y="2400"/>
              <a:chExt cx="480" cy="480"/>
            </a:xfrm>
          </p:grpSpPr>
          <p:sp>
            <p:nvSpPr>
              <p:cNvPr id="101413" name="Oval 37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9" name="Line 38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6" name="Group 39"/>
            <p:cNvGrpSpPr/>
            <p:nvPr/>
          </p:nvGrpSpPr>
          <p:grpSpPr>
            <a:xfrm>
              <a:off x="1491" y="1819"/>
              <a:ext cx="114" cy="114"/>
              <a:chOff x="3696" y="2400"/>
              <a:chExt cx="480" cy="480"/>
            </a:xfrm>
          </p:grpSpPr>
          <p:sp>
            <p:nvSpPr>
              <p:cNvPr id="101416" name="Oval 40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7" name="Line 41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7" name="Group 42"/>
            <p:cNvGrpSpPr/>
            <p:nvPr/>
          </p:nvGrpSpPr>
          <p:grpSpPr>
            <a:xfrm>
              <a:off x="1774" y="2103"/>
              <a:ext cx="114" cy="114"/>
              <a:chOff x="3696" y="2400"/>
              <a:chExt cx="480" cy="480"/>
            </a:xfrm>
          </p:grpSpPr>
          <p:sp>
            <p:nvSpPr>
              <p:cNvPr id="101419" name="Oval 43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5" name="Line 44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8" name="Group 45"/>
            <p:cNvGrpSpPr/>
            <p:nvPr/>
          </p:nvGrpSpPr>
          <p:grpSpPr>
            <a:xfrm>
              <a:off x="2341" y="2103"/>
              <a:ext cx="114" cy="114"/>
              <a:chOff x="3696" y="2400"/>
              <a:chExt cx="480" cy="480"/>
            </a:xfrm>
          </p:grpSpPr>
          <p:sp>
            <p:nvSpPr>
              <p:cNvPr id="101422" name="Oval 46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3" name="Line 47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99" name="Group 48"/>
            <p:cNvGrpSpPr/>
            <p:nvPr/>
          </p:nvGrpSpPr>
          <p:grpSpPr>
            <a:xfrm>
              <a:off x="2597" y="1962"/>
              <a:ext cx="114" cy="114"/>
              <a:chOff x="3696" y="2400"/>
              <a:chExt cx="480" cy="480"/>
            </a:xfrm>
          </p:grpSpPr>
          <p:sp>
            <p:nvSpPr>
              <p:cNvPr id="101425" name="Oval 49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1" name="Line 50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7" name="Group 51"/>
          <p:cNvGrpSpPr/>
          <p:nvPr/>
        </p:nvGrpSpPr>
        <p:grpSpPr>
          <a:xfrm>
            <a:off x="1960563" y="1358900"/>
            <a:ext cx="3914775" cy="1709738"/>
            <a:chOff x="1066" y="1905"/>
            <a:chExt cx="2466" cy="1077"/>
          </a:xfrm>
        </p:grpSpPr>
        <p:grpSp>
          <p:nvGrpSpPr>
            <p:cNvPr id="1078" name="Group 52"/>
            <p:cNvGrpSpPr/>
            <p:nvPr/>
          </p:nvGrpSpPr>
          <p:grpSpPr>
            <a:xfrm>
              <a:off x="1066" y="1905"/>
              <a:ext cx="2382" cy="1077"/>
              <a:chOff x="952" y="1905"/>
              <a:chExt cx="2382" cy="1077"/>
            </a:xfrm>
          </p:grpSpPr>
          <p:sp>
            <p:nvSpPr>
              <p:cNvPr id="1079" name="Line 53"/>
              <p:cNvSpPr/>
              <p:nvPr/>
            </p:nvSpPr>
            <p:spPr>
              <a:xfrm>
                <a:off x="952" y="2982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  <p:sp>
            <p:nvSpPr>
              <p:cNvPr id="1080" name="Line 54"/>
              <p:cNvSpPr/>
              <p:nvPr/>
            </p:nvSpPr>
            <p:spPr>
              <a:xfrm>
                <a:off x="952" y="2784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  <p:sp>
            <p:nvSpPr>
              <p:cNvPr id="1081" name="Line 55"/>
              <p:cNvSpPr/>
              <p:nvPr/>
            </p:nvSpPr>
            <p:spPr>
              <a:xfrm>
                <a:off x="952" y="2557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  <p:sp>
            <p:nvSpPr>
              <p:cNvPr id="1082" name="Line 56"/>
              <p:cNvSpPr/>
              <p:nvPr/>
            </p:nvSpPr>
            <p:spPr>
              <a:xfrm>
                <a:off x="952" y="2330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  <p:sp>
            <p:nvSpPr>
              <p:cNvPr id="1083" name="Line 57"/>
              <p:cNvSpPr/>
              <p:nvPr/>
            </p:nvSpPr>
            <p:spPr>
              <a:xfrm>
                <a:off x="952" y="1905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  <p:sp>
            <p:nvSpPr>
              <p:cNvPr id="1084" name="Line 58"/>
              <p:cNvSpPr/>
              <p:nvPr/>
            </p:nvSpPr>
            <p:spPr>
              <a:xfrm>
                <a:off x="952" y="2103"/>
                <a:ext cx="2382" cy="0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sm" len="sm"/>
                <a:tailEnd type="stealth" w="med" len="lg"/>
              </a:ln>
            </p:spPr>
          </p:sp>
        </p:grpSp>
        <p:graphicFrame>
          <p:nvGraphicFramePr>
            <p:cNvPr id="1030" name="Object 59"/>
            <p:cNvGraphicFramePr/>
            <p:nvPr/>
          </p:nvGraphicFramePr>
          <p:xfrm>
            <a:off x="3305" y="2330"/>
            <a:ext cx="227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2" name="" r:id="rId1" imgW="254000" imgH="254000" progId="Equation.3">
                    <p:embed/>
                  </p:oleObj>
                </mc:Choice>
                <mc:Fallback>
                  <p:oleObj name="" r:id="rId1" imgW="254000" imgH="254000" progId="Equation.3">
                    <p:embed/>
                    <p:pic>
                      <p:nvPicPr>
                        <p:cNvPr id="0" name="图片 316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05" y="2330"/>
                          <a:ext cx="227" cy="2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60"/>
          <p:cNvGrpSpPr/>
          <p:nvPr/>
        </p:nvGrpSpPr>
        <p:grpSpPr>
          <a:xfrm>
            <a:off x="2635250" y="1403350"/>
            <a:ext cx="2209800" cy="1619250"/>
            <a:chOff x="1406" y="3152"/>
            <a:chExt cx="1392" cy="1020"/>
          </a:xfrm>
        </p:grpSpPr>
        <p:sp>
          <p:nvSpPr>
            <p:cNvPr id="1050" name="Rectangle 61"/>
            <p:cNvSpPr/>
            <p:nvPr/>
          </p:nvSpPr>
          <p:spPr>
            <a:xfrm>
              <a:off x="1406" y="3152"/>
              <a:ext cx="1392" cy="1020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051" name="Group 62"/>
            <p:cNvGrpSpPr/>
            <p:nvPr/>
          </p:nvGrpSpPr>
          <p:grpSpPr>
            <a:xfrm>
              <a:off x="1433" y="3349"/>
              <a:ext cx="114" cy="114"/>
              <a:chOff x="3696" y="2400"/>
              <a:chExt cx="480" cy="480"/>
            </a:xfrm>
          </p:grpSpPr>
          <p:sp>
            <p:nvSpPr>
              <p:cNvPr id="101439" name="Oval 63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7" name="Line 64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52" name="Group 65"/>
            <p:cNvGrpSpPr/>
            <p:nvPr/>
          </p:nvGrpSpPr>
          <p:grpSpPr>
            <a:xfrm>
              <a:off x="1433" y="3774"/>
              <a:ext cx="114" cy="114"/>
              <a:chOff x="3696" y="2400"/>
              <a:chExt cx="480" cy="480"/>
            </a:xfrm>
          </p:grpSpPr>
          <p:sp>
            <p:nvSpPr>
              <p:cNvPr id="101442" name="Oval 66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5" name="Line 67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53" name="Group 68"/>
            <p:cNvGrpSpPr/>
            <p:nvPr/>
          </p:nvGrpSpPr>
          <p:grpSpPr>
            <a:xfrm>
              <a:off x="1434" y="3491"/>
              <a:ext cx="114" cy="114"/>
              <a:chOff x="3696" y="2400"/>
              <a:chExt cx="480" cy="480"/>
            </a:xfrm>
          </p:grpSpPr>
          <p:sp>
            <p:nvSpPr>
              <p:cNvPr id="101445" name="Oval 69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3" name="Line 70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54" name="Group 71"/>
            <p:cNvGrpSpPr/>
            <p:nvPr/>
          </p:nvGrpSpPr>
          <p:grpSpPr>
            <a:xfrm>
              <a:off x="1433" y="4029"/>
              <a:ext cx="114" cy="114"/>
              <a:chOff x="3696" y="2400"/>
              <a:chExt cx="480" cy="480"/>
            </a:xfrm>
          </p:grpSpPr>
          <p:sp>
            <p:nvSpPr>
              <p:cNvPr id="101448" name="Oval 72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1" name="Line 73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55" name="AutoShape 74"/>
            <p:cNvSpPr/>
            <p:nvPr/>
          </p:nvSpPr>
          <p:spPr>
            <a:xfrm>
              <a:off x="2651" y="3350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6" name="AutoShape 75"/>
            <p:cNvSpPr/>
            <p:nvPr/>
          </p:nvSpPr>
          <p:spPr>
            <a:xfrm>
              <a:off x="2654" y="3520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7" name="AutoShape 76"/>
            <p:cNvSpPr/>
            <p:nvPr/>
          </p:nvSpPr>
          <p:spPr>
            <a:xfrm>
              <a:off x="2654" y="4002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8" name="AutoShape 77"/>
            <p:cNvSpPr/>
            <p:nvPr/>
          </p:nvSpPr>
          <p:spPr>
            <a:xfrm>
              <a:off x="2654" y="3690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9" name="AutoShape 78"/>
            <p:cNvSpPr/>
            <p:nvPr/>
          </p:nvSpPr>
          <p:spPr>
            <a:xfrm>
              <a:off x="2654" y="3208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60" name="AutoShape 79"/>
            <p:cNvSpPr/>
            <p:nvPr/>
          </p:nvSpPr>
          <p:spPr>
            <a:xfrm>
              <a:off x="2654" y="3860"/>
              <a:ext cx="144" cy="144"/>
            </a:xfrm>
            <a:prstGeom prst="flowChartOr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061" name="Group 80"/>
            <p:cNvGrpSpPr/>
            <p:nvPr/>
          </p:nvGrpSpPr>
          <p:grpSpPr>
            <a:xfrm>
              <a:off x="1433" y="3632"/>
              <a:ext cx="114" cy="114"/>
              <a:chOff x="3696" y="2400"/>
              <a:chExt cx="480" cy="480"/>
            </a:xfrm>
          </p:grpSpPr>
          <p:sp>
            <p:nvSpPr>
              <p:cNvPr id="101457" name="Oval 81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9" name="Line 82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62" name="Group 83"/>
            <p:cNvGrpSpPr/>
            <p:nvPr/>
          </p:nvGrpSpPr>
          <p:grpSpPr>
            <a:xfrm>
              <a:off x="1434" y="3208"/>
              <a:ext cx="114" cy="114"/>
              <a:chOff x="3696" y="2400"/>
              <a:chExt cx="480" cy="480"/>
            </a:xfrm>
          </p:grpSpPr>
          <p:sp>
            <p:nvSpPr>
              <p:cNvPr id="101460" name="Oval 84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7" name="Line 85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63" name="Group 86"/>
            <p:cNvGrpSpPr/>
            <p:nvPr/>
          </p:nvGrpSpPr>
          <p:grpSpPr>
            <a:xfrm>
              <a:off x="1433" y="3916"/>
              <a:ext cx="114" cy="114"/>
              <a:chOff x="3696" y="2400"/>
              <a:chExt cx="480" cy="480"/>
            </a:xfrm>
          </p:grpSpPr>
          <p:sp>
            <p:nvSpPr>
              <p:cNvPr id="101463" name="Oval 87"/>
              <p:cNvSpPr>
                <a:spLocks noChangeArrowheads="1"/>
              </p:cNvSpPr>
              <p:nvPr/>
            </p:nvSpPr>
            <p:spPr bwMode="auto">
              <a:xfrm>
                <a:off x="3696" y="2400"/>
                <a:ext cx="480" cy="4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5" name="Line 88"/>
              <p:cNvSpPr/>
              <p:nvPr/>
            </p:nvSpPr>
            <p:spPr>
              <a:xfrm>
                <a:off x="3696" y="264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7" name="Group 89"/>
          <p:cNvGrpSpPr/>
          <p:nvPr/>
        </p:nvGrpSpPr>
        <p:grpSpPr>
          <a:xfrm>
            <a:off x="2860675" y="1673225"/>
            <a:ext cx="1800225" cy="1081088"/>
            <a:chOff x="1746" y="1621"/>
            <a:chExt cx="1134" cy="681"/>
          </a:xfrm>
        </p:grpSpPr>
        <p:grpSp>
          <p:nvGrpSpPr>
            <p:cNvPr id="1045" name="Group 90"/>
            <p:cNvGrpSpPr/>
            <p:nvPr/>
          </p:nvGrpSpPr>
          <p:grpSpPr>
            <a:xfrm>
              <a:off x="1746" y="1621"/>
              <a:ext cx="1134" cy="681"/>
              <a:chOff x="1746" y="1621"/>
              <a:chExt cx="1134" cy="681"/>
            </a:xfrm>
          </p:grpSpPr>
          <p:sp>
            <p:nvSpPr>
              <p:cNvPr id="1046" name="Line 91"/>
              <p:cNvSpPr/>
              <p:nvPr/>
            </p:nvSpPr>
            <p:spPr>
              <a:xfrm>
                <a:off x="1746" y="1621"/>
                <a:ext cx="1106" cy="0"/>
              </a:xfrm>
              <a:prstGeom prst="line">
                <a:avLst/>
              </a:prstGeom>
              <a:ln w="12700" cap="flat" cmpd="sng">
                <a:solidFill>
                  <a:srgbClr val="CC0000"/>
                </a:solidFill>
                <a:prstDash val="solid"/>
                <a:headEnd type="stealth" w="med" len="lg"/>
                <a:tailEnd type="none" w="sm" len="sm"/>
              </a:ln>
            </p:spPr>
          </p:sp>
          <p:sp>
            <p:nvSpPr>
              <p:cNvPr id="1047" name="Line 92"/>
              <p:cNvSpPr/>
              <p:nvPr/>
            </p:nvSpPr>
            <p:spPr>
              <a:xfrm>
                <a:off x="1774" y="1848"/>
                <a:ext cx="1106" cy="0"/>
              </a:xfrm>
              <a:prstGeom prst="line">
                <a:avLst/>
              </a:prstGeom>
              <a:ln w="12700" cap="flat" cmpd="sng">
                <a:solidFill>
                  <a:srgbClr val="CC0000"/>
                </a:solidFill>
                <a:prstDash val="solid"/>
                <a:headEnd type="stealth" w="med" len="lg"/>
                <a:tailEnd type="none" w="sm" len="sm"/>
              </a:ln>
            </p:spPr>
          </p:sp>
          <p:sp>
            <p:nvSpPr>
              <p:cNvPr id="1048" name="Line 93"/>
              <p:cNvSpPr/>
              <p:nvPr/>
            </p:nvSpPr>
            <p:spPr>
              <a:xfrm>
                <a:off x="1746" y="2075"/>
                <a:ext cx="1106" cy="0"/>
              </a:xfrm>
              <a:prstGeom prst="line">
                <a:avLst/>
              </a:prstGeom>
              <a:ln w="12700" cap="flat" cmpd="sng">
                <a:solidFill>
                  <a:srgbClr val="CC0000"/>
                </a:solidFill>
                <a:prstDash val="solid"/>
                <a:headEnd type="stealth" w="med" len="lg"/>
                <a:tailEnd type="none" w="sm" len="sm"/>
              </a:ln>
            </p:spPr>
          </p:sp>
          <p:sp>
            <p:nvSpPr>
              <p:cNvPr id="1049" name="Line 94"/>
              <p:cNvSpPr/>
              <p:nvPr/>
            </p:nvSpPr>
            <p:spPr>
              <a:xfrm>
                <a:off x="1774" y="2302"/>
                <a:ext cx="1106" cy="0"/>
              </a:xfrm>
              <a:prstGeom prst="line">
                <a:avLst/>
              </a:prstGeom>
              <a:ln w="12700" cap="flat" cmpd="sng">
                <a:solidFill>
                  <a:srgbClr val="CC0000"/>
                </a:solidFill>
                <a:prstDash val="solid"/>
                <a:headEnd type="stealth" w="med" len="lg"/>
                <a:tailEnd type="none" w="sm" len="sm"/>
              </a:ln>
            </p:spPr>
          </p:sp>
        </p:grpSp>
        <p:graphicFrame>
          <p:nvGraphicFramePr>
            <p:cNvPr id="1029" name="Object 95"/>
            <p:cNvGraphicFramePr/>
            <p:nvPr/>
          </p:nvGraphicFramePr>
          <p:xfrm>
            <a:off x="2154" y="1859"/>
            <a:ext cx="288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8" name="" r:id="rId3" imgW="317500" imgH="228600" progId="Equation.DSMT4">
                    <p:embed/>
                  </p:oleObj>
                </mc:Choice>
                <mc:Fallback>
                  <p:oleObj name="" r:id="rId3" imgW="317500" imgH="228600" progId="Equation.DSMT4">
                    <p:embed/>
                    <p:pic>
                      <p:nvPicPr>
                        <p:cNvPr id="0" name="图片 3157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CC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54" y="1859"/>
                          <a:ext cx="288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1472" name="Object 96"/>
          <p:cNvGraphicFramePr/>
          <p:nvPr/>
        </p:nvGraphicFramePr>
        <p:xfrm>
          <a:off x="6192838" y="2033588"/>
          <a:ext cx="2611437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5" imgW="1205230" imgH="254000" progId="Equation.3">
                  <p:embed/>
                </p:oleObj>
              </mc:Choice>
              <mc:Fallback>
                <p:oleObj name="" r:id="rId5" imgW="1205230" imgH="254000" progId="Equation.3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92838" y="2033588"/>
                        <a:ext cx="2611437" cy="547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73" name="AutoShape 97"/>
          <p:cNvSpPr/>
          <p:nvPr/>
        </p:nvSpPr>
        <p:spPr>
          <a:xfrm>
            <a:off x="250825" y="2754313"/>
            <a:ext cx="1574800" cy="519112"/>
          </a:xfrm>
          <a:prstGeom prst="wedgeRoundRectCallout">
            <a:avLst>
              <a:gd name="adj1" fmla="val 103426"/>
              <a:gd name="adj2" fmla="val 13301"/>
              <a:gd name="adj3" fmla="val 16667"/>
            </a:avLst>
          </a:prstGeom>
          <a:noFill/>
          <a:ln w="12700" cap="sq" cmpd="sng">
            <a:solidFill>
              <a:srgbClr val="CC0000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ctr"/>
          <a:p>
            <a:pPr algn="ctr" eaLnBrk="0" hangingPunct="0"/>
            <a:r>
              <a:rPr lang="zh-CN" altLang="en-US" sz="2400" dirty="0">
                <a:latin typeface="Times New Roman" panose="02020603050405020304" pitchFamily="18" charset="0"/>
              </a:rPr>
              <a:t>感应电荷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01474" name="Text Box 98"/>
          <p:cNvSpPr txBox="1"/>
          <p:nvPr/>
        </p:nvSpPr>
        <p:spPr>
          <a:xfrm>
            <a:off x="476250" y="3338513"/>
            <a:ext cx="81930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当导体内部和表面上都没有电荷作定向运动时的状态，</a:t>
            </a:r>
            <a:r>
              <a:rPr lang="zh-CN" altLang="en-US" sz="2400" dirty="0">
                <a:latin typeface="Times New Roman" panose="02020603050405020304" pitchFamily="18" charset="0"/>
              </a:rPr>
              <a:t>称为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导体的静电平衡状态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9" name="Group 108"/>
          <p:cNvGrpSpPr/>
          <p:nvPr/>
        </p:nvGrpSpPr>
        <p:grpSpPr>
          <a:xfrm>
            <a:off x="611188" y="4284663"/>
            <a:ext cx="7516812" cy="2384425"/>
            <a:chOff x="385" y="2699"/>
            <a:chExt cx="4735" cy="1502"/>
          </a:xfrm>
        </p:grpSpPr>
        <p:sp>
          <p:nvSpPr>
            <p:cNvPr id="1041" name="Text Box 99"/>
            <p:cNvSpPr txBox="1"/>
            <p:nvPr/>
          </p:nvSpPr>
          <p:spPr>
            <a:xfrm>
              <a:off x="385" y="2699"/>
              <a:ext cx="2693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说明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: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27" name="Object 100"/>
            <p:cNvGraphicFramePr/>
            <p:nvPr/>
          </p:nvGraphicFramePr>
          <p:xfrm>
            <a:off x="2446" y="3632"/>
            <a:ext cx="561" cy="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7" imgW="393065" imgH="215900" progId="Equation.DSMT4">
                    <p:embed/>
                  </p:oleObj>
                </mc:Choice>
                <mc:Fallback>
                  <p:oleObj name="" r:id="rId7" imgW="393065" imgH="2159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446" y="3632"/>
                          <a:ext cx="561" cy="262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2" name="Text Box 101"/>
            <p:cNvSpPr txBox="1"/>
            <p:nvPr/>
          </p:nvSpPr>
          <p:spPr>
            <a:xfrm>
              <a:off x="414" y="3913"/>
              <a:ext cx="1716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400" dirty="0">
                  <a:latin typeface="Times New Roman" panose="02020603050405020304" pitchFamily="18" charset="0"/>
                </a:rPr>
                <a:t>(iii)  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导体表面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043" name="Text Box 102"/>
            <p:cNvSpPr txBox="1"/>
            <p:nvPr/>
          </p:nvSpPr>
          <p:spPr>
            <a:xfrm>
              <a:off x="400" y="3606"/>
              <a:ext cx="1166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sz="2400" dirty="0">
                  <a:latin typeface="Times New Roman" panose="02020603050405020304" pitchFamily="18" charset="0"/>
                </a:rPr>
                <a:t>(ii)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导体内部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28" name="Object 103"/>
            <p:cNvGraphicFramePr/>
            <p:nvPr/>
          </p:nvGraphicFramePr>
          <p:xfrm>
            <a:off x="2300" y="3881"/>
            <a:ext cx="143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9" imgW="862330" imgH="215900" progId="Equation.DSMT4">
                    <p:embed/>
                  </p:oleObj>
                </mc:Choice>
                <mc:Fallback>
                  <p:oleObj name="" r:id="rId9" imgW="862330" imgH="2159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300" y="3881"/>
                          <a:ext cx="1430" cy="32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4" name="Text Box 107"/>
            <p:cNvSpPr txBox="1"/>
            <p:nvPr/>
          </p:nvSpPr>
          <p:spPr>
            <a:xfrm>
              <a:off x="385" y="3039"/>
              <a:ext cx="4735" cy="518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2400" dirty="0">
                  <a:latin typeface="Times New Roman" panose="02020603050405020304" pitchFamily="18" charset="0"/>
                </a:rPr>
                <a:t>(i)  </a:t>
              </a:r>
              <a:r>
                <a:rPr lang="zh-CN" altLang="zh-CN" sz="2400" dirty="0">
                  <a:latin typeface="Times New Roman" panose="02020603050405020304" pitchFamily="18" charset="0"/>
                </a:rPr>
                <a:t>静电平衡只是宏观上停止了定向移动，导体内部的电荷仍在做无规则的热运动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4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1474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/>
      <p:bldP spid="101473" grpId="0" bldLvl="0" animBg="1"/>
      <p:bldP spid="101474" grpId="0" build="p"/>
      <p:bldP spid="10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5" name="Text Box 9"/>
          <p:cNvSpPr txBox="1"/>
          <p:nvPr/>
        </p:nvSpPr>
        <p:spPr>
          <a:xfrm>
            <a:off x="430213" y="344488"/>
            <a:ext cx="49514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★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导体在静电平衡时的性质   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4" name="Rectangle 10"/>
          <p:cNvSpPr/>
          <p:nvPr/>
        </p:nvSpPr>
        <p:spPr>
          <a:xfrm>
            <a:off x="522288" y="1071563"/>
            <a:ext cx="6345237" cy="460375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）导体是等势体，导体表面是等势面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52"/>
          <p:cNvGrpSpPr/>
          <p:nvPr/>
        </p:nvGrpSpPr>
        <p:grpSpPr>
          <a:xfrm>
            <a:off x="482600" y="1830388"/>
            <a:ext cx="7959725" cy="3938587"/>
            <a:chOff x="304" y="1096"/>
            <a:chExt cx="5014" cy="2481"/>
          </a:xfrm>
        </p:grpSpPr>
        <p:sp>
          <p:nvSpPr>
            <p:cNvPr id="2058" name="Freeform 11"/>
            <p:cNvSpPr/>
            <p:nvPr/>
          </p:nvSpPr>
          <p:spPr>
            <a:xfrm>
              <a:off x="3734" y="1295"/>
              <a:ext cx="1584" cy="1328"/>
            </a:xfrm>
            <a:custGeom>
              <a:avLst/>
              <a:gdLst>
                <a:gd name="txL" fmla="*/ 0 w 1320"/>
                <a:gd name="txT" fmla="*/ 0 h 1232"/>
                <a:gd name="txR" fmla="*/ 1320 w 1320"/>
                <a:gd name="txB" fmla="*/ 1232 h 1232"/>
              </a:gdLst>
              <a:ahLst/>
              <a:cxnLst>
                <a:cxn ang="0">
                  <a:pos x="1280" y="352"/>
                </a:cxn>
                <a:cxn ang="0">
                  <a:pos x="992" y="64"/>
                </a:cxn>
                <a:cxn ang="0">
                  <a:pos x="128" y="160"/>
                </a:cxn>
                <a:cxn ang="0">
                  <a:pos x="224" y="1024"/>
                </a:cxn>
                <a:cxn ang="0">
                  <a:pos x="1136" y="1120"/>
                </a:cxn>
                <a:cxn ang="0">
                  <a:pos x="1280" y="352"/>
                </a:cxn>
              </a:cxnLst>
              <a:rect l="txL" t="txT" r="txR" b="txB"/>
              <a:pathLst>
                <a:path w="1320" h="1232">
                  <a:moveTo>
                    <a:pt x="1280" y="352"/>
                  </a:moveTo>
                  <a:cubicBezTo>
                    <a:pt x="1256" y="176"/>
                    <a:pt x="1184" y="96"/>
                    <a:pt x="992" y="64"/>
                  </a:cubicBezTo>
                  <a:cubicBezTo>
                    <a:pt x="800" y="32"/>
                    <a:pt x="256" y="0"/>
                    <a:pt x="128" y="160"/>
                  </a:cubicBezTo>
                  <a:cubicBezTo>
                    <a:pt x="0" y="320"/>
                    <a:pt x="56" y="864"/>
                    <a:pt x="224" y="1024"/>
                  </a:cubicBezTo>
                  <a:cubicBezTo>
                    <a:pt x="392" y="1184"/>
                    <a:pt x="952" y="1232"/>
                    <a:pt x="1136" y="1120"/>
                  </a:cubicBezTo>
                  <a:cubicBezTo>
                    <a:pt x="1320" y="1008"/>
                    <a:pt x="1304" y="528"/>
                    <a:pt x="1280" y="352"/>
                  </a:cubicBezTo>
                  <a:close/>
                </a:path>
              </a:pathLst>
            </a:custGeom>
            <a:solidFill>
              <a:srgbClr val="FFFF99"/>
            </a:solidFill>
            <a:ln w="28575" cap="flat" cmpd="sng">
              <a:solidFill>
                <a:srgbClr val="0066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059" name="Group 13"/>
            <p:cNvGrpSpPr/>
            <p:nvPr/>
          </p:nvGrpSpPr>
          <p:grpSpPr>
            <a:xfrm>
              <a:off x="3904" y="1465"/>
              <a:ext cx="1020" cy="720"/>
              <a:chOff x="4080" y="1344"/>
              <a:chExt cx="1020" cy="720"/>
            </a:xfrm>
          </p:grpSpPr>
          <p:sp>
            <p:nvSpPr>
              <p:cNvPr id="2070" name="Oval 14"/>
              <p:cNvSpPr/>
              <p:nvPr/>
            </p:nvSpPr>
            <p:spPr>
              <a:xfrm>
                <a:off x="4272" y="1728"/>
                <a:ext cx="96" cy="96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1" name="Freeform 15"/>
              <p:cNvSpPr/>
              <p:nvPr/>
            </p:nvSpPr>
            <p:spPr>
              <a:xfrm>
                <a:off x="4296" y="1488"/>
                <a:ext cx="456" cy="240"/>
              </a:xfrm>
              <a:custGeom>
                <a:avLst/>
                <a:gdLst>
                  <a:gd name="txL" fmla="*/ 0 w 456"/>
                  <a:gd name="txT" fmla="*/ 0 h 240"/>
                  <a:gd name="txR" fmla="*/ 456 w 456"/>
                  <a:gd name="txB" fmla="*/ 240 h 240"/>
                </a:gdLst>
                <a:ahLst/>
                <a:cxnLst>
                  <a:cxn ang="0">
                    <a:pos x="24" y="240"/>
                  </a:cxn>
                  <a:cxn ang="0">
                    <a:pos x="72" y="48"/>
                  </a:cxn>
                  <a:cxn ang="0">
                    <a:pos x="456" y="0"/>
                  </a:cxn>
                </a:cxnLst>
                <a:rect l="txL" t="txT" r="txR" b="txB"/>
                <a:pathLst>
                  <a:path w="456" h="240">
                    <a:moveTo>
                      <a:pt x="24" y="240"/>
                    </a:moveTo>
                    <a:cubicBezTo>
                      <a:pt x="12" y="164"/>
                      <a:pt x="0" y="88"/>
                      <a:pt x="72" y="48"/>
                    </a:cubicBezTo>
                    <a:cubicBezTo>
                      <a:pt x="144" y="8"/>
                      <a:pt x="300" y="4"/>
                      <a:pt x="456" y="0"/>
                    </a:cubicBezTo>
                  </a:path>
                </a:pathLst>
              </a:cu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2" name="Oval 16"/>
              <p:cNvSpPr/>
              <p:nvPr/>
            </p:nvSpPr>
            <p:spPr>
              <a:xfrm>
                <a:off x="4752" y="1440"/>
                <a:ext cx="96" cy="96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3" name="Text Box 17"/>
              <p:cNvSpPr txBox="1"/>
              <p:nvPr/>
            </p:nvSpPr>
            <p:spPr>
              <a:xfrm>
                <a:off x="4080" y="1776"/>
                <a:ext cx="2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r>
                  <a:rPr lang="en-US" altLang="zh-CN" sz="2400" b="0" dirty="0">
                    <a:solidFill>
                      <a:srgbClr val="0000FF"/>
                    </a:solidFill>
                    <a:latin typeface="Tahoma" panose="020B0604030504040204" pitchFamily="34" charset="0"/>
                  </a:rPr>
                  <a:t>p</a:t>
                </a:r>
                <a:endParaRPr lang="en-US" altLang="zh-CN" sz="2400" b="0" dirty="0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2074" name="Text Box 18"/>
              <p:cNvSpPr txBox="1"/>
              <p:nvPr/>
            </p:nvSpPr>
            <p:spPr>
              <a:xfrm>
                <a:off x="4848" y="1344"/>
                <a:ext cx="25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r>
                  <a:rPr lang="en-US" altLang="zh-CN" sz="2400" b="0" dirty="0">
                    <a:solidFill>
                      <a:srgbClr val="0000FF"/>
                    </a:solidFill>
                    <a:latin typeface="Tahoma" panose="020B0604030504040204" pitchFamily="34" charset="0"/>
                  </a:rPr>
                  <a:t>Q</a:t>
                </a:r>
                <a:endParaRPr lang="en-US" altLang="zh-CN" sz="2400" b="0" dirty="0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60" name="Rectangle 33"/>
            <p:cNvSpPr/>
            <p:nvPr/>
          </p:nvSpPr>
          <p:spPr>
            <a:xfrm>
              <a:off x="304" y="1096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</a:rPr>
                <a:t>导体内部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050" name="Object 37"/>
            <p:cNvGraphicFramePr/>
            <p:nvPr/>
          </p:nvGraphicFramePr>
          <p:xfrm>
            <a:off x="1409" y="1125"/>
            <a:ext cx="709" cy="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" imgW="481965" imgH="254000" progId="Equation.3">
                    <p:embed/>
                  </p:oleObj>
                </mc:Choice>
                <mc:Fallback>
                  <p:oleObj name="" r:id="rId1" imgW="481965" imgH="2540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9" y="1125"/>
                          <a:ext cx="709" cy="3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" name="Object 38"/>
            <p:cNvGraphicFramePr/>
            <p:nvPr/>
          </p:nvGraphicFramePr>
          <p:xfrm>
            <a:off x="1363" y="1363"/>
            <a:ext cx="2112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1192530" imgH="304800" progId="Equation.DSMT4">
                    <p:embed/>
                  </p:oleObj>
                </mc:Choice>
                <mc:Fallback>
                  <p:oleObj name="" r:id="rId3" imgW="1192530" imgH="3048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63" y="1363"/>
                          <a:ext cx="2112" cy="5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1" name="Text Box 39"/>
            <p:cNvSpPr txBox="1"/>
            <p:nvPr/>
          </p:nvSpPr>
          <p:spPr>
            <a:xfrm>
              <a:off x="1098" y="1862"/>
              <a:ext cx="139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∴  U</a:t>
              </a:r>
              <a:r>
                <a:rPr lang="zh-CN" altLang="en-US" baseline="-25000" dirty="0">
                  <a:latin typeface="Times New Roman" panose="02020603050405020304" pitchFamily="18" charset="0"/>
                </a:rPr>
                <a:t>内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</a:rPr>
                <a:t>=</a:t>
              </a:r>
              <a:r>
                <a:rPr lang="zh-CN" altLang="en-US" dirty="0">
                  <a:latin typeface="Times New Roman" panose="02020603050405020304" pitchFamily="18" charset="0"/>
                </a:rPr>
                <a:t>常数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62" name="Text Box 40"/>
            <p:cNvSpPr txBox="1"/>
            <p:nvPr/>
          </p:nvSpPr>
          <p:spPr>
            <a:xfrm>
              <a:off x="360" y="2342"/>
              <a:ext cx="116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</a:rPr>
                <a:t>导体表面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052" name="Object 41"/>
            <p:cNvGraphicFramePr/>
            <p:nvPr/>
          </p:nvGraphicFramePr>
          <p:xfrm>
            <a:off x="1551" y="2371"/>
            <a:ext cx="762" cy="3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5" imgW="457200" imgH="241300" progId="Equation.3">
                    <p:embed/>
                  </p:oleObj>
                </mc:Choice>
                <mc:Fallback>
                  <p:oleObj name="" r:id="rId5" imgW="457200" imgH="2413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51" y="2371"/>
                          <a:ext cx="762" cy="3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063" name="Group 42"/>
            <p:cNvGrpSpPr/>
            <p:nvPr/>
          </p:nvGrpSpPr>
          <p:grpSpPr>
            <a:xfrm>
              <a:off x="4783" y="1721"/>
              <a:ext cx="528" cy="816"/>
              <a:chOff x="4944" y="1632"/>
              <a:chExt cx="528" cy="816"/>
            </a:xfrm>
          </p:grpSpPr>
          <p:sp>
            <p:nvSpPr>
              <p:cNvPr id="2065" name="Oval 43"/>
              <p:cNvSpPr/>
              <p:nvPr/>
            </p:nvSpPr>
            <p:spPr>
              <a:xfrm>
                <a:off x="5184" y="2352"/>
                <a:ext cx="96" cy="96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6" name="Oval 44"/>
              <p:cNvSpPr/>
              <p:nvPr/>
            </p:nvSpPr>
            <p:spPr>
              <a:xfrm>
                <a:off x="5376" y="1776"/>
                <a:ext cx="96" cy="96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7" name="Freeform 45"/>
              <p:cNvSpPr/>
              <p:nvPr/>
            </p:nvSpPr>
            <p:spPr>
              <a:xfrm>
                <a:off x="5286" y="1852"/>
                <a:ext cx="158" cy="520"/>
              </a:xfrm>
              <a:custGeom>
                <a:avLst/>
                <a:gdLst>
                  <a:gd name="txL" fmla="*/ 0 w 158"/>
                  <a:gd name="txT" fmla="*/ 0 h 520"/>
                  <a:gd name="txR" fmla="*/ 158 w 158"/>
                  <a:gd name="txB" fmla="*/ 520 h 520"/>
                </a:gdLst>
                <a:ahLst/>
                <a:cxnLst>
                  <a:cxn ang="0">
                    <a:pos x="158" y="0"/>
                  </a:cxn>
                  <a:cxn ang="0">
                    <a:pos x="113" y="350"/>
                  </a:cxn>
                  <a:cxn ang="0">
                    <a:pos x="0" y="520"/>
                  </a:cxn>
                </a:cxnLst>
                <a:rect l="txL" t="txT" r="txR" b="txB"/>
                <a:pathLst>
                  <a:path w="158" h="520">
                    <a:moveTo>
                      <a:pt x="158" y="0"/>
                    </a:moveTo>
                    <a:cubicBezTo>
                      <a:pt x="151" y="58"/>
                      <a:pt x="139" y="263"/>
                      <a:pt x="113" y="350"/>
                    </a:cubicBezTo>
                    <a:cubicBezTo>
                      <a:pt x="87" y="437"/>
                      <a:pt x="24" y="485"/>
                      <a:pt x="0" y="520"/>
                    </a:cubicBezTo>
                  </a:path>
                </a:pathLst>
              </a:custGeom>
              <a:noFill/>
              <a:ln w="381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8" name="Text Box 46"/>
              <p:cNvSpPr txBox="1"/>
              <p:nvPr/>
            </p:nvSpPr>
            <p:spPr>
              <a:xfrm>
                <a:off x="5136" y="1632"/>
                <a:ext cx="2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r>
                  <a:rPr lang="en-US" altLang="zh-CN" sz="2400" b="0" dirty="0">
                    <a:solidFill>
                      <a:schemeClr val="tx2"/>
                    </a:solidFill>
                    <a:latin typeface="Tahoma" panose="020B0604030504040204" pitchFamily="34" charset="0"/>
                  </a:rPr>
                  <a:t>p</a:t>
                </a:r>
                <a:endParaRPr lang="en-US" altLang="zh-CN" sz="2400" b="0" dirty="0">
                  <a:solidFill>
                    <a:schemeClr val="tx2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2069" name="Text Box 47"/>
              <p:cNvSpPr txBox="1"/>
              <p:nvPr/>
            </p:nvSpPr>
            <p:spPr>
              <a:xfrm>
                <a:off x="4944" y="2160"/>
                <a:ext cx="25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0" hangingPunct="0"/>
                <a:r>
                  <a:rPr lang="en-US" altLang="zh-CN" sz="2400" b="0" dirty="0">
                    <a:solidFill>
                      <a:schemeClr val="tx2"/>
                    </a:solidFill>
                    <a:latin typeface="Tahoma" panose="020B0604030504040204" pitchFamily="34" charset="0"/>
                  </a:rPr>
                  <a:t>Q</a:t>
                </a:r>
                <a:endParaRPr lang="en-US" altLang="zh-CN" sz="2400" b="0" dirty="0">
                  <a:solidFill>
                    <a:schemeClr val="tx2"/>
                  </a:solidFill>
                  <a:latin typeface="Tahoma" panose="020B0604030504040204" pitchFamily="34" charset="0"/>
                </a:endParaRPr>
              </a:p>
            </p:txBody>
          </p:sp>
        </p:grpSp>
        <p:graphicFrame>
          <p:nvGraphicFramePr>
            <p:cNvPr id="2053" name="Object 48"/>
            <p:cNvGraphicFramePr/>
            <p:nvPr/>
          </p:nvGraphicFramePr>
          <p:xfrm>
            <a:off x="1294" y="2691"/>
            <a:ext cx="2068" cy="5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0" name="" r:id="rId7" imgW="1192530" imgH="304800" progId="Equation.DSMT4">
                    <p:embed/>
                  </p:oleObj>
                </mc:Choice>
                <mc:Fallback>
                  <p:oleObj name="" r:id="rId7" imgW="1192530" imgH="304800" progId="Equation.DSMT4">
                    <p:embed/>
                    <p:pic>
                      <p:nvPicPr>
                        <p:cNvPr id="0" name="图片 315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94" y="2691"/>
                          <a:ext cx="2068" cy="5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4" name="Text Box 49"/>
            <p:cNvSpPr txBox="1"/>
            <p:nvPr/>
          </p:nvSpPr>
          <p:spPr>
            <a:xfrm>
              <a:off x="1126" y="3250"/>
              <a:ext cx="172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dirty="0">
                  <a:latin typeface="Times New Roman" panose="02020603050405020304" pitchFamily="18" charset="0"/>
                </a:rPr>
                <a:t> ∴   U</a:t>
              </a:r>
              <a:r>
                <a:rPr lang="zh-CN" altLang="en-US" baseline="-25000" dirty="0">
                  <a:latin typeface="Times New Roman" panose="02020603050405020304" pitchFamily="18" charset="0"/>
                </a:rPr>
                <a:t>表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</a:rPr>
                <a:t>=</a:t>
              </a:r>
              <a:r>
                <a:rPr lang="zh-CN" altLang="en-US" dirty="0">
                  <a:latin typeface="Times New Roman" panose="02020603050405020304" pitchFamily="18" charset="0"/>
                </a:rPr>
                <a:t>常数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Text Box 4"/>
          <p:cNvSpPr txBox="1"/>
          <p:nvPr/>
        </p:nvSpPr>
        <p:spPr>
          <a:xfrm>
            <a:off x="341313" y="188913"/>
            <a:ext cx="7156450" cy="528637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en-US" altLang="zh-CN" dirty="0">
                <a:solidFill>
                  <a:srgbClr val="CC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</a:rPr>
              <a:t>正负净电荷只分布在导体的表面上 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5" name="Text Box 17"/>
          <p:cNvSpPr txBox="1"/>
          <p:nvPr/>
        </p:nvSpPr>
        <p:spPr>
          <a:xfrm>
            <a:off x="385763" y="5072063"/>
            <a:ext cx="8189912" cy="1552575"/>
          </a:xfrm>
          <a:prstGeom prst="rect">
            <a:avLst/>
          </a:prstGeom>
          <a:solidFill>
            <a:srgbClr val="FFFF00"/>
          </a:solidFill>
          <a:ln w="2857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</a:rPr>
              <a:t>静电场中的孤立带电体导体上电荷面密度的大小与该处</a:t>
            </a:r>
            <a:r>
              <a:rPr lang="zh-CN" altLang="en-US" sz="2400" u="sng" dirty="0">
                <a:latin typeface="Times New Roman" panose="02020603050405020304" pitchFamily="18" charset="0"/>
              </a:rPr>
              <a:t>表面的</a:t>
            </a:r>
            <a:r>
              <a:rPr lang="zh-CN" altLang="en-US" sz="2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曲率</a:t>
            </a:r>
            <a:r>
              <a:rPr lang="zh-CN" altLang="en-US" sz="2400" dirty="0">
                <a:latin typeface="Times New Roman" panose="02020603050405020304" pitchFamily="18" charset="0"/>
              </a:rPr>
              <a:t>有关。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一般说，导体向外越凸的部位，曲率越大，面密度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也越大；向内越凹进去的部位，曲率负值越大，面密度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越小。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Rectangle 6"/>
          <p:cNvSpPr/>
          <p:nvPr/>
        </p:nvSpPr>
        <p:spPr>
          <a:xfrm>
            <a:off x="431800" y="977900"/>
            <a:ext cx="1620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实心导体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074" name="Object 8"/>
          <p:cNvGraphicFramePr/>
          <p:nvPr/>
        </p:nvGraphicFramePr>
        <p:xfrm>
          <a:off x="2185988" y="728663"/>
          <a:ext cx="508476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1" imgW="2082165" imgH="444500" progId="Equation.DSMT4">
                  <p:embed/>
                </p:oleObj>
              </mc:Choice>
              <mc:Fallback>
                <p:oleObj name="" r:id="rId1" imgW="2082165" imgH="444500" progId="Equation.DSMT4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85988" y="728663"/>
                        <a:ext cx="5084762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6" name="Oval 58"/>
          <p:cNvSpPr>
            <a:spLocks noChangeArrowheads="1"/>
          </p:cNvSpPr>
          <p:nvPr/>
        </p:nvSpPr>
        <p:spPr bwMode="auto">
          <a:xfrm>
            <a:off x="7632700" y="762000"/>
            <a:ext cx="989013" cy="989013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006666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59"/>
          <p:cNvGrpSpPr/>
          <p:nvPr/>
        </p:nvGrpSpPr>
        <p:grpSpPr>
          <a:xfrm>
            <a:off x="8048625" y="1022350"/>
            <a:ext cx="104775" cy="104775"/>
            <a:chOff x="2880" y="2112"/>
            <a:chExt cx="384" cy="384"/>
          </a:xfrm>
        </p:grpSpPr>
        <p:sp>
          <p:nvSpPr>
            <p:cNvPr id="3116" name="Line 60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7" name="Line 61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1" name="Group 62"/>
          <p:cNvGrpSpPr/>
          <p:nvPr/>
        </p:nvGrpSpPr>
        <p:grpSpPr>
          <a:xfrm>
            <a:off x="7788275" y="866775"/>
            <a:ext cx="104775" cy="103188"/>
            <a:chOff x="2880" y="2112"/>
            <a:chExt cx="384" cy="384"/>
          </a:xfrm>
        </p:grpSpPr>
        <p:sp>
          <p:nvSpPr>
            <p:cNvPr id="3114" name="Line 63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5" name="Line 64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2" name="Group 65"/>
          <p:cNvGrpSpPr/>
          <p:nvPr/>
        </p:nvGrpSpPr>
        <p:grpSpPr>
          <a:xfrm>
            <a:off x="8101013" y="762000"/>
            <a:ext cx="104775" cy="104775"/>
            <a:chOff x="2880" y="2112"/>
            <a:chExt cx="384" cy="384"/>
          </a:xfrm>
        </p:grpSpPr>
        <p:sp>
          <p:nvSpPr>
            <p:cNvPr id="3112" name="Line 66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3" name="Line 67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3" name="Group 68"/>
          <p:cNvGrpSpPr/>
          <p:nvPr/>
        </p:nvGrpSpPr>
        <p:grpSpPr>
          <a:xfrm>
            <a:off x="8413750" y="917575"/>
            <a:ext cx="103188" cy="104775"/>
            <a:chOff x="2880" y="2112"/>
            <a:chExt cx="384" cy="384"/>
          </a:xfrm>
        </p:grpSpPr>
        <p:sp>
          <p:nvSpPr>
            <p:cNvPr id="3110" name="Line 69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1" name="Line 70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4" name="Group 71"/>
          <p:cNvGrpSpPr/>
          <p:nvPr/>
        </p:nvGrpSpPr>
        <p:grpSpPr>
          <a:xfrm>
            <a:off x="8516938" y="1230313"/>
            <a:ext cx="104775" cy="104775"/>
            <a:chOff x="2880" y="2112"/>
            <a:chExt cx="384" cy="384"/>
          </a:xfrm>
        </p:grpSpPr>
        <p:sp>
          <p:nvSpPr>
            <p:cNvPr id="3108" name="Line 72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9" name="Line 73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5" name="Group 74"/>
          <p:cNvGrpSpPr/>
          <p:nvPr/>
        </p:nvGrpSpPr>
        <p:grpSpPr>
          <a:xfrm>
            <a:off x="8413750" y="1490663"/>
            <a:ext cx="103188" cy="104775"/>
            <a:chOff x="2880" y="2112"/>
            <a:chExt cx="384" cy="384"/>
          </a:xfrm>
        </p:grpSpPr>
        <p:sp>
          <p:nvSpPr>
            <p:cNvPr id="3106" name="Line 75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7" name="Line 76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6" name="Group 77"/>
          <p:cNvGrpSpPr/>
          <p:nvPr/>
        </p:nvGrpSpPr>
        <p:grpSpPr>
          <a:xfrm>
            <a:off x="8048625" y="1646238"/>
            <a:ext cx="104775" cy="104775"/>
            <a:chOff x="2880" y="2112"/>
            <a:chExt cx="384" cy="384"/>
          </a:xfrm>
        </p:grpSpPr>
        <p:sp>
          <p:nvSpPr>
            <p:cNvPr id="3104" name="Line 78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5" name="Line 79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7" name="Group 80"/>
          <p:cNvGrpSpPr/>
          <p:nvPr/>
        </p:nvGrpSpPr>
        <p:grpSpPr>
          <a:xfrm>
            <a:off x="7737475" y="1438275"/>
            <a:ext cx="103188" cy="104775"/>
            <a:chOff x="2880" y="2112"/>
            <a:chExt cx="384" cy="384"/>
          </a:xfrm>
        </p:grpSpPr>
        <p:sp>
          <p:nvSpPr>
            <p:cNvPr id="3102" name="Line 81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3" name="Line 82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8" name="Group 83"/>
          <p:cNvGrpSpPr/>
          <p:nvPr/>
        </p:nvGrpSpPr>
        <p:grpSpPr>
          <a:xfrm>
            <a:off x="7632700" y="1177925"/>
            <a:ext cx="104775" cy="104775"/>
            <a:chOff x="2880" y="2112"/>
            <a:chExt cx="384" cy="384"/>
          </a:xfrm>
        </p:grpSpPr>
        <p:sp>
          <p:nvSpPr>
            <p:cNvPr id="3100" name="Line 84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1" name="Line 85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89" name="Group 86"/>
          <p:cNvGrpSpPr/>
          <p:nvPr/>
        </p:nvGrpSpPr>
        <p:grpSpPr>
          <a:xfrm>
            <a:off x="7893050" y="1282700"/>
            <a:ext cx="104775" cy="103188"/>
            <a:chOff x="2880" y="2112"/>
            <a:chExt cx="384" cy="384"/>
          </a:xfrm>
        </p:grpSpPr>
        <p:sp>
          <p:nvSpPr>
            <p:cNvPr id="3098" name="Line 87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99" name="Line 88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90" name="Group 89"/>
          <p:cNvGrpSpPr/>
          <p:nvPr/>
        </p:nvGrpSpPr>
        <p:grpSpPr>
          <a:xfrm>
            <a:off x="8256588" y="1282700"/>
            <a:ext cx="104775" cy="103188"/>
            <a:chOff x="2880" y="2112"/>
            <a:chExt cx="384" cy="384"/>
          </a:xfrm>
        </p:grpSpPr>
        <p:sp>
          <p:nvSpPr>
            <p:cNvPr id="3096" name="Line 90"/>
            <p:cNvSpPr/>
            <p:nvPr/>
          </p:nvSpPr>
          <p:spPr>
            <a:xfrm>
              <a:off x="2880" y="2304"/>
              <a:ext cx="384" cy="0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97" name="Line 91"/>
            <p:cNvSpPr/>
            <p:nvPr/>
          </p:nvSpPr>
          <p:spPr>
            <a:xfrm>
              <a:off x="3072" y="2112"/>
              <a:ext cx="0" cy="384"/>
            </a:xfrm>
            <a:prstGeom prst="line">
              <a:avLst/>
            </a:prstGeom>
            <a:ln w="38100" cap="flat" cmpd="sng">
              <a:solidFill>
                <a:srgbClr val="66FF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94"/>
          <p:cNvGrpSpPr/>
          <p:nvPr/>
        </p:nvGrpSpPr>
        <p:grpSpPr>
          <a:xfrm>
            <a:off x="341313" y="1763713"/>
            <a:ext cx="7426325" cy="2073275"/>
            <a:chOff x="215" y="1336"/>
            <a:chExt cx="4678" cy="1306"/>
          </a:xfrm>
        </p:grpSpPr>
        <p:sp>
          <p:nvSpPr>
            <p:cNvPr id="3094" name="Rectangle 56"/>
            <p:cNvSpPr/>
            <p:nvPr/>
          </p:nvSpPr>
          <p:spPr>
            <a:xfrm>
              <a:off x="215" y="1730"/>
              <a:ext cx="104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空心导体</a:t>
              </a:r>
              <a:endPara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95" name="Picture 92" descr="E:\方正转word课程\大学物理·统编（匡乐满）\2\0922.tif"/>
            <p:cNvPicPr>
              <a:picLocks noChangeAspect="1"/>
            </p:cNvPicPr>
            <p:nvPr/>
          </p:nvPicPr>
          <p:blipFill>
            <a:blip r:embed="rId3" r:link="rId4"/>
            <a:stretch>
              <a:fillRect/>
            </a:stretch>
          </p:blipFill>
          <p:spPr>
            <a:xfrm>
              <a:off x="1604" y="1336"/>
              <a:ext cx="3289" cy="130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263" name="Text Box 95"/>
          <p:cNvSpPr txBox="1"/>
          <p:nvPr/>
        </p:nvSpPr>
        <p:spPr>
          <a:xfrm>
            <a:off x="385763" y="4227513"/>
            <a:ext cx="8189912" cy="8223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</a:rPr>
              <a:t>导体表面的电荷分布一般是非均匀的；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与导体形状和周围其它带电体有关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64" name="Text Box 96"/>
          <p:cNvSpPr txBox="1"/>
          <p:nvPr/>
        </p:nvSpPr>
        <p:spPr>
          <a:xfrm>
            <a:off x="341313" y="3781425"/>
            <a:ext cx="8189912" cy="457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导体表面的如何分布？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bldLvl="0" animBg="1"/>
      <p:bldP spid="7263" grpId="0"/>
      <p:bldP spid="72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6" name="Text Box 4"/>
          <p:cNvSpPr txBox="1"/>
          <p:nvPr/>
        </p:nvSpPr>
        <p:spPr>
          <a:xfrm>
            <a:off x="252413" y="279400"/>
            <a:ext cx="8550275" cy="955675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en-US" altLang="zh-CN" dirty="0">
                <a:solidFill>
                  <a:srgbClr val="CC0000"/>
                </a:solidFill>
                <a:latin typeface="Times New Roman" panose="02020603050405020304" pitchFamily="18" charset="0"/>
              </a:rPr>
              <a:t>(3) 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</a:rPr>
              <a:t>导体外近表面处场强方向与表面垂直，大小与该处电荷面密度</a:t>
            </a:r>
            <a:r>
              <a:rPr lang="zh-CN" altLang="en-US" dirty="0">
                <a:solidFill>
                  <a:srgbClr val="CC0000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</a:t>
            </a:r>
            <a:r>
              <a:rPr lang="en-US" altLang="zh-CN" i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</a:rPr>
              <a:t>成正比 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29"/>
          <p:cNvGrpSpPr/>
          <p:nvPr/>
        </p:nvGrpSpPr>
        <p:grpSpPr>
          <a:xfrm>
            <a:off x="206375" y="1673225"/>
            <a:ext cx="8640763" cy="4602163"/>
            <a:chOff x="187" y="1047"/>
            <a:chExt cx="5443" cy="2899"/>
          </a:xfrm>
        </p:grpSpPr>
        <p:sp>
          <p:nvSpPr>
            <p:cNvPr id="4109" name="Text Box 9"/>
            <p:cNvSpPr txBox="1"/>
            <p:nvPr/>
          </p:nvSpPr>
          <p:spPr>
            <a:xfrm>
              <a:off x="187" y="1047"/>
              <a:ext cx="3827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18" charset="0"/>
                </a:rPr>
                <a:t>在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导体表面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任取一面元△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S,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面元上的电量</a:t>
              </a:r>
              <a:endParaRPr lang="zh-CN" altLang="en-US" sz="2400" dirty="0"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zh-CN" altLang="en-US" sz="2400" dirty="0">
                  <a:latin typeface="Times New Roman" panose="02020603050405020304" pitchFamily="18" charset="0"/>
                </a:rPr>
                <a:t>             </a:t>
              </a:r>
              <a:r>
                <a:rPr lang="en-US" altLang="zh-CN" sz="2400" i="1" dirty="0">
                  <a:latin typeface="Times New Roman" panose="02020603050405020304" pitchFamily="18" charset="0"/>
                </a:rPr>
                <a:t>q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= </a:t>
              </a:r>
              <a:r>
                <a:rPr lang="en-US" altLang="zh-CN" sz="2400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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·</a:t>
              </a:r>
              <a:r>
                <a:rPr lang="en-US" altLang="zh-CN" sz="2400" i="1" dirty="0">
                  <a:latin typeface="Times New Roman" panose="02020603050405020304" pitchFamily="18" charset="0"/>
                </a:rPr>
                <a:t>△S</a:t>
              </a:r>
              <a:endParaRPr lang="en-US" altLang="zh-CN" sz="2400" i="1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4110" name="Group 27"/>
            <p:cNvGrpSpPr/>
            <p:nvPr/>
          </p:nvGrpSpPr>
          <p:grpSpPr>
            <a:xfrm>
              <a:off x="3822" y="1097"/>
              <a:ext cx="1808" cy="1800"/>
              <a:chOff x="3822" y="743"/>
              <a:chExt cx="1808" cy="1800"/>
            </a:xfrm>
          </p:grpSpPr>
          <p:sp>
            <p:nvSpPr>
              <p:cNvPr id="4112" name="Freeform 5"/>
              <p:cNvSpPr/>
              <p:nvPr/>
            </p:nvSpPr>
            <p:spPr>
              <a:xfrm>
                <a:off x="3822" y="743"/>
                <a:ext cx="1808" cy="1800"/>
              </a:xfrm>
              <a:custGeom>
                <a:avLst/>
                <a:gdLst>
                  <a:gd name="txL" fmla="*/ 0 w 1808"/>
                  <a:gd name="txT" fmla="*/ 0 h 1800"/>
                  <a:gd name="txR" fmla="*/ 1808 w 1808"/>
                  <a:gd name="txB" fmla="*/ 1800 h 1800"/>
                </a:gdLst>
                <a:ahLst/>
                <a:cxnLst>
                  <a:cxn ang="0">
                    <a:pos x="64" y="240"/>
                  </a:cxn>
                  <a:cxn ang="0">
                    <a:pos x="1024" y="192"/>
                  </a:cxn>
                  <a:cxn ang="0">
                    <a:pos x="1744" y="1248"/>
                  </a:cxn>
                  <a:cxn ang="0">
                    <a:pos x="640" y="1632"/>
                  </a:cxn>
                  <a:cxn ang="0">
                    <a:pos x="64" y="240"/>
                  </a:cxn>
                </a:cxnLst>
                <a:rect l="txL" t="txT" r="txR" b="txB"/>
                <a:pathLst>
                  <a:path w="1808" h="1800">
                    <a:moveTo>
                      <a:pt x="64" y="240"/>
                    </a:moveTo>
                    <a:cubicBezTo>
                      <a:pt x="128" y="0"/>
                      <a:pt x="744" y="24"/>
                      <a:pt x="1024" y="192"/>
                    </a:cubicBezTo>
                    <a:cubicBezTo>
                      <a:pt x="1304" y="360"/>
                      <a:pt x="1808" y="1008"/>
                      <a:pt x="1744" y="1248"/>
                    </a:cubicBezTo>
                    <a:cubicBezTo>
                      <a:pt x="1680" y="1488"/>
                      <a:pt x="920" y="1800"/>
                      <a:pt x="640" y="1632"/>
                    </a:cubicBezTo>
                    <a:cubicBezTo>
                      <a:pt x="360" y="1464"/>
                      <a:pt x="0" y="480"/>
                      <a:pt x="64" y="2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path path="rect">
                  <a:fillToRect t="100000" r="100000"/>
                </a:path>
                <a:tileRect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113" name="Group 6"/>
              <p:cNvGrpSpPr/>
              <p:nvPr/>
            </p:nvGrpSpPr>
            <p:grpSpPr>
              <a:xfrm>
                <a:off x="4310" y="1124"/>
                <a:ext cx="468" cy="623"/>
                <a:chOff x="4188" y="2425"/>
                <a:chExt cx="468" cy="623"/>
              </a:xfrm>
            </p:grpSpPr>
            <p:sp>
              <p:nvSpPr>
                <p:cNvPr id="4122" name="Oval 7"/>
                <p:cNvSpPr/>
                <p:nvPr/>
              </p:nvSpPr>
              <p:spPr>
                <a:xfrm rot="-2426403">
                  <a:off x="4416" y="2568"/>
                  <a:ext cx="240" cy="480"/>
                </a:xfrm>
                <a:prstGeom prst="ellipse">
                  <a:avLst/>
                </a:prstGeom>
                <a:solidFill>
                  <a:srgbClr val="FFFF99"/>
                </a:solidFill>
                <a:ln w="2857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aphicFrame>
              <p:nvGraphicFramePr>
                <p:cNvPr id="4104" name="Object 8"/>
                <p:cNvGraphicFramePr/>
                <p:nvPr/>
              </p:nvGraphicFramePr>
              <p:xfrm>
                <a:off x="4188" y="2425"/>
                <a:ext cx="192" cy="14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0" name="" r:id="rId1" imgW="203200" imgH="152400" progId="Equation.DSMT4">
                        <p:embed/>
                      </p:oleObj>
                    </mc:Choice>
                    <mc:Fallback>
                      <p:oleObj name="" r:id="rId1" imgW="203200" imgH="152400" progId="Equation.DSMT4">
                        <p:embed/>
                        <p:pic>
                          <p:nvPicPr>
                            <p:cNvPr id="0" name="图片 3099"/>
                            <p:cNvPicPr/>
                            <p:nvPr/>
                          </p:nvPicPr>
                          <p:blipFill>
                            <a:blip r:embed="rId2">
                              <a:clrChange>
                                <a:clrFrom>
                                  <a:srgbClr val="000000"/>
                                </a:clrFrom>
                                <a:clrTo>
                                  <a:srgbClr val="FF00FF"/>
                                </a:clrTo>
                              </a:clrChange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8" y="2425"/>
                              <a:ext cx="192" cy="144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4114" name="Group 10"/>
              <p:cNvGrpSpPr/>
              <p:nvPr/>
            </p:nvGrpSpPr>
            <p:grpSpPr>
              <a:xfrm>
                <a:off x="3957" y="913"/>
                <a:ext cx="1499" cy="1025"/>
                <a:chOff x="3835" y="2215"/>
                <a:chExt cx="1499" cy="1025"/>
              </a:xfrm>
            </p:grpSpPr>
            <p:sp>
              <p:nvSpPr>
                <p:cNvPr id="4115" name="Oval 11"/>
                <p:cNvSpPr/>
                <p:nvPr/>
              </p:nvSpPr>
              <p:spPr>
                <a:xfrm rot="-2426403">
                  <a:off x="4704" y="2376"/>
                  <a:ext cx="240" cy="480"/>
                </a:xfrm>
                <a:prstGeom prst="ellipse">
                  <a:avLst/>
                </a:prstGeom>
                <a:solidFill>
                  <a:srgbClr val="00FFFF"/>
                </a:solidFill>
                <a:ln w="2857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6" name="Oval 12"/>
                <p:cNvSpPr/>
                <p:nvPr/>
              </p:nvSpPr>
              <p:spPr>
                <a:xfrm rot="-2426403">
                  <a:off x="4176" y="2760"/>
                  <a:ext cx="240" cy="480"/>
                </a:xfrm>
                <a:prstGeom prst="ellipse">
                  <a:avLst/>
                </a:prstGeom>
                <a:solidFill>
                  <a:srgbClr val="FFFF00">
                    <a:alpha val="50195"/>
                  </a:srgbClr>
                </a:solidFill>
                <a:ln w="28575" cap="flat" cmpd="sng">
                  <a:solidFill>
                    <a:srgbClr val="FF0000"/>
                  </a:solidFill>
                  <a:prstDash val="sysDot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" name="Line 13"/>
                <p:cNvSpPr/>
                <p:nvPr/>
              </p:nvSpPr>
              <p:spPr>
                <a:xfrm flipH="1">
                  <a:off x="4416" y="2424"/>
                  <a:ext cx="240" cy="175"/>
                </a:xfrm>
                <a:prstGeom prst="line">
                  <a:avLst/>
                </a:prstGeom>
                <a:ln w="2857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18" name="Line 14"/>
                <p:cNvSpPr/>
                <p:nvPr/>
              </p:nvSpPr>
              <p:spPr>
                <a:xfrm flipH="1">
                  <a:off x="4704" y="2808"/>
                  <a:ext cx="288" cy="192"/>
                </a:xfrm>
                <a:prstGeom prst="line">
                  <a:avLst/>
                </a:prstGeom>
                <a:ln w="2857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19" name="Line 15"/>
                <p:cNvSpPr/>
                <p:nvPr/>
              </p:nvSpPr>
              <p:spPr>
                <a:xfrm flipV="1">
                  <a:off x="4752" y="2424"/>
                  <a:ext cx="336" cy="240"/>
                </a:xfrm>
                <a:prstGeom prst="line">
                  <a:avLst/>
                </a:prstGeom>
                <a:ln w="28575" cap="flat" cmpd="sng">
                  <a:solidFill>
                    <a:srgbClr val="FF00FF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4101" name="Object 16"/>
                <p:cNvGraphicFramePr/>
                <p:nvPr/>
              </p:nvGraphicFramePr>
              <p:xfrm>
                <a:off x="5177" y="2376"/>
                <a:ext cx="157" cy="2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1" name="" r:id="rId3" imgW="139700" imgH="177800" progId="Equation.3">
                        <p:embed/>
                      </p:oleObj>
                    </mc:Choice>
                    <mc:Fallback>
                      <p:oleObj name="" r:id="rId3" imgW="139700" imgH="177800" progId="Equation.3">
                        <p:embed/>
                        <p:pic>
                          <p:nvPicPr>
                            <p:cNvPr id="0" name="图片 3100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5177" y="2376"/>
                              <a:ext cx="157" cy="20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102" name="Object 17"/>
                <p:cNvGraphicFramePr/>
                <p:nvPr/>
              </p:nvGraphicFramePr>
              <p:xfrm>
                <a:off x="4506" y="2215"/>
                <a:ext cx="243" cy="19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2" name="" r:id="rId5" imgW="266065" imgH="215900" progId="Equation.3">
                        <p:embed/>
                      </p:oleObj>
                    </mc:Choice>
                    <mc:Fallback>
                      <p:oleObj name="" r:id="rId5" imgW="266065" imgH="215900" progId="Equation.3">
                        <p:embed/>
                        <p:pic>
                          <p:nvPicPr>
                            <p:cNvPr id="0" name="图片 3101"/>
                            <p:cNvPicPr/>
                            <p:nvPr/>
                          </p:nvPicPr>
                          <p:blipFill>
                            <a:blip r:embed="rId6">
                              <a:clrChange>
                                <a:clrFrom>
                                  <a:srgbClr val="000000"/>
                                </a:clrFrom>
                                <a:clrTo>
                                  <a:srgbClr val="0000FF"/>
                                </a:clrTo>
                              </a:clrChange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506" y="2215"/>
                              <a:ext cx="243" cy="19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103" name="Object 18"/>
                <p:cNvGraphicFramePr/>
                <p:nvPr/>
              </p:nvGraphicFramePr>
              <p:xfrm>
                <a:off x="3835" y="2651"/>
                <a:ext cx="249" cy="19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3" name="" r:id="rId7" imgW="278765" imgH="215900" progId="Equation.3">
                        <p:embed/>
                      </p:oleObj>
                    </mc:Choice>
                    <mc:Fallback>
                      <p:oleObj name="" r:id="rId7" imgW="278765" imgH="215900" progId="Equation.3">
                        <p:embed/>
                        <p:pic>
                          <p:nvPicPr>
                            <p:cNvPr id="0" name="图片 3102"/>
                            <p:cNvPicPr/>
                            <p:nvPr/>
                          </p:nvPicPr>
                          <p:blipFill>
                            <a:blip r:embed="rId8">
                              <a:clrChange>
                                <a:clrFrom>
                                  <a:srgbClr val="000000"/>
                                </a:clrFrom>
                                <a:clrTo>
                                  <a:srgbClr val="000000"/>
                                </a:clrTo>
                              </a:clrChange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835" y="2651"/>
                              <a:ext cx="249" cy="19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4120" name="Line 19"/>
                <p:cNvSpPr/>
                <p:nvPr/>
              </p:nvSpPr>
              <p:spPr>
                <a:xfrm flipH="1">
                  <a:off x="4416" y="2808"/>
                  <a:ext cx="576" cy="384"/>
                </a:xfrm>
                <a:prstGeom prst="line">
                  <a:avLst/>
                </a:prstGeom>
                <a:ln w="28575" cap="flat" cmpd="sng">
                  <a:solidFill>
                    <a:srgbClr val="CC33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4121" name="Line 20"/>
                <p:cNvSpPr/>
                <p:nvPr/>
              </p:nvSpPr>
              <p:spPr>
                <a:xfrm flipH="1">
                  <a:off x="4128" y="2424"/>
                  <a:ext cx="528" cy="384"/>
                </a:xfrm>
                <a:prstGeom prst="line">
                  <a:avLst/>
                </a:prstGeom>
                <a:ln w="28575" cap="flat" cmpd="sng">
                  <a:solidFill>
                    <a:srgbClr val="CC33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</p:grpSp>
        <p:graphicFrame>
          <p:nvGraphicFramePr>
            <p:cNvPr id="4098" name="Object 21"/>
            <p:cNvGraphicFramePr/>
            <p:nvPr/>
          </p:nvGraphicFramePr>
          <p:xfrm>
            <a:off x="289" y="1638"/>
            <a:ext cx="3300" cy="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9" imgW="2018665" imgH="292100" progId="Equation.DSMT4">
                    <p:embed/>
                  </p:oleObj>
                </mc:Choice>
                <mc:Fallback>
                  <p:oleObj name="" r:id="rId9" imgW="2018665" imgH="2921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89" y="1638"/>
                          <a:ext cx="3300" cy="5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1" name="Text Box 22"/>
            <p:cNvSpPr txBox="1"/>
            <p:nvPr/>
          </p:nvSpPr>
          <p:spPr>
            <a:xfrm>
              <a:off x="329" y="2258"/>
              <a:ext cx="31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pitchFamily="18" charset="0"/>
                </a:rPr>
                <a:t>又 </a:t>
              </a:r>
              <a:r>
                <a:rPr lang="zh-CN" altLang="en-US" sz="2400" i="1" dirty="0">
                  <a:latin typeface="Times New Roman" panose="02020603050405020304" pitchFamily="18" charset="0"/>
                </a:rPr>
                <a:t>△</a:t>
              </a:r>
              <a:r>
                <a:rPr lang="en-US" altLang="zh-CN" sz="2400" i="1" dirty="0">
                  <a:latin typeface="Times New Roman" panose="02020603050405020304" pitchFamily="18" charset="0"/>
                </a:rPr>
                <a:t>s 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无穷小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)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面上</a:t>
              </a:r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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均匀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,  </a:t>
              </a:r>
              <a:r>
                <a:rPr lang="en-US" altLang="zh-CN" sz="2400" i="1" dirty="0">
                  <a:latin typeface="Times New Roman" panose="02020603050405020304" pitchFamily="18" charset="0"/>
                </a:rPr>
                <a:t>E</a:t>
              </a:r>
              <a:r>
                <a:rPr lang="en-US" altLang="zh-CN" sz="2400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=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常矢</a:t>
              </a:r>
              <a:r>
                <a:rPr lang="zh-CN" altLang="en-US" dirty="0">
                  <a:latin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099" name="Object 23"/>
            <p:cNvGraphicFramePr/>
            <p:nvPr/>
          </p:nvGraphicFramePr>
          <p:xfrm>
            <a:off x="612" y="2609"/>
            <a:ext cx="2495" cy="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1" imgW="1905000" imgH="457200" progId="Equation.3">
                    <p:embed/>
                  </p:oleObj>
                </mc:Choice>
                <mc:Fallback>
                  <p:oleObj name="" r:id="rId11" imgW="1905000" imgH="4572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12" y="2609"/>
                          <a:ext cx="2495" cy="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0" name="Object 24"/>
            <p:cNvGraphicFramePr/>
            <p:nvPr/>
          </p:nvGraphicFramePr>
          <p:xfrm>
            <a:off x="1321" y="3324"/>
            <a:ext cx="1020" cy="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3" imgW="685800" imgH="431800" progId="Equation.3">
                    <p:embed/>
                  </p:oleObj>
                </mc:Choice>
                <mc:Fallback>
                  <p:oleObj name="" r:id="rId13" imgW="685800" imgH="431800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321" y="3324"/>
                          <a:ext cx="1020" cy="622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13" name="Text Box 25"/>
          <p:cNvSpPr txBox="1"/>
          <p:nvPr/>
        </p:nvSpPr>
        <p:spPr>
          <a:xfrm>
            <a:off x="3806825" y="5441950"/>
            <a:ext cx="49514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</a:rPr>
              <a:t>注意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E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是导体外近表面处的总电场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所有电荷的贡献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1076325" y="3715385"/>
            <a:ext cx="70872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尖端放电：对于有尖端的带电导体，尖端处电荷面密度大，则导体表面邻近处场强也特别大。当场强超过空气的击穿场强时，就会产生空气被电离的放电现象，称为尖端放电。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8505" y="685165"/>
            <a:ext cx="7735570" cy="2597785"/>
            <a:chOff x="1163" y="1079"/>
            <a:chExt cx="12182" cy="40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63" y="1079"/>
              <a:ext cx="5615" cy="40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4105" name="图片 10737441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23" y="1080"/>
              <a:ext cx="6122" cy="40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</Words>
  <Application>WPS 演示</Application>
  <PresentationFormat>在屏幕上显示</PresentationFormat>
  <Paragraphs>66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6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华文行楷</vt:lpstr>
      <vt:lpstr>Tahoma</vt:lpstr>
      <vt:lpstr>Symbol</vt:lpstr>
      <vt:lpstr>微软雅黑</vt:lpstr>
      <vt:lpstr>Arial Unicode MS</vt:lpstr>
      <vt:lpstr>默认设计模板</vt:lpstr>
      <vt:lpstr>Equation.3</vt:lpstr>
      <vt:lpstr>Equation.DSMT4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Equation.3</vt:lpstr>
      <vt:lpstr>Equation.DSMT4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365</cp:revision>
  <dcterms:created xsi:type="dcterms:W3CDTF">2008-01-04T13:19:00Z</dcterms:created>
  <dcterms:modified xsi:type="dcterms:W3CDTF">2018-09-07T04:37:58Z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