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13"/>
  </p:notesMasterIdLst>
  <p:handoutMasterIdLst>
    <p:handoutMasterId r:id="rId14"/>
  </p:handoutMasterIdLst>
  <p:sldIdLst>
    <p:sldId id="263" r:id="rId4"/>
    <p:sldId id="268" r:id="rId5"/>
    <p:sldId id="269" r:id="rId6"/>
    <p:sldId id="270" r:id="rId7"/>
    <p:sldId id="271" r:id="rId8"/>
    <p:sldId id="379" r:id="rId9"/>
    <p:sldId id="273" r:id="rId10"/>
    <p:sldId id="375" r:id="rId11"/>
    <p:sldId id="377" r:id="rId1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99CCFF"/>
    <a:srgbClr val="99FF99"/>
    <a:srgbClr val="CCCCFF"/>
    <a:srgbClr val="CC99FF"/>
    <a:srgbClr val="66CCFF"/>
    <a:srgbClr val="99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498" y="216"/>
      </p:cViewPr>
      <p:guideLst>
        <p:guide orient="horz" pos="2199"/>
        <p:guide pos="273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444"/>
    </p:cViewPr>
  </p:sorterViewPr>
  <p:gridSpacing cx="45004" cy="45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.wmf"/><Relationship Id="rId8" Type="http://schemas.openxmlformats.org/officeDocument/2006/relationships/image" Target="../media/image9.wmf"/><Relationship Id="rId7" Type="http://schemas.openxmlformats.org/officeDocument/2006/relationships/image" Target="../media/image8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24.wmf"/><Relationship Id="rId8" Type="http://schemas.openxmlformats.org/officeDocument/2006/relationships/image" Target="../media/image23.wmf"/><Relationship Id="rId7" Type="http://schemas.openxmlformats.org/officeDocument/2006/relationships/image" Target="../media/image22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1" Type="http://schemas.openxmlformats.org/officeDocument/2006/relationships/image" Target="../media/image26.wmf"/><Relationship Id="rId10" Type="http://schemas.openxmlformats.org/officeDocument/2006/relationships/image" Target="../media/image25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7" Type="http://schemas.openxmlformats.org/officeDocument/2006/relationships/image" Target="../media/image33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41.wmf"/><Relationship Id="rId8" Type="http://schemas.openxmlformats.org/officeDocument/2006/relationships/image" Target="../media/image40.wmf"/><Relationship Id="rId7" Type="http://schemas.openxmlformats.org/officeDocument/2006/relationships/image" Target="../media/image19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1" Type="http://schemas.openxmlformats.org/officeDocument/2006/relationships/image" Target="../media/image43.wmf"/><Relationship Id="rId10" Type="http://schemas.openxmlformats.org/officeDocument/2006/relationships/image" Target="../media/image42.wmf"/><Relationship Id="rId1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47.wmf"/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1618" name="页眉占位符 1116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11619" name="日期占位符 111618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111620" name="页脚占位符 111619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11621" name="灯片编号占位符 111620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页眉占位符 122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2291" name="日期占位符 1229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076" name="幻灯片图像占位符 1229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12292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294" name="页脚占位符 1229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12295" name="灯片编号占位符 1229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279400"/>
            <a:ext cx="2057400" cy="58308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6250" y="279400"/>
            <a:ext cx="6052930" cy="58308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76250" y="279400"/>
            <a:ext cx="8229600" cy="58308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6250" y="1584325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3346" y="1584325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279400"/>
            <a:ext cx="2057400" cy="583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6250" y="279400"/>
            <a:ext cx="6052930" cy="583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76250" y="279400"/>
            <a:ext cx="8229600" cy="58308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6250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3346" y="1584325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76250" y="2794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76250" y="158432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76250" y="2794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76250" y="158432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00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5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0" Type="http://schemas.openxmlformats.org/officeDocument/2006/relationships/vmlDrawing" Target="../drawings/vmlDrawing1.vml"/><Relationship Id="rId2" Type="http://schemas.openxmlformats.org/officeDocument/2006/relationships/image" Target="../media/image2.wmf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10.wmf"/><Relationship Id="rId17" Type="http://schemas.openxmlformats.org/officeDocument/2006/relationships/oleObject" Target="../embeddings/oleObject9.bin"/><Relationship Id="rId16" Type="http://schemas.openxmlformats.org/officeDocument/2006/relationships/image" Target="../media/image9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8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7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6.bin"/><Relationship Id="rId24" Type="http://schemas.openxmlformats.org/officeDocument/2006/relationships/vmlDrawing" Target="../drawings/vmlDrawing4.vml"/><Relationship Id="rId23" Type="http://schemas.openxmlformats.org/officeDocument/2006/relationships/slideLayout" Target="../slideLayouts/slideLayout7.xml"/><Relationship Id="rId22" Type="http://schemas.openxmlformats.org/officeDocument/2006/relationships/image" Target="../media/image26.wmf"/><Relationship Id="rId21" Type="http://schemas.openxmlformats.org/officeDocument/2006/relationships/oleObject" Target="../embeddings/oleObject25.bin"/><Relationship Id="rId20" Type="http://schemas.openxmlformats.org/officeDocument/2006/relationships/image" Target="../media/image25.wmf"/><Relationship Id="rId2" Type="http://schemas.openxmlformats.org/officeDocument/2006/relationships/image" Target="../media/image16.wmf"/><Relationship Id="rId19" Type="http://schemas.openxmlformats.org/officeDocument/2006/relationships/oleObject" Target="../embeddings/oleObject24.bin"/><Relationship Id="rId18" Type="http://schemas.openxmlformats.org/officeDocument/2006/relationships/image" Target="../media/image24.wmf"/><Relationship Id="rId17" Type="http://schemas.openxmlformats.org/officeDocument/2006/relationships/oleObject" Target="../embeddings/oleObject23.bin"/><Relationship Id="rId16" Type="http://schemas.openxmlformats.org/officeDocument/2006/relationships/image" Target="../media/image23.wmf"/><Relationship Id="rId15" Type="http://schemas.openxmlformats.org/officeDocument/2006/relationships/oleObject" Target="../embeddings/oleObject22.bin"/><Relationship Id="rId14" Type="http://schemas.openxmlformats.org/officeDocument/2006/relationships/image" Target="../media/image22.wmf"/><Relationship Id="rId13" Type="http://schemas.openxmlformats.org/officeDocument/2006/relationships/oleObject" Target="../embeddings/oleObject21.bin"/><Relationship Id="rId12" Type="http://schemas.openxmlformats.org/officeDocument/2006/relationships/image" Target="../media/image21.wmf"/><Relationship Id="rId11" Type="http://schemas.openxmlformats.org/officeDocument/2006/relationships/oleObject" Target="../embeddings/oleObject20.bin"/><Relationship Id="rId10" Type="http://schemas.openxmlformats.org/officeDocument/2006/relationships/image" Target="../media/image20.wmf"/><Relationship Id="rId1" Type="http://schemas.openxmlformats.org/officeDocument/2006/relationships/oleObject" Target="../embeddings/oleObject15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0.bin"/><Relationship Id="rId8" Type="http://schemas.openxmlformats.org/officeDocument/2006/relationships/image" Target="../media/image30.w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27.wmf"/><Relationship Id="rId17" Type="http://schemas.openxmlformats.org/officeDocument/2006/relationships/vmlDrawing" Target="../drawings/vmlDrawing5.vml"/><Relationship Id="rId16" Type="http://schemas.openxmlformats.org/officeDocument/2006/relationships/slideLayout" Target="../slideLayouts/slideLayout20.xml"/><Relationship Id="rId15" Type="http://schemas.openxmlformats.org/officeDocument/2006/relationships/oleObject" Target="../embeddings/oleObject33.bin"/><Relationship Id="rId14" Type="http://schemas.openxmlformats.org/officeDocument/2006/relationships/image" Target="../media/image33.wmf"/><Relationship Id="rId13" Type="http://schemas.openxmlformats.org/officeDocument/2006/relationships/oleObject" Target="../embeddings/oleObject32.bin"/><Relationship Id="rId12" Type="http://schemas.openxmlformats.org/officeDocument/2006/relationships/image" Target="../media/image32.wmf"/><Relationship Id="rId11" Type="http://schemas.openxmlformats.org/officeDocument/2006/relationships/oleObject" Target="../embeddings/oleObject31.bin"/><Relationship Id="rId10" Type="http://schemas.openxmlformats.org/officeDocument/2006/relationships/image" Target="../media/image31.wmf"/><Relationship Id="rId1" Type="http://schemas.openxmlformats.org/officeDocument/2006/relationships/oleObject" Target="../embeddings/oleObject26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8.bin"/><Relationship Id="rId8" Type="http://schemas.openxmlformats.org/officeDocument/2006/relationships/image" Target="../media/image37.wmf"/><Relationship Id="rId7" Type="http://schemas.openxmlformats.org/officeDocument/2006/relationships/oleObject" Target="../embeddings/oleObject37.bin"/><Relationship Id="rId6" Type="http://schemas.openxmlformats.org/officeDocument/2006/relationships/image" Target="../media/image36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35.bin"/><Relationship Id="rId24" Type="http://schemas.openxmlformats.org/officeDocument/2006/relationships/vmlDrawing" Target="../drawings/vmlDrawing6.vml"/><Relationship Id="rId23" Type="http://schemas.openxmlformats.org/officeDocument/2006/relationships/slideLayout" Target="../slideLayouts/slideLayout7.xml"/><Relationship Id="rId22" Type="http://schemas.openxmlformats.org/officeDocument/2006/relationships/image" Target="../media/image43.wmf"/><Relationship Id="rId21" Type="http://schemas.openxmlformats.org/officeDocument/2006/relationships/oleObject" Target="../embeddings/oleObject44.bin"/><Relationship Id="rId20" Type="http://schemas.openxmlformats.org/officeDocument/2006/relationships/image" Target="../media/image42.wmf"/><Relationship Id="rId2" Type="http://schemas.openxmlformats.org/officeDocument/2006/relationships/image" Target="../media/image34.wmf"/><Relationship Id="rId19" Type="http://schemas.openxmlformats.org/officeDocument/2006/relationships/oleObject" Target="../embeddings/oleObject43.bin"/><Relationship Id="rId18" Type="http://schemas.openxmlformats.org/officeDocument/2006/relationships/image" Target="../media/image41.wmf"/><Relationship Id="rId17" Type="http://schemas.openxmlformats.org/officeDocument/2006/relationships/oleObject" Target="../embeddings/oleObject42.bin"/><Relationship Id="rId16" Type="http://schemas.openxmlformats.org/officeDocument/2006/relationships/image" Target="../media/image40.wmf"/><Relationship Id="rId15" Type="http://schemas.openxmlformats.org/officeDocument/2006/relationships/oleObject" Target="../embeddings/oleObject41.bin"/><Relationship Id="rId14" Type="http://schemas.openxmlformats.org/officeDocument/2006/relationships/image" Target="../media/image19.wmf"/><Relationship Id="rId13" Type="http://schemas.openxmlformats.org/officeDocument/2006/relationships/oleObject" Target="../embeddings/oleObject40.bin"/><Relationship Id="rId12" Type="http://schemas.openxmlformats.org/officeDocument/2006/relationships/image" Target="../media/image39.wmf"/><Relationship Id="rId11" Type="http://schemas.openxmlformats.org/officeDocument/2006/relationships/oleObject" Target="../embeddings/oleObject39.bin"/><Relationship Id="rId10" Type="http://schemas.openxmlformats.org/officeDocument/2006/relationships/image" Target="../media/image38.wmf"/><Relationship Id="rId1" Type="http://schemas.openxmlformats.org/officeDocument/2006/relationships/oleObject" Target="../embeddings/oleObject34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7.wmf"/><Relationship Id="rId7" Type="http://schemas.openxmlformats.org/officeDocument/2006/relationships/oleObject" Target="../embeddings/oleObject48.bin"/><Relationship Id="rId6" Type="http://schemas.openxmlformats.org/officeDocument/2006/relationships/image" Target="../media/image46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45.wmf"/><Relationship Id="rId3" Type="http://schemas.openxmlformats.org/officeDocument/2006/relationships/oleObject" Target="../embeddings/oleObject46.bin"/><Relationship Id="rId2" Type="http://schemas.openxmlformats.org/officeDocument/2006/relationships/image" Target="../media/image44.wmf"/><Relationship Id="rId10" Type="http://schemas.openxmlformats.org/officeDocument/2006/relationships/vmlDrawing" Target="../drawings/vmlDrawing7.vml"/><Relationship Id="rId1" Type="http://schemas.openxmlformats.org/officeDocument/2006/relationships/oleObject" Target="../embeddings/oleObject45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7.xml"/><Relationship Id="rId7" Type="http://schemas.openxmlformats.org/officeDocument/2006/relationships/oleObject" Target="../embeddings/oleObject52.bin"/><Relationship Id="rId6" Type="http://schemas.openxmlformats.org/officeDocument/2006/relationships/oleObject" Target="../embeddings/oleObject51.bin"/><Relationship Id="rId5" Type="http://schemas.openxmlformats.org/officeDocument/2006/relationships/image" Target="../media/image50.wmf"/><Relationship Id="rId4" Type="http://schemas.openxmlformats.org/officeDocument/2006/relationships/oleObject" Target="../embeddings/oleObject50.bin"/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oleObject" Target="../embeddings/oleObject4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10249"/>
          <p:cNvSpPr/>
          <p:nvPr/>
        </p:nvSpPr>
        <p:spPr>
          <a:xfrm>
            <a:off x="769938" y="423863"/>
            <a:ext cx="7602537" cy="681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节段   位置矢量  位移  速度  加速度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09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538" y="1266825"/>
            <a:ext cx="7119937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文本框 3"/>
          <p:cNvSpPr txBox="1"/>
          <p:nvPr/>
        </p:nvSpPr>
        <p:spPr>
          <a:xfrm>
            <a:off x="455613" y="5462588"/>
            <a:ext cx="8232775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如何精准描述飞船位置和状态变化信息？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4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7409"/>
          <p:cNvSpPr txBox="1"/>
          <p:nvPr/>
        </p:nvSpPr>
        <p:spPr>
          <a:xfrm>
            <a:off x="250825" y="638175"/>
            <a:ext cx="82359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noProof="1" dirty="0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一</a:t>
            </a:r>
            <a:r>
              <a:rPr lang="en-US" altLang="zh-CN" noProof="1" dirty="0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.</a:t>
            </a:r>
            <a:r>
              <a:rPr lang="zh-CN" altLang="en-US" noProof="1" dirty="0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位矢、位移、速度和加速度及其在直角坐标系中的表示</a:t>
            </a:r>
            <a:endParaRPr lang="zh-CN" altLang="en-US" noProof="1" dirty="0">
              <a:solidFill>
                <a:srgbClr val="A5002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7490" name="组合 17489"/>
          <p:cNvGrpSpPr/>
          <p:nvPr/>
        </p:nvGrpSpPr>
        <p:grpSpPr>
          <a:xfrm>
            <a:off x="385763" y="1493838"/>
            <a:ext cx="7966075" cy="1735137"/>
            <a:chOff x="243" y="941"/>
            <a:chExt cx="5018" cy="1093"/>
          </a:xfrm>
        </p:grpSpPr>
        <p:sp>
          <p:nvSpPr>
            <p:cNvPr id="5123" name="文本框 17410"/>
            <p:cNvSpPr txBox="1"/>
            <p:nvPr/>
          </p:nvSpPr>
          <p:spPr>
            <a:xfrm>
              <a:off x="243" y="941"/>
              <a:ext cx="3515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marL="342900" indent="-342900" eaLnBrk="0" hangingPunct="0">
                <a:buClr>
                  <a:schemeClr val="bg1"/>
                </a:buClr>
                <a:buAutoNum type="arabicPeriod"/>
              </a:pPr>
              <a:r>
                <a:rPr lang="zh-CN" altLang="en-US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位置矢量</a:t>
              </a:r>
              <a:endPara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marL="342900" indent="-342900" eaLnBrk="0" hangingPunct="0">
                <a:buClr>
                  <a:schemeClr val="bg1"/>
                </a:buClr>
              </a:pPr>
              <a:r>
                <a:rPr lang="zh-CN" altLang="en-US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由原点引向考察点的矢量。</a:t>
              </a:r>
              <a:r>
                <a: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5124" name="组合 17411"/>
            <p:cNvGrpSpPr/>
            <p:nvPr/>
          </p:nvGrpSpPr>
          <p:grpSpPr>
            <a:xfrm>
              <a:off x="3629" y="1083"/>
              <a:ext cx="1632" cy="951"/>
              <a:chOff x="2640" y="2880"/>
              <a:chExt cx="1632" cy="951"/>
            </a:xfrm>
          </p:grpSpPr>
          <p:sp>
            <p:nvSpPr>
              <p:cNvPr id="5125" name="任意多边形 17412"/>
              <p:cNvSpPr/>
              <p:nvPr/>
            </p:nvSpPr>
            <p:spPr>
              <a:xfrm>
                <a:off x="2784" y="2880"/>
                <a:ext cx="1488" cy="280"/>
              </a:xfrm>
              <a:custGeom>
                <a:avLst/>
                <a:gdLst/>
                <a:ahLst/>
                <a:cxnLst/>
                <a:pathLst>
                  <a:path w="1488" h="280">
                    <a:moveTo>
                      <a:pt x="0" y="200"/>
                    </a:moveTo>
                    <a:cubicBezTo>
                      <a:pt x="136" y="100"/>
                      <a:pt x="272" y="0"/>
                      <a:pt x="432" y="8"/>
                    </a:cubicBezTo>
                    <a:cubicBezTo>
                      <a:pt x="592" y="16"/>
                      <a:pt x="784" y="216"/>
                      <a:pt x="960" y="248"/>
                    </a:cubicBezTo>
                    <a:cubicBezTo>
                      <a:pt x="1136" y="280"/>
                      <a:pt x="1312" y="240"/>
                      <a:pt x="1488" y="200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26" name="直接连接符 17413"/>
              <p:cNvSpPr/>
              <p:nvPr/>
            </p:nvSpPr>
            <p:spPr>
              <a:xfrm flipV="1">
                <a:off x="2832" y="2976"/>
                <a:ext cx="624" cy="768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5127" name="椭圆 17414"/>
              <p:cNvSpPr/>
              <p:nvPr/>
            </p:nvSpPr>
            <p:spPr>
              <a:xfrm>
                <a:off x="3408" y="2928"/>
                <a:ext cx="96" cy="96"/>
              </a:xfrm>
              <a:prstGeom prst="ellipse">
                <a:avLst/>
              </a:prstGeom>
              <a:solidFill>
                <a:srgbClr val="FB81CA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8" name="文本框 17415"/>
              <p:cNvSpPr txBox="1"/>
              <p:nvPr/>
            </p:nvSpPr>
            <p:spPr>
              <a:xfrm>
                <a:off x="2640" y="3600"/>
                <a:ext cx="196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eaLnBrk="0" hangingPunct="0">
                  <a:buClr>
                    <a:schemeClr val="bg1"/>
                  </a:buClr>
                </a:pPr>
                <a:r>
                  <a:rPr lang="en-US" altLang="zh-CN" sz="1800" b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0</a:t>
                </a:r>
                <a:endParaRPr lang="en-US" altLang="zh-CN" sz="1800" b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5129" name="对象 17416"/>
              <p:cNvGraphicFramePr/>
              <p:nvPr/>
            </p:nvGraphicFramePr>
            <p:xfrm>
              <a:off x="3168" y="3264"/>
              <a:ext cx="384" cy="3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7" name="" r:id="rId1" imgW="127000" imgH="164465" progId="Equation.3">
                      <p:embed/>
                    </p:oleObj>
                  </mc:Choice>
                  <mc:Fallback>
                    <p:oleObj name="" r:id="rId1" imgW="127000" imgH="164465" progId="Equation.3">
                      <p:embed/>
                      <p:pic>
                        <p:nvPicPr>
                          <p:cNvPr id="0" name="图片 3076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3168" y="3264"/>
                            <a:ext cx="384" cy="33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5130" name="组合 17417"/>
            <p:cNvGrpSpPr/>
            <p:nvPr/>
          </p:nvGrpSpPr>
          <p:grpSpPr>
            <a:xfrm>
              <a:off x="754" y="1536"/>
              <a:ext cx="1152" cy="336"/>
              <a:chOff x="1008" y="2784"/>
              <a:chExt cx="1152" cy="336"/>
            </a:xfrm>
          </p:grpSpPr>
          <p:graphicFrame>
            <p:nvGraphicFramePr>
              <p:cNvPr id="5131" name="对象 17418"/>
              <p:cNvGraphicFramePr/>
              <p:nvPr/>
            </p:nvGraphicFramePr>
            <p:xfrm>
              <a:off x="1776" y="2784"/>
              <a:ext cx="384" cy="3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6" name="" r:id="rId3" imgW="127000" imgH="164465" progId="Equation.3">
                      <p:embed/>
                    </p:oleObj>
                  </mc:Choice>
                  <mc:Fallback>
                    <p:oleObj name="" r:id="rId3" imgW="127000" imgH="164465" progId="Equation.3">
                      <p:embed/>
                      <p:pic>
                        <p:nvPicPr>
                          <p:cNvPr id="0" name="图片 3075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1776" y="2784"/>
                            <a:ext cx="384" cy="33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132" name="文本框 17419"/>
              <p:cNvSpPr txBox="1"/>
              <p:nvPr/>
            </p:nvSpPr>
            <p:spPr>
              <a:xfrm>
                <a:off x="1008" y="2784"/>
                <a:ext cx="791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eaLnBrk="0" hangingPunct="0">
                  <a:buClr>
                    <a:schemeClr val="bg1"/>
                  </a:buClr>
                </a:pPr>
                <a:r>
                  <a:rPr lang="zh-CN" altLang="en-US" dirty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表示为</a:t>
                </a:r>
                <a:endParaRPr lang="zh-CN" altLang="en-US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133" name="矩形 17453"/>
          <p:cNvSpPr/>
          <p:nvPr/>
        </p:nvSpPr>
        <p:spPr>
          <a:xfrm>
            <a:off x="2232025" y="142875"/>
            <a:ext cx="33670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1-2  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运动的描述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5" name="矩形 17421"/>
          <p:cNvSpPr/>
          <p:nvPr/>
        </p:nvSpPr>
        <p:spPr>
          <a:xfrm>
            <a:off x="665480" y="3024505"/>
            <a:ext cx="2368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直角坐标系中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148" name="对象 17467"/>
          <p:cNvGraphicFramePr/>
          <p:nvPr/>
        </p:nvGraphicFramePr>
        <p:xfrm>
          <a:off x="1115060" y="3564255"/>
          <a:ext cx="2913380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1028065" imgH="241300" progId="Equation.3">
                  <p:embed/>
                </p:oleObj>
              </mc:Choice>
              <mc:Fallback>
                <p:oleObj name="" r:id="rId5" imgW="1028065" imgH="2413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5060" y="3564255"/>
                        <a:ext cx="2913380" cy="641350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49" name="对象 17468"/>
          <p:cNvGraphicFramePr/>
          <p:nvPr/>
        </p:nvGraphicFramePr>
        <p:xfrm>
          <a:off x="1430655" y="4284980"/>
          <a:ext cx="301498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7" imgW="1180465" imgH="279400" progId="Equation.3">
                  <p:embed/>
                </p:oleObj>
              </mc:Choice>
              <mc:Fallback>
                <p:oleObj name="" r:id="rId7" imgW="1180465" imgH="2794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30655" y="4284980"/>
                        <a:ext cx="3014980" cy="714375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50" name="对象 17470"/>
          <p:cNvGraphicFramePr/>
          <p:nvPr/>
        </p:nvGraphicFramePr>
        <p:xfrm>
          <a:off x="1503680" y="5094605"/>
          <a:ext cx="41402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9" imgW="1878965" imgH="393700" progId="Equation.3">
                  <p:embed/>
                </p:oleObj>
              </mc:Choice>
              <mc:Fallback>
                <p:oleObj name="" r:id="rId9" imgW="1878965" imgH="3937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03680" y="5094605"/>
                        <a:ext cx="4140200" cy="854075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51" name="对象 17474"/>
          <p:cNvGraphicFramePr/>
          <p:nvPr/>
        </p:nvGraphicFramePr>
        <p:xfrm>
          <a:off x="1565910" y="6038850"/>
          <a:ext cx="351028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1" imgW="1651000" imgH="228600" progId="Equation.3">
                  <p:embed/>
                </p:oleObj>
              </mc:Choice>
              <mc:Fallback>
                <p:oleObj name="" r:id="rId11" imgW="1651000" imgH="2286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65910" y="6038850"/>
                        <a:ext cx="3510280" cy="485775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54" name="矩形 17482"/>
          <p:cNvSpPr/>
          <p:nvPr/>
        </p:nvSpPr>
        <p:spPr>
          <a:xfrm>
            <a:off x="8255" y="335788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57" name="矩形 17485"/>
          <p:cNvSpPr/>
          <p:nvPr/>
        </p:nvSpPr>
        <p:spPr>
          <a:xfrm>
            <a:off x="8255" y="32289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59" name="矩形 17487"/>
          <p:cNvSpPr/>
          <p:nvPr/>
        </p:nvSpPr>
        <p:spPr>
          <a:xfrm>
            <a:off x="8255" y="32670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975985" y="3721100"/>
            <a:ext cx="2322830" cy="2231390"/>
            <a:chOff x="9411" y="5860"/>
            <a:chExt cx="3658" cy="3514"/>
          </a:xfrm>
        </p:grpSpPr>
        <p:grpSp>
          <p:nvGrpSpPr>
            <p:cNvPr id="5136" name="组合 17454"/>
            <p:cNvGrpSpPr/>
            <p:nvPr/>
          </p:nvGrpSpPr>
          <p:grpSpPr>
            <a:xfrm rot="0">
              <a:off x="9411" y="5860"/>
              <a:ext cx="3658" cy="3515"/>
              <a:chOff x="1292" y="239"/>
              <a:chExt cx="1463" cy="1406"/>
            </a:xfrm>
          </p:grpSpPr>
          <p:sp>
            <p:nvSpPr>
              <p:cNvPr id="5137" name="直接连接符 17455"/>
              <p:cNvSpPr/>
              <p:nvPr/>
            </p:nvSpPr>
            <p:spPr>
              <a:xfrm>
                <a:off x="1746" y="1224"/>
                <a:ext cx="99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5138" name="直接连接符 17456"/>
              <p:cNvSpPr/>
              <p:nvPr/>
            </p:nvSpPr>
            <p:spPr>
              <a:xfrm flipV="1">
                <a:off x="1746" y="288"/>
                <a:ext cx="0" cy="9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5139" name="直接连接符 17457"/>
              <p:cNvSpPr/>
              <p:nvPr/>
            </p:nvSpPr>
            <p:spPr>
              <a:xfrm flipH="1">
                <a:off x="1434" y="1224"/>
                <a:ext cx="312" cy="31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5140" name="立方体 17458"/>
              <p:cNvSpPr/>
              <p:nvPr/>
            </p:nvSpPr>
            <p:spPr>
              <a:xfrm>
                <a:off x="1519" y="544"/>
                <a:ext cx="907" cy="907"/>
              </a:xfrm>
              <a:prstGeom prst="cube">
                <a:avLst>
                  <a:gd name="adj" fmla="val 25000"/>
                </a:avLst>
              </a:prstGeom>
              <a:noFill/>
              <a:ln w="9525" cap="flat" cmpd="sng">
                <a:solidFill>
                  <a:schemeClr val="tx1"/>
                </a:solidFill>
                <a:prstDash val="dash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1" name="直接连接符 17459"/>
              <p:cNvSpPr/>
              <p:nvPr/>
            </p:nvSpPr>
            <p:spPr>
              <a:xfrm flipV="1">
                <a:off x="1746" y="770"/>
                <a:ext cx="453" cy="454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5142" name="文本框 17460"/>
              <p:cNvSpPr txBox="1"/>
              <p:nvPr/>
            </p:nvSpPr>
            <p:spPr>
              <a:xfrm>
                <a:off x="1292" y="1395"/>
                <a:ext cx="19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000" i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endParaRPr lang="en-US" altLang="zh-CN" sz="2000" i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3" name="文本框 17461"/>
              <p:cNvSpPr txBox="1"/>
              <p:nvPr/>
            </p:nvSpPr>
            <p:spPr>
              <a:xfrm>
                <a:off x="2568" y="1168"/>
                <a:ext cx="187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000" i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endParaRPr lang="en-US" altLang="zh-CN" sz="2000" i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4" name="文本框 17462"/>
              <p:cNvSpPr txBox="1"/>
              <p:nvPr/>
            </p:nvSpPr>
            <p:spPr>
              <a:xfrm>
                <a:off x="1548" y="239"/>
                <a:ext cx="178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000" i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z</a:t>
                </a:r>
                <a:endParaRPr lang="en-US" altLang="zh-CN" sz="2000" i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5" name="文本框 17463"/>
              <p:cNvSpPr txBox="1"/>
              <p:nvPr/>
            </p:nvSpPr>
            <p:spPr>
              <a:xfrm>
                <a:off x="1661" y="1174"/>
                <a:ext cx="19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200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6" name="文本框 17464"/>
              <p:cNvSpPr txBox="1"/>
              <p:nvPr/>
            </p:nvSpPr>
            <p:spPr>
              <a:xfrm>
                <a:off x="1916" y="459"/>
                <a:ext cx="515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sz="2000" i="1" err="1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x,y,z</a:t>
                </a:r>
                <a:r>
                  <a:rPr lang="en-US" altLang="zh-CN"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endParaRPr lang="en-US" altLang="zh-CN" sz="200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7" name="椭圆 17465"/>
              <p:cNvSpPr/>
              <p:nvPr/>
            </p:nvSpPr>
            <p:spPr>
              <a:xfrm>
                <a:off x="2171" y="743"/>
                <a:ext cx="57" cy="57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152" name="任意多边形 17478"/>
            <p:cNvSpPr/>
            <p:nvPr/>
          </p:nvSpPr>
          <p:spPr>
            <a:xfrm>
              <a:off x="10616" y="7810"/>
              <a:ext cx="213" cy="170"/>
            </a:xfrm>
            <a:custGeom>
              <a:avLst/>
              <a:gdLst/>
              <a:ahLst/>
              <a:cxnLst>
                <a:cxn ang="270">
                  <a:pos x="0" y="0"/>
                </a:cxn>
                <a:cxn ang="90">
                  <a:pos x="21119" y="26129"/>
                </a:cxn>
                <a:cxn ang="90">
                  <a:pos x="0" y="21600"/>
                </a:cxn>
              </a:cxnLst>
              <a:pathLst>
                <a:path w="21600" h="26129" fill="none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  <a:cubicBezTo>
                    <a:pt x="21600" y="23157"/>
                    <a:pt x="21435" y="24676"/>
                    <a:pt x="21123" y="26134"/>
                  </a:cubicBezTo>
                </a:path>
                <a:path w="21600" h="26129" stroke="0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  <a:cubicBezTo>
                    <a:pt x="21600" y="23157"/>
                    <a:pt x="21435" y="24676"/>
                    <a:pt x="21123" y="2613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3" name="任意多边形 17479"/>
            <p:cNvSpPr/>
            <p:nvPr/>
          </p:nvSpPr>
          <p:spPr>
            <a:xfrm>
              <a:off x="11041" y="7810"/>
              <a:ext cx="70" cy="425"/>
            </a:xfrm>
            <a:custGeom>
              <a:avLst/>
              <a:gdLst/>
              <a:ahLst/>
              <a:cxnLst>
                <a:cxn ang="270">
                  <a:pos x="0" y="0"/>
                </a:cxn>
                <a:cxn ang="90">
                  <a:pos x="21600" y="21600"/>
                </a:cxn>
                <a:cxn ang="90">
                  <a:pos x="0" y="21600"/>
                </a:cxn>
              </a:cxnLst>
              <a:pathLst>
                <a:path w="21600" h="21600" fill="none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</a:path>
                <a:path w="21600" h="21600" stroke="0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aphicFrame>
          <p:nvGraphicFramePr>
            <p:cNvPr id="5155" name="对象 17481"/>
            <p:cNvGraphicFramePr/>
            <p:nvPr/>
          </p:nvGraphicFramePr>
          <p:xfrm>
            <a:off x="9978" y="7773"/>
            <a:ext cx="568" cy="5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13" imgW="152400" imgH="139700" progId="Equation.3">
                    <p:embed/>
                  </p:oleObj>
                </mc:Choice>
                <mc:Fallback>
                  <p:oleObj name="" r:id="rId13" imgW="152400" imgH="139700" progId="Equation.3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9978" y="7773"/>
                          <a:ext cx="568" cy="5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56" name="任意多边形 17483"/>
            <p:cNvSpPr/>
            <p:nvPr/>
          </p:nvSpPr>
          <p:spPr>
            <a:xfrm flipH="1">
              <a:off x="10403" y="7668"/>
              <a:ext cx="708" cy="780"/>
            </a:xfrm>
            <a:custGeom>
              <a:avLst/>
              <a:gdLst/>
              <a:ahLst/>
              <a:cxnLst>
                <a:cxn ang="270">
                  <a:pos x="0" y="0"/>
                </a:cxn>
                <a:cxn ang="90">
                  <a:pos x="21600" y="21600"/>
                </a:cxn>
                <a:cxn ang="90">
                  <a:pos x="0" y="21600"/>
                </a:cxn>
              </a:cxnLst>
              <a:pathLst>
                <a:path w="21600" h="21600" fill="none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</a:path>
                <a:path w="21600" h="21600" stroke="0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aphicFrame>
          <p:nvGraphicFramePr>
            <p:cNvPr id="5158" name="对象 17484"/>
            <p:cNvGraphicFramePr/>
            <p:nvPr/>
          </p:nvGraphicFramePr>
          <p:xfrm>
            <a:off x="11183" y="7668"/>
            <a:ext cx="465" cy="6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15" imgW="152400" imgH="203200" progId="Equation.3">
                    <p:embed/>
                  </p:oleObj>
                </mc:Choice>
                <mc:Fallback>
                  <p:oleObj name="" r:id="rId15" imgW="152400" imgH="203200" progId="Equation.3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1183" y="7668"/>
                          <a:ext cx="465" cy="63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60" name="对象 17486"/>
            <p:cNvGraphicFramePr/>
            <p:nvPr/>
          </p:nvGraphicFramePr>
          <p:xfrm>
            <a:off x="10828" y="7173"/>
            <a:ext cx="390" cy="5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17" imgW="127000" imgH="165100" progId="Equation.3">
                    <p:embed/>
                  </p:oleObj>
                </mc:Choice>
                <mc:Fallback>
                  <p:oleObj name="" r:id="rId17" imgW="127000" imgH="165100" progId="Equation.3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10828" y="7173"/>
                          <a:ext cx="390" cy="51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5133" grpId="0"/>
      <p:bldP spid="51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5" name="组合 18455"/>
          <p:cNvGrpSpPr/>
          <p:nvPr/>
        </p:nvGrpSpPr>
        <p:grpSpPr>
          <a:xfrm>
            <a:off x="250825" y="233363"/>
            <a:ext cx="8596313" cy="2078037"/>
            <a:chOff x="158" y="147"/>
            <a:chExt cx="5415" cy="1309"/>
          </a:xfrm>
        </p:grpSpPr>
        <p:sp>
          <p:nvSpPr>
            <p:cNvPr id="6146" name="文本框 18439"/>
            <p:cNvSpPr txBox="1"/>
            <p:nvPr/>
          </p:nvSpPr>
          <p:spPr>
            <a:xfrm>
              <a:off x="158" y="147"/>
              <a:ext cx="277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buClr>
                  <a:srgbClr val="0000FF"/>
                </a:buClr>
                <a:buFont typeface="Wingdings" panose="05000000000000000000" pitchFamily="2" charset="2"/>
                <a:buNone/>
              </a:pPr>
              <a:endParaRPr lang="zh-CN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47" name="文本框 18440"/>
            <p:cNvSpPr txBox="1"/>
            <p:nvPr/>
          </p:nvSpPr>
          <p:spPr>
            <a:xfrm>
              <a:off x="243" y="459"/>
              <a:ext cx="5330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buClrTx/>
              </a:pP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质点在运动过程中，</a:t>
              </a:r>
              <a:r>
                <a:rPr lang="zh-CN" altLang="en-US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空间位置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随时间变化的函数式称为</a:t>
              </a:r>
              <a:r>
                <a:rPr lang="zh-CN" altLang="en-US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运动方程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。</a:t>
              </a:r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6148" name="组合 18441"/>
            <p:cNvGrpSpPr/>
            <p:nvPr/>
          </p:nvGrpSpPr>
          <p:grpSpPr>
            <a:xfrm>
              <a:off x="782" y="1111"/>
              <a:ext cx="2315" cy="345"/>
              <a:chOff x="1056" y="2304"/>
              <a:chExt cx="2086" cy="345"/>
            </a:xfrm>
          </p:grpSpPr>
          <p:sp>
            <p:nvSpPr>
              <p:cNvPr id="6149" name="文本框 18442"/>
              <p:cNvSpPr txBox="1"/>
              <p:nvPr/>
            </p:nvSpPr>
            <p:spPr>
              <a:xfrm>
                <a:off x="1056" y="2304"/>
                <a:ext cx="1068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>
                  <a:buClr>
                    <a:schemeClr val="bg1"/>
                  </a:buClr>
                </a:pPr>
                <a:r>
                  <a: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表示为：</a:t>
                </a:r>
                <a:r>
                  <a:rPr lang="zh-CN" alt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endPara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6150" name="对象 18443"/>
              <p:cNvGraphicFramePr/>
              <p:nvPr/>
            </p:nvGraphicFramePr>
            <p:xfrm>
              <a:off x="2234" y="2304"/>
              <a:ext cx="908" cy="34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5" name="" r:id="rId1" imgW="532765" imgH="203200" progId="Equation.3">
                      <p:embed/>
                    </p:oleObj>
                  </mc:Choice>
                  <mc:Fallback>
                    <p:oleObj name="" r:id="rId1" imgW="532765" imgH="203200" progId="Equation.3">
                      <p:embed/>
                      <p:pic>
                        <p:nvPicPr>
                          <p:cNvPr id="0" name="图片 3084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2234" y="2304"/>
                            <a:ext cx="908" cy="34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8457" name="组合 18456"/>
          <p:cNvGrpSpPr/>
          <p:nvPr/>
        </p:nvGrpSpPr>
        <p:grpSpPr>
          <a:xfrm>
            <a:off x="522288" y="2393950"/>
            <a:ext cx="7065962" cy="2124075"/>
            <a:chOff x="329" y="1508"/>
            <a:chExt cx="4451" cy="1338"/>
          </a:xfrm>
        </p:grpSpPr>
        <p:sp>
          <p:nvSpPr>
            <p:cNvPr id="6152" name="文本框 18444"/>
            <p:cNvSpPr txBox="1"/>
            <p:nvPr/>
          </p:nvSpPr>
          <p:spPr>
            <a:xfrm>
              <a:off x="329" y="1508"/>
              <a:ext cx="146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直角坐标系中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6153" name="对象 18445"/>
            <p:cNvGraphicFramePr/>
            <p:nvPr/>
          </p:nvGraphicFramePr>
          <p:xfrm>
            <a:off x="2115" y="1508"/>
            <a:ext cx="2665" cy="3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" r:id="rId3" imgW="2398395" imgH="317500" progId="Equation.3">
                    <p:embed/>
                  </p:oleObj>
                </mc:Choice>
                <mc:Fallback>
                  <p:oleObj name="" r:id="rId3" imgW="2398395" imgH="317500" progId="Equation.3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115" y="1508"/>
                          <a:ext cx="2665" cy="307"/>
                        </a:xfrm>
                        <a:prstGeom prst="rect">
                          <a:avLst/>
                        </a:prstGeom>
                        <a:noFill/>
                        <a:ln w="9525" cap="flat" cmpd="sng">
                          <a:solidFill>
                            <a:srgbClr val="FF0000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6154" name="组合 18446"/>
            <p:cNvGrpSpPr/>
            <p:nvPr/>
          </p:nvGrpSpPr>
          <p:grpSpPr>
            <a:xfrm>
              <a:off x="1746" y="1848"/>
              <a:ext cx="1696" cy="998"/>
              <a:chOff x="896" y="2529"/>
              <a:chExt cx="1696" cy="998"/>
            </a:xfrm>
          </p:grpSpPr>
          <p:graphicFrame>
            <p:nvGraphicFramePr>
              <p:cNvPr id="6155" name="对象 18447"/>
              <p:cNvGraphicFramePr/>
              <p:nvPr/>
            </p:nvGraphicFramePr>
            <p:xfrm>
              <a:off x="1746" y="2529"/>
              <a:ext cx="846" cy="99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7" name="" r:id="rId5" imgW="558800" imgH="660400" progId="Equation.3">
                      <p:embed/>
                    </p:oleObj>
                  </mc:Choice>
                  <mc:Fallback>
                    <p:oleObj name="" r:id="rId5" imgW="558800" imgH="660400" progId="Equation.3">
                      <p:embed/>
                      <p:pic>
                        <p:nvPicPr>
                          <p:cNvPr id="0" name="图片 3086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1746" y="2529"/>
                            <a:ext cx="846" cy="998"/>
                          </a:xfrm>
                          <a:prstGeom prst="rect">
                            <a:avLst/>
                          </a:prstGeom>
                          <a:noFill/>
                          <a:ln w="9525" cap="flat" cmpd="sng">
                            <a:solidFill>
                              <a:srgbClr val="FF0000"/>
                            </a:solidFill>
                            <a:prstDash val="solid"/>
                            <a:miter/>
                            <a:headEnd type="none" w="med" len="med"/>
                            <a:tailEnd type="none" w="med" len="med"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156" name="文本框 18448"/>
              <p:cNvSpPr txBox="1"/>
              <p:nvPr/>
            </p:nvSpPr>
            <p:spPr>
              <a:xfrm>
                <a:off x="896" y="2755"/>
                <a:ext cx="567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或 </a:t>
                </a:r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7" name="左大括号 18449"/>
              <p:cNvSpPr/>
              <p:nvPr/>
            </p:nvSpPr>
            <p:spPr>
              <a:xfrm>
                <a:off x="1604" y="2670"/>
                <a:ext cx="142" cy="737"/>
              </a:xfrm>
              <a:prstGeom prst="leftBrace">
                <a:avLst>
                  <a:gd name="adj1" fmla="val 43227"/>
                  <a:gd name="adj2" fmla="val 50000"/>
                </a:avLst>
              </a:pr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8458" name="组合 18457"/>
          <p:cNvGrpSpPr/>
          <p:nvPr/>
        </p:nvGrpSpPr>
        <p:grpSpPr>
          <a:xfrm>
            <a:off x="566738" y="4464050"/>
            <a:ext cx="7545388" cy="2008188"/>
            <a:chOff x="357" y="2812"/>
            <a:chExt cx="4753" cy="1265"/>
          </a:xfrm>
        </p:grpSpPr>
        <p:sp>
          <p:nvSpPr>
            <p:cNvPr id="6159" name="文本框 18450"/>
            <p:cNvSpPr txBox="1"/>
            <p:nvPr/>
          </p:nvSpPr>
          <p:spPr>
            <a:xfrm>
              <a:off x="896" y="2812"/>
              <a:ext cx="337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运动方程是时间</a:t>
              </a:r>
              <a:r>
                <a:rPr lang="en-US" altLang="zh-CN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t</a:t>
              </a:r>
              <a:r>
                <a:rPr lang="zh-CN" altLang="en-US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的显函数。 </a:t>
              </a:r>
              <a:endPara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160" name="文本框 18452"/>
            <p:cNvSpPr txBox="1"/>
            <p:nvPr/>
          </p:nvSpPr>
          <p:spPr>
            <a:xfrm>
              <a:off x="442" y="3124"/>
              <a:ext cx="466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质点在空间所经过的路径称为轨道（轨迹），</a:t>
              </a:r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61" name="文本框 18453"/>
            <p:cNvSpPr txBox="1"/>
            <p:nvPr/>
          </p:nvSpPr>
          <p:spPr>
            <a:xfrm>
              <a:off x="357" y="3436"/>
              <a:ext cx="463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从运动方程中消去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，即可得到轨道方程。</a:t>
              </a:r>
              <a:endParaRPr lang="zh-CN" altLang="en-US" dirty="0">
                <a:solidFill>
                  <a:srgbClr val="FF6600"/>
                </a:solidFill>
                <a:latin typeface="Times New Roman" panose="02020603050405020304" pitchFamily="18" charset="0"/>
                <a:ea typeface="仿宋_GB2312" pitchFamily="49" charset="-122"/>
              </a:endParaRPr>
            </a:p>
          </p:txBody>
        </p:sp>
        <p:sp>
          <p:nvSpPr>
            <p:cNvPr id="6162" name="文本框 18454"/>
            <p:cNvSpPr txBox="1"/>
            <p:nvPr/>
          </p:nvSpPr>
          <p:spPr>
            <a:xfrm>
              <a:off x="867" y="3748"/>
              <a:ext cx="294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轨道方程不是时间</a:t>
              </a:r>
              <a:r>
                <a:rPr lang="en-US" altLang="zh-CN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t</a:t>
              </a:r>
              <a:r>
                <a:rPr lang="zh-CN" altLang="en-US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显函数。</a:t>
              </a:r>
              <a:endPara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19463"/>
          <p:cNvSpPr txBox="1"/>
          <p:nvPr/>
        </p:nvSpPr>
        <p:spPr>
          <a:xfrm>
            <a:off x="1909763" y="1989138"/>
            <a:ext cx="41154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例：平抛运动的运动方程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7170" name="对象 19464"/>
          <p:cNvGraphicFramePr/>
          <p:nvPr/>
        </p:nvGraphicFramePr>
        <p:xfrm>
          <a:off x="4435158" y="2511108"/>
          <a:ext cx="1397000" cy="1316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" imgW="698500" imgH="660400" progId="Equation.3">
                  <p:embed/>
                </p:oleObj>
              </mc:Choice>
              <mc:Fallback>
                <p:oleObj name="" r:id="rId1" imgW="698500" imgH="660400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35158" y="2511108"/>
                        <a:ext cx="1397000" cy="1316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1" name="矩形 19465"/>
          <p:cNvSpPr/>
          <p:nvPr/>
        </p:nvSpPr>
        <p:spPr>
          <a:xfrm>
            <a:off x="2360613" y="3833813"/>
            <a:ext cx="3384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平抛运动的轨道方程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7172" name="对象 19466"/>
          <p:cNvGraphicFramePr/>
          <p:nvPr/>
        </p:nvGraphicFramePr>
        <p:xfrm>
          <a:off x="4249738" y="4329113"/>
          <a:ext cx="1582737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3" imgW="698500" imgH="431800" progId="Equation.3">
                  <p:embed/>
                </p:oleObj>
              </mc:Choice>
              <mc:Fallback>
                <p:oleObj name="" r:id="rId3" imgW="698500" imgH="431800" progId="Equation.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49738" y="4329113"/>
                        <a:ext cx="1582737" cy="990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71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20481"/>
          <p:cNvSpPr txBox="1"/>
          <p:nvPr/>
        </p:nvSpPr>
        <p:spPr>
          <a:xfrm>
            <a:off x="206375" y="233680"/>
            <a:ext cx="1733550" cy="5194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位移</a:t>
            </a:r>
            <a:endParaRPr lang="zh-CN" altLang="en-US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文本框 20482"/>
          <p:cNvSpPr txBox="1"/>
          <p:nvPr/>
        </p:nvSpPr>
        <p:spPr>
          <a:xfrm>
            <a:off x="137160" y="811530"/>
            <a:ext cx="9182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由起始位置指向终位置的一个矢量，描述质点位置改变的物理量。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95400" y="1424305"/>
            <a:ext cx="2971800" cy="2088515"/>
            <a:chOff x="2040" y="2243"/>
            <a:chExt cx="4680" cy="3289"/>
          </a:xfrm>
        </p:grpSpPr>
        <p:grpSp>
          <p:nvGrpSpPr>
            <p:cNvPr id="8197" name="组合 20484"/>
            <p:cNvGrpSpPr/>
            <p:nvPr/>
          </p:nvGrpSpPr>
          <p:grpSpPr>
            <a:xfrm rot="0">
              <a:off x="2280" y="2598"/>
              <a:ext cx="1133" cy="2935"/>
              <a:chOff x="1008" y="1448"/>
              <a:chExt cx="453" cy="1174"/>
            </a:xfrm>
          </p:grpSpPr>
          <p:sp>
            <p:nvSpPr>
              <p:cNvPr id="8198" name="直接连接符 20485"/>
              <p:cNvSpPr/>
              <p:nvPr/>
            </p:nvSpPr>
            <p:spPr>
              <a:xfrm flipV="1">
                <a:off x="1114" y="1632"/>
                <a:ext cx="336" cy="816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graphicFrame>
            <p:nvGraphicFramePr>
              <p:cNvPr id="8199" name="对象 20486"/>
              <p:cNvGraphicFramePr/>
              <p:nvPr/>
            </p:nvGraphicFramePr>
            <p:xfrm>
              <a:off x="1066" y="1824"/>
              <a:ext cx="198" cy="3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0" name="" r:id="rId1" imgW="127000" imgH="215265" progId="Equation.3">
                      <p:embed/>
                    </p:oleObj>
                  </mc:Choice>
                  <mc:Fallback>
                    <p:oleObj name="" r:id="rId1" imgW="127000" imgH="215265" progId="Equation.3">
                      <p:embed/>
                      <p:pic>
                        <p:nvPicPr>
                          <p:cNvPr id="0" name="图片 3089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1066" y="1824"/>
                            <a:ext cx="198" cy="33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200" name="文本框 20487"/>
              <p:cNvSpPr txBox="1"/>
              <p:nvPr/>
            </p:nvSpPr>
            <p:spPr>
              <a:xfrm>
                <a:off x="1008" y="2334"/>
                <a:ext cx="309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eaLnBrk="0" hangingPunct="0">
                  <a:buClr>
                    <a:schemeClr val="bg1"/>
                  </a:buClr>
                </a:pPr>
                <a:r>
                  <a:rPr lang="zh-CN" alt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Ｏ</a:t>
                </a:r>
                <a:endPara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1" name="文本框 20488"/>
              <p:cNvSpPr txBox="1"/>
              <p:nvPr/>
            </p:nvSpPr>
            <p:spPr>
              <a:xfrm>
                <a:off x="1152" y="1448"/>
                <a:ext cx="309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eaLnBrk="0" hangingPunct="0">
                  <a:buClr>
                    <a:schemeClr val="bg1"/>
                  </a:buClr>
                </a:pPr>
                <a:r>
                  <a:rPr lang="zh-CN" alt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Ａ</a:t>
                </a:r>
                <a:endPara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202" name="组合 20489"/>
            <p:cNvGrpSpPr/>
            <p:nvPr/>
          </p:nvGrpSpPr>
          <p:grpSpPr>
            <a:xfrm rot="0">
              <a:off x="2520" y="2243"/>
              <a:ext cx="3653" cy="2860"/>
              <a:chOff x="1114" y="1304"/>
              <a:chExt cx="1461" cy="1144"/>
            </a:xfrm>
          </p:grpSpPr>
          <p:sp>
            <p:nvSpPr>
              <p:cNvPr id="8203" name="直接连接符 20490"/>
              <p:cNvSpPr/>
              <p:nvPr/>
            </p:nvSpPr>
            <p:spPr>
              <a:xfrm flipV="1">
                <a:off x="1114" y="1536"/>
                <a:ext cx="1152" cy="912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graphicFrame>
            <p:nvGraphicFramePr>
              <p:cNvPr id="8204" name="对象 20491"/>
              <p:cNvGraphicFramePr/>
              <p:nvPr/>
            </p:nvGraphicFramePr>
            <p:xfrm>
              <a:off x="1632" y="1968"/>
              <a:ext cx="218" cy="3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1" name="" r:id="rId3" imgW="139700" imgH="215900" progId="Equation.3">
                      <p:embed/>
                    </p:oleObj>
                  </mc:Choice>
                  <mc:Fallback>
                    <p:oleObj name="" r:id="rId3" imgW="139700" imgH="215900" progId="Equation.3">
                      <p:embed/>
                      <p:pic>
                        <p:nvPicPr>
                          <p:cNvPr id="0" name="图片 3090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1632" y="1968"/>
                            <a:ext cx="218" cy="33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205" name="矩形 20492"/>
              <p:cNvSpPr/>
              <p:nvPr/>
            </p:nvSpPr>
            <p:spPr>
              <a:xfrm>
                <a:off x="2266" y="1304"/>
                <a:ext cx="309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eaLnBrk="0" hangingPunct="0">
                  <a:buClr>
                    <a:schemeClr val="bg1"/>
                  </a:buClr>
                </a:pPr>
                <a:r>
                  <a:rPr lang="zh-CN" alt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Ｂ</a:t>
                </a:r>
                <a:endPara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196" name="任意多边形 20483"/>
            <p:cNvSpPr/>
            <p:nvPr/>
          </p:nvSpPr>
          <p:spPr>
            <a:xfrm>
              <a:off x="2040" y="2371"/>
              <a:ext cx="4680" cy="1080"/>
            </a:xfrm>
            <a:custGeom>
              <a:avLst/>
              <a:gdLst/>
              <a:ahLst/>
              <a:cxnLst/>
              <a:pathLst>
                <a:path w="1872" h="432">
                  <a:moveTo>
                    <a:pt x="0" y="432"/>
                  </a:moveTo>
                  <a:cubicBezTo>
                    <a:pt x="140" y="420"/>
                    <a:pt x="280" y="408"/>
                    <a:pt x="432" y="336"/>
                  </a:cubicBezTo>
                  <a:cubicBezTo>
                    <a:pt x="584" y="264"/>
                    <a:pt x="720" y="0"/>
                    <a:pt x="912" y="0"/>
                  </a:cubicBezTo>
                  <a:cubicBezTo>
                    <a:pt x="1104" y="0"/>
                    <a:pt x="1424" y="272"/>
                    <a:pt x="1584" y="336"/>
                  </a:cubicBezTo>
                  <a:cubicBezTo>
                    <a:pt x="1744" y="400"/>
                    <a:pt x="1808" y="392"/>
                    <a:pt x="1872" y="384"/>
                  </a:cubicBezTo>
                </a:path>
              </a:pathLst>
            </a:custGeom>
            <a:noFill/>
            <a:ln w="28575" cap="flat" cmpd="sng">
              <a:solidFill>
                <a:srgbClr val="CC6600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206" name="组合 20493"/>
            <p:cNvGrpSpPr/>
            <p:nvPr/>
          </p:nvGrpSpPr>
          <p:grpSpPr>
            <a:xfrm rot="0">
              <a:off x="3360" y="2851"/>
              <a:ext cx="2040" cy="763"/>
              <a:chOff x="1450" y="1536"/>
              <a:chExt cx="816" cy="305"/>
            </a:xfrm>
          </p:grpSpPr>
          <p:sp>
            <p:nvSpPr>
              <p:cNvPr id="8207" name="直接连接符 20494"/>
              <p:cNvSpPr/>
              <p:nvPr/>
            </p:nvSpPr>
            <p:spPr>
              <a:xfrm flipV="1">
                <a:off x="1450" y="1536"/>
                <a:ext cx="816" cy="96"/>
              </a:xfrm>
              <a:prstGeom prst="line">
                <a:avLst/>
              </a:prstGeom>
              <a:ln w="5715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graphicFrame>
            <p:nvGraphicFramePr>
              <p:cNvPr id="8208" name="对象 20495"/>
              <p:cNvGraphicFramePr/>
              <p:nvPr/>
            </p:nvGraphicFramePr>
            <p:xfrm>
              <a:off x="1594" y="1584"/>
              <a:ext cx="337" cy="25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2" name="" r:id="rId5" imgW="215900" imgH="165100" progId="Equation.3">
                      <p:embed/>
                    </p:oleObj>
                  </mc:Choice>
                  <mc:Fallback>
                    <p:oleObj name="" r:id="rId5" imgW="215900" imgH="165100" progId="Equation.3">
                      <p:embed/>
                      <p:pic>
                        <p:nvPicPr>
                          <p:cNvPr id="0" name="图片 3091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1594" y="1584"/>
                            <a:ext cx="337" cy="25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8209" name="对象 20496"/>
            <p:cNvGraphicFramePr/>
            <p:nvPr/>
          </p:nvGraphicFramePr>
          <p:xfrm>
            <a:off x="3120" y="2371"/>
            <a:ext cx="660" cy="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7" imgW="227965" imgH="177800" progId="Equation.3">
                    <p:embed/>
                  </p:oleObj>
                </mc:Choice>
                <mc:Fallback>
                  <p:oleObj name="" r:id="rId7" imgW="227965" imgH="177800" progId="Equation.3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120" y="2371"/>
                          <a:ext cx="660" cy="5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3"/>
          <p:cNvGrpSpPr/>
          <p:nvPr/>
        </p:nvGrpSpPr>
        <p:grpSpPr>
          <a:xfrm>
            <a:off x="4860925" y="1421130"/>
            <a:ext cx="2487930" cy="2091690"/>
            <a:chOff x="7655" y="2238"/>
            <a:chExt cx="3918" cy="3294"/>
          </a:xfrm>
        </p:grpSpPr>
        <p:grpSp>
          <p:nvGrpSpPr>
            <p:cNvPr id="8210" name="组合 20497"/>
            <p:cNvGrpSpPr/>
            <p:nvPr/>
          </p:nvGrpSpPr>
          <p:grpSpPr>
            <a:xfrm rot="0">
              <a:off x="7655" y="2238"/>
              <a:ext cx="3918" cy="3295"/>
              <a:chOff x="3494" y="1199"/>
              <a:chExt cx="1567" cy="1318"/>
            </a:xfrm>
          </p:grpSpPr>
          <p:sp>
            <p:nvSpPr>
              <p:cNvPr id="8211" name="直接连接符 20498"/>
              <p:cNvSpPr/>
              <p:nvPr/>
            </p:nvSpPr>
            <p:spPr>
              <a:xfrm flipV="1">
                <a:off x="3936" y="1431"/>
                <a:ext cx="816" cy="96"/>
              </a:xfrm>
              <a:prstGeom prst="line">
                <a:avLst/>
              </a:prstGeom>
              <a:ln w="5715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graphicFrame>
            <p:nvGraphicFramePr>
              <p:cNvPr id="8212" name="对象 20499"/>
              <p:cNvGraphicFramePr/>
              <p:nvPr/>
            </p:nvGraphicFramePr>
            <p:xfrm>
              <a:off x="4128" y="1200"/>
              <a:ext cx="337" cy="25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4" name="" r:id="rId9" imgW="215900" imgH="165100" progId="Equation.3">
                      <p:embed/>
                    </p:oleObj>
                  </mc:Choice>
                  <mc:Fallback>
                    <p:oleObj name="" r:id="rId9" imgW="215900" imgH="165100" progId="Equation.3">
                      <p:embed/>
                      <p:pic>
                        <p:nvPicPr>
                          <p:cNvPr id="0" name="图片 3093"/>
                          <p:cNvPicPr/>
                          <p:nvPr/>
                        </p:nvPicPr>
                        <p:blipFill>
                          <a:blip r:embed="rId10"/>
                          <a:stretch>
                            <a:fillRect/>
                          </a:stretch>
                        </p:blipFill>
                        <p:spPr>
                          <a:xfrm>
                            <a:off x="4128" y="1200"/>
                            <a:ext cx="337" cy="25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8213" name="组合 20500"/>
              <p:cNvGrpSpPr/>
              <p:nvPr/>
            </p:nvGrpSpPr>
            <p:grpSpPr>
              <a:xfrm>
                <a:off x="3494" y="1343"/>
                <a:ext cx="453" cy="1174"/>
                <a:chOff x="1008" y="1448"/>
                <a:chExt cx="453" cy="1174"/>
              </a:xfrm>
            </p:grpSpPr>
            <p:sp>
              <p:nvSpPr>
                <p:cNvPr id="8214" name="直接连接符 20501"/>
                <p:cNvSpPr/>
                <p:nvPr/>
              </p:nvSpPr>
              <p:spPr>
                <a:xfrm flipV="1">
                  <a:off x="1114" y="1632"/>
                  <a:ext cx="336" cy="816"/>
                </a:xfrm>
                <a:prstGeom prst="line">
                  <a:avLst/>
                </a:prstGeom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graphicFrame>
              <p:nvGraphicFramePr>
                <p:cNvPr id="8215" name="对象 20502"/>
                <p:cNvGraphicFramePr/>
                <p:nvPr/>
              </p:nvGraphicFramePr>
              <p:xfrm>
                <a:off x="1066" y="1824"/>
                <a:ext cx="198" cy="3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095" name="" r:id="rId11" imgW="127000" imgH="215265" progId="Equation.3">
                        <p:embed/>
                      </p:oleObj>
                    </mc:Choice>
                    <mc:Fallback>
                      <p:oleObj name="" r:id="rId11" imgW="127000" imgH="215265" progId="Equation.3">
                        <p:embed/>
                        <p:pic>
                          <p:nvPicPr>
                            <p:cNvPr id="0" name="图片 3094"/>
                            <p:cNvPicPr/>
                            <p:nvPr/>
                          </p:nvPicPr>
                          <p:blipFill>
                            <a:blip r:embed="rId12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066" y="1824"/>
                              <a:ext cx="198" cy="336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8216" name="文本框 20503"/>
                <p:cNvSpPr txBox="1"/>
                <p:nvPr/>
              </p:nvSpPr>
              <p:spPr>
                <a:xfrm>
                  <a:off x="1008" y="2334"/>
                  <a:ext cx="309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eaLnBrk="0" hangingPunct="0">
                    <a:buClr>
                      <a:schemeClr val="bg1"/>
                    </a:buClr>
                  </a:pPr>
                  <a:r>
                    <a:rPr lang="zh-CN" altLang="en-US" sz="240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Ｏ</a:t>
                  </a:r>
                  <a:endParaRPr lang="zh-CN" alt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17" name="文本框 20504"/>
                <p:cNvSpPr txBox="1"/>
                <p:nvPr/>
              </p:nvSpPr>
              <p:spPr>
                <a:xfrm>
                  <a:off x="1152" y="1448"/>
                  <a:ext cx="309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eaLnBrk="0" hangingPunct="0">
                    <a:buClr>
                      <a:schemeClr val="bg1"/>
                    </a:buClr>
                  </a:pPr>
                  <a:r>
                    <a:rPr lang="zh-CN" altLang="en-US" sz="240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Ａ</a:t>
                  </a:r>
                  <a:endParaRPr lang="zh-CN" alt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8218" name="组合 20505"/>
              <p:cNvGrpSpPr/>
              <p:nvPr/>
            </p:nvGrpSpPr>
            <p:grpSpPr>
              <a:xfrm>
                <a:off x="3600" y="1199"/>
                <a:ext cx="1461" cy="1144"/>
                <a:chOff x="1114" y="1304"/>
                <a:chExt cx="1461" cy="1144"/>
              </a:xfrm>
            </p:grpSpPr>
            <p:sp>
              <p:nvSpPr>
                <p:cNvPr id="8219" name="直接连接符 20506"/>
                <p:cNvSpPr/>
                <p:nvPr/>
              </p:nvSpPr>
              <p:spPr>
                <a:xfrm flipV="1">
                  <a:off x="1114" y="1536"/>
                  <a:ext cx="1152" cy="912"/>
                </a:xfrm>
                <a:prstGeom prst="line">
                  <a:avLst/>
                </a:prstGeom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graphicFrame>
              <p:nvGraphicFramePr>
                <p:cNvPr id="8220" name="对象 20507"/>
                <p:cNvGraphicFramePr/>
                <p:nvPr/>
              </p:nvGraphicFramePr>
              <p:xfrm>
                <a:off x="1632" y="1968"/>
                <a:ext cx="218" cy="3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096" name="" r:id="rId13" imgW="139700" imgH="215900" progId="Equation.3">
                        <p:embed/>
                      </p:oleObj>
                    </mc:Choice>
                    <mc:Fallback>
                      <p:oleObj name="" r:id="rId13" imgW="139700" imgH="215900" progId="Equation.3">
                        <p:embed/>
                        <p:pic>
                          <p:nvPicPr>
                            <p:cNvPr id="0" name="图片 3095"/>
                            <p:cNvPicPr/>
                            <p:nvPr/>
                          </p:nvPicPr>
                          <p:blipFill>
                            <a:blip r:embed="rId14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632" y="1968"/>
                              <a:ext cx="218" cy="336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8221" name="矩形 20508"/>
                <p:cNvSpPr/>
                <p:nvPr/>
              </p:nvSpPr>
              <p:spPr>
                <a:xfrm>
                  <a:off x="2266" y="1304"/>
                  <a:ext cx="309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eaLnBrk="0" hangingPunct="0">
                    <a:buClr>
                      <a:schemeClr val="bg1"/>
                    </a:buClr>
                  </a:pPr>
                  <a:r>
                    <a:rPr lang="zh-CN" altLang="en-US" sz="240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Ｂ</a:t>
                  </a:r>
                  <a:endParaRPr lang="zh-CN" alt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8222" name="组合 20515"/>
            <p:cNvGrpSpPr/>
            <p:nvPr/>
          </p:nvGrpSpPr>
          <p:grpSpPr>
            <a:xfrm rot="0">
              <a:off x="8830" y="3133"/>
              <a:ext cx="1453" cy="1133"/>
              <a:chOff x="3504" y="1253"/>
              <a:chExt cx="581" cy="453"/>
            </a:xfrm>
          </p:grpSpPr>
          <p:sp>
            <p:nvSpPr>
              <p:cNvPr id="8223" name="文本框 20516"/>
              <p:cNvSpPr txBox="1"/>
              <p:nvPr/>
            </p:nvSpPr>
            <p:spPr>
              <a:xfrm>
                <a:off x="3787" y="1418"/>
                <a:ext cx="29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>
                  <a:buClr>
                    <a:schemeClr val="bg1"/>
                  </a:buClr>
                </a:pPr>
                <a:r>
                  <a:rPr lang="zh-CN" alt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Ｃ</a:t>
                </a:r>
                <a:endPara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24" name="任意多边形 20517"/>
              <p:cNvSpPr/>
              <p:nvPr/>
            </p:nvSpPr>
            <p:spPr>
              <a:xfrm>
                <a:off x="3504" y="1253"/>
                <a:ext cx="368" cy="227"/>
              </a:xfrm>
              <a:custGeom>
                <a:avLst/>
                <a:gdLst/>
                <a:ahLst/>
                <a:cxnLst/>
                <a:pathLst>
                  <a:path w="368" h="227">
                    <a:moveTo>
                      <a:pt x="0" y="0"/>
                    </a:moveTo>
                    <a:cubicBezTo>
                      <a:pt x="82" y="9"/>
                      <a:pt x="165" y="19"/>
                      <a:pt x="226" y="57"/>
                    </a:cubicBezTo>
                    <a:cubicBezTo>
                      <a:pt x="287" y="95"/>
                      <a:pt x="327" y="161"/>
                      <a:pt x="368" y="227"/>
                    </a:cubicBezTo>
                  </a:path>
                </a:pathLst>
              </a:custGeom>
              <a:noFill/>
              <a:ln w="28575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8225" name="组合 20518"/>
            <p:cNvGrpSpPr/>
            <p:nvPr/>
          </p:nvGrpSpPr>
          <p:grpSpPr>
            <a:xfrm rot="0">
              <a:off x="9680" y="2920"/>
              <a:ext cx="1415" cy="1010"/>
              <a:chOff x="4320" y="1488"/>
              <a:chExt cx="566" cy="404"/>
            </a:xfrm>
          </p:grpSpPr>
          <p:graphicFrame>
            <p:nvGraphicFramePr>
              <p:cNvPr id="8226" name="对象 20519"/>
              <p:cNvGraphicFramePr/>
              <p:nvPr/>
            </p:nvGraphicFramePr>
            <p:xfrm>
              <a:off x="4550" y="1632"/>
              <a:ext cx="336" cy="2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7" name="" r:id="rId15" imgW="215900" imgH="165100" progId="Equation.3">
                      <p:embed/>
                    </p:oleObj>
                  </mc:Choice>
                  <mc:Fallback>
                    <p:oleObj name="" r:id="rId15" imgW="215900" imgH="165100" progId="Equation.3">
                      <p:embed/>
                      <p:pic>
                        <p:nvPicPr>
                          <p:cNvPr id="0" name="图片 3096"/>
                          <p:cNvPicPr/>
                          <p:nvPr/>
                        </p:nvPicPr>
                        <p:blipFill>
                          <a:blip r:embed="rId16"/>
                          <a:stretch>
                            <a:fillRect/>
                          </a:stretch>
                        </p:blipFill>
                        <p:spPr>
                          <a:xfrm>
                            <a:off x="4550" y="1632"/>
                            <a:ext cx="336" cy="26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227" name="直接连接符 20520"/>
              <p:cNvSpPr/>
              <p:nvPr/>
            </p:nvSpPr>
            <p:spPr>
              <a:xfrm flipV="1">
                <a:off x="4320" y="1488"/>
                <a:ext cx="384" cy="307"/>
              </a:xfrm>
              <a:prstGeom prst="line">
                <a:avLst/>
              </a:prstGeom>
              <a:ln w="38100" cap="flat" cmpd="sng">
                <a:solidFill>
                  <a:srgbClr val="FF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8228" name="组合 20530"/>
          <p:cNvGrpSpPr/>
          <p:nvPr/>
        </p:nvGrpSpPr>
        <p:grpSpPr>
          <a:xfrm>
            <a:off x="522288" y="3630613"/>
            <a:ext cx="7605712" cy="1058862"/>
            <a:chOff x="329" y="2245"/>
            <a:chExt cx="4791" cy="667"/>
          </a:xfrm>
        </p:grpSpPr>
        <p:grpSp>
          <p:nvGrpSpPr>
            <p:cNvPr id="8229" name="组合 20509"/>
            <p:cNvGrpSpPr/>
            <p:nvPr/>
          </p:nvGrpSpPr>
          <p:grpSpPr>
            <a:xfrm>
              <a:off x="329" y="2245"/>
              <a:ext cx="4564" cy="375"/>
              <a:chOff x="480" y="2688"/>
              <a:chExt cx="3929" cy="375"/>
            </a:xfrm>
          </p:grpSpPr>
          <p:graphicFrame>
            <p:nvGraphicFramePr>
              <p:cNvPr id="8230" name="对象 20510"/>
              <p:cNvGraphicFramePr/>
              <p:nvPr/>
            </p:nvGraphicFramePr>
            <p:xfrm>
              <a:off x="3360" y="2688"/>
              <a:ext cx="1049" cy="32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8" name="" r:id="rId17" imgW="697865" imgH="215900" progId="Equation.3">
                      <p:embed/>
                    </p:oleObj>
                  </mc:Choice>
                  <mc:Fallback>
                    <p:oleObj name="" r:id="rId17" imgW="697865" imgH="215900" progId="Equation.3">
                      <p:embed/>
                      <p:pic>
                        <p:nvPicPr>
                          <p:cNvPr id="0" name="图片 3097"/>
                          <p:cNvPicPr/>
                          <p:nvPr/>
                        </p:nvPicPr>
                        <p:blipFill>
                          <a:blip r:embed="rId18"/>
                          <a:stretch>
                            <a:fillRect/>
                          </a:stretch>
                        </p:blipFill>
                        <p:spPr>
                          <a:xfrm>
                            <a:off x="3360" y="2688"/>
                            <a:ext cx="1049" cy="324"/>
                          </a:xfrm>
                          <a:prstGeom prst="rect">
                            <a:avLst/>
                          </a:prstGeom>
                          <a:noFill/>
                          <a:ln w="9525" cap="flat" cmpd="sng">
                            <a:solidFill>
                              <a:srgbClr val="FF0000"/>
                            </a:solidFill>
                            <a:prstDash val="solid"/>
                            <a:miter/>
                            <a:headEnd type="none" w="med" len="med"/>
                            <a:tailEnd type="none" w="med" len="med"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231" name="文本框 20511"/>
              <p:cNvSpPr txBox="1"/>
              <p:nvPr/>
            </p:nvSpPr>
            <p:spPr>
              <a:xfrm>
                <a:off x="480" y="2736"/>
                <a:ext cx="2453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>
                  <a:buClr>
                    <a:schemeClr val="bg1"/>
                  </a:buClr>
                </a:pPr>
                <a:r>
                  <a:rPr lang="en-US" altLang="zh-CN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△t  </a:t>
                </a:r>
                <a:r>
                  <a:rPr lang="zh-CN" alt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时间内位置矢量的增量</a:t>
                </a:r>
                <a:endPara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232" name="组合 20512"/>
            <p:cNvGrpSpPr/>
            <p:nvPr/>
          </p:nvGrpSpPr>
          <p:grpSpPr>
            <a:xfrm>
              <a:off x="1661" y="2585"/>
              <a:ext cx="3459" cy="327"/>
              <a:chOff x="1689" y="2590"/>
              <a:chExt cx="3282" cy="327"/>
            </a:xfrm>
          </p:grpSpPr>
          <p:graphicFrame>
            <p:nvGraphicFramePr>
              <p:cNvPr id="8233" name="对象 20513"/>
              <p:cNvGraphicFramePr/>
              <p:nvPr/>
            </p:nvGraphicFramePr>
            <p:xfrm>
              <a:off x="3586" y="2590"/>
              <a:ext cx="1385" cy="32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9" name="" r:id="rId19" imgW="862330" imgH="215900" progId="Equation.3">
                      <p:embed/>
                    </p:oleObj>
                  </mc:Choice>
                  <mc:Fallback>
                    <p:oleObj name="" r:id="rId19" imgW="862330" imgH="215900" progId="Equation.3">
                      <p:embed/>
                      <p:pic>
                        <p:nvPicPr>
                          <p:cNvPr id="0" name="图片 3098"/>
                          <p:cNvPicPr/>
                          <p:nvPr/>
                        </p:nvPicPr>
                        <p:blipFill>
                          <a:blip r:embed="rId20"/>
                          <a:stretch>
                            <a:fillRect/>
                          </a:stretch>
                        </p:blipFill>
                        <p:spPr>
                          <a:xfrm>
                            <a:off x="3586" y="2590"/>
                            <a:ext cx="1385" cy="324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234" name="矩形 20514"/>
              <p:cNvSpPr/>
              <p:nvPr/>
            </p:nvSpPr>
            <p:spPr>
              <a:xfrm>
                <a:off x="1689" y="2590"/>
                <a:ext cx="1385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eaLnBrk="0" hangingPunct="0">
                  <a:buClr>
                    <a:schemeClr val="bg1"/>
                  </a:buClr>
                </a:pPr>
                <a:r>
                  <a:rPr lang="zh-CN" alt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矢量增量的模</a:t>
                </a:r>
                <a:endPara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8235" name="矩形 20524"/>
          <p:cNvSpPr/>
          <p:nvPr/>
        </p:nvSpPr>
        <p:spPr>
          <a:xfrm>
            <a:off x="522288" y="5138738"/>
            <a:ext cx="48958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位移在直角坐标系中的表示式 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8236" name="对象 20525"/>
          <p:cNvGraphicFramePr/>
          <p:nvPr/>
        </p:nvGraphicFramePr>
        <p:xfrm>
          <a:off x="2906713" y="5680075"/>
          <a:ext cx="3870325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21" imgW="1383665" imgH="241300" progId="Equation.3">
                  <p:embed/>
                </p:oleObj>
              </mc:Choice>
              <mc:Fallback>
                <p:oleObj name="" r:id="rId21" imgW="1383665" imgH="241300" progId="Equation.3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906713" y="5680075"/>
                        <a:ext cx="3870325" cy="636588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82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矩形 21506"/>
          <p:cNvSpPr/>
          <p:nvPr/>
        </p:nvSpPr>
        <p:spPr>
          <a:xfrm>
            <a:off x="341630" y="676275"/>
            <a:ext cx="80105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rgbClr val="000000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路程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△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en-US" altLang="zh-CN">
              <a:latin typeface="Times New Roman" panose="02020603050405020304" pitchFamily="18" charset="0"/>
            </a:endParaRPr>
          </a:p>
          <a:p>
            <a:pPr eaLnBrk="0" hangingPunct="0">
              <a:buClr>
                <a:srgbClr val="000000"/>
              </a:buClr>
              <a:buFont typeface="Wingdings" panose="05000000000000000000" pitchFamily="2" charset="2"/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    △t  </a:t>
            </a:r>
            <a:r>
              <a:rPr lang="zh-CN" altLang="en-US" dirty="0">
                <a:latin typeface="Times New Roman" panose="02020603050405020304" pitchFamily="18" charset="0"/>
              </a:rPr>
              <a:t>时间内质点在空间内实际运行的路径距离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1508" name="组合 21507"/>
          <p:cNvGrpSpPr/>
          <p:nvPr/>
        </p:nvGrpSpPr>
        <p:grpSpPr>
          <a:xfrm rot="0">
            <a:off x="476250" y="2657475"/>
            <a:ext cx="3060700" cy="519430"/>
            <a:chOff x="442" y="1451"/>
            <a:chExt cx="2126" cy="395"/>
          </a:xfrm>
        </p:grpSpPr>
        <p:sp>
          <p:nvSpPr>
            <p:cNvPr id="21509" name="文本框 21508"/>
            <p:cNvSpPr txBox="1"/>
            <p:nvPr/>
          </p:nvSpPr>
          <p:spPr>
            <a:xfrm>
              <a:off x="442" y="1451"/>
              <a:ext cx="2126" cy="3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  <a:buChar char="•"/>
              </a:pPr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  </a:t>
              </a:r>
              <a:r>
                <a:rPr lang="en-US" altLang="zh-CN" i="1">
                  <a:solidFill>
                    <a:schemeClr val="tx1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s</a:t>
              </a:r>
              <a:r>
                <a: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与       的区别</a:t>
              </a:r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1510" name="对象 21509"/>
            <p:cNvGraphicFramePr/>
            <p:nvPr/>
          </p:nvGraphicFramePr>
          <p:xfrm>
            <a:off x="1236" y="1480"/>
            <a:ext cx="482" cy="3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2" name="" r:id="rId1" imgW="215900" imgH="165100" progId="Equation.3">
                    <p:embed/>
                  </p:oleObj>
                </mc:Choice>
                <mc:Fallback>
                  <p:oleObj name="" r:id="rId1" imgW="215900" imgH="165100" progId="Equation.3">
                    <p:embed/>
                    <p:pic>
                      <p:nvPicPr>
                        <p:cNvPr id="0" name="图片 313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236" y="1480"/>
                          <a:ext cx="482" cy="3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515" name="双波形 21514"/>
          <p:cNvSpPr/>
          <p:nvPr/>
        </p:nvSpPr>
        <p:spPr>
          <a:xfrm>
            <a:off x="522605" y="1846580"/>
            <a:ext cx="1574800" cy="675005"/>
          </a:xfrm>
          <a:prstGeom prst="doubleWave">
            <a:avLst>
              <a:gd name="adj1" fmla="val 6500"/>
              <a:gd name="adj2" fmla="val -4139"/>
            </a:avLst>
          </a:prstGeom>
          <a:solidFill>
            <a:srgbClr val="00FF00"/>
          </a:solidFill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>
              <a:buClr>
                <a:schemeClr val="bg1"/>
              </a:buClr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注意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1522" name="对象 21521"/>
          <p:cNvGraphicFramePr/>
          <p:nvPr/>
        </p:nvGraphicFramePr>
        <p:xfrm>
          <a:off x="1317625" y="3815080"/>
          <a:ext cx="2814955" cy="567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" r:id="rId3" imgW="1065530" imgH="215900" progId="Equation.DSMT4">
                  <p:embed/>
                </p:oleObj>
              </mc:Choice>
              <mc:Fallback>
                <p:oleObj name="" r:id="rId3" imgW="1065530" imgH="215900" progId="Equation.DSMT4">
                  <p:embed/>
                  <p:pic>
                    <p:nvPicPr>
                      <p:cNvPr id="0" name="图片 313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17625" y="3815080"/>
                        <a:ext cx="2814955" cy="567055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5202555" y="2341880"/>
            <a:ext cx="3124200" cy="2257425"/>
            <a:chOff x="8193" y="3688"/>
            <a:chExt cx="4920" cy="3555"/>
          </a:xfrm>
        </p:grpSpPr>
        <p:sp>
          <p:nvSpPr>
            <p:cNvPr id="21525" name="任意多边形 21524"/>
            <p:cNvSpPr/>
            <p:nvPr/>
          </p:nvSpPr>
          <p:spPr>
            <a:xfrm>
              <a:off x="8433" y="4043"/>
              <a:ext cx="4680" cy="1080"/>
            </a:xfrm>
            <a:custGeom>
              <a:avLst/>
              <a:gdLst/>
              <a:ahLst/>
              <a:cxnLst/>
              <a:pathLst>
                <a:path w="1872" h="432">
                  <a:moveTo>
                    <a:pt x="0" y="432"/>
                  </a:moveTo>
                  <a:cubicBezTo>
                    <a:pt x="140" y="420"/>
                    <a:pt x="280" y="408"/>
                    <a:pt x="432" y="336"/>
                  </a:cubicBezTo>
                  <a:cubicBezTo>
                    <a:pt x="584" y="264"/>
                    <a:pt x="720" y="0"/>
                    <a:pt x="912" y="0"/>
                  </a:cubicBezTo>
                  <a:cubicBezTo>
                    <a:pt x="1104" y="0"/>
                    <a:pt x="1424" y="272"/>
                    <a:pt x="1584" y="336"/>
                  </a:cubicBezTo>
                  <a:cubicBezTo>
                    <a:pt x="1744" y="400"/>
                    <a:pt x="1808" y="392"/>
                    <a:pt x="1872" y="384"/>
                  </a:cubicBezTo>
                </a:path>
              </a:pathLst>
            </a:custGeom>
            <a:noFill/>
            <a:ln w="28575" cap="flat" cmpd="sng">
              <a:solidFill>
                <a:srgbClr val="660033">
                  <a:alpha val="100000"/>
                </a:srgbClr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26" name="直接连接符 21525"/>
            <p:cNvSpPr/>
            <p:nvPr/>
          </p:nvSpPr>
          <p:spPr>
            <a:xfrm flipV="1">
              <a:off x="9753" y="4508"/>
              <a:ext cx="2040" cy="24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graphicFrame>
          <p:nvGraphicFramePr>
            <p:cNvPr id="21527" name="对象 21526"/>
            <p:cNvGraphicFramePr/>
            <p:nvPr/>
          </p:nvGraphicFramePr>
          <p:xfrm>
            <a:off x="10348" y="4611"/>
            <a:ext cx="708" cy="5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5" name="" r:id="rId5" imgW="215900" imgH="165100" progId="Equation.3">
                    <p:embed/>
                  </p:oleObj>
                </mc:Choice>
                <mc:Fallback>
                  <p:oleObj name="" r:id="rId5" imgW="215900" imgH="165100" progId="Equation.3">
                    <p:embed/>
                    <p:pic>
                      <p:nvPicPr>
                        <p:cNvPr id="0" name="图片 313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0348" y="4611"/>
                          <a:ext cx="708" cy="5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28" name="直接连接符 21527"/>
            <p:cNvSpPr/>
            <p:nvPr/>
          </p:nvSpPr>
          <p:spPr>
            <a:xfrm flipV="1">
              <a:off x="8913" y="4748"/>
              <a:ext cx="840" cy="204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  <p:graphicFrame>
          <p:nvGraphicFramePr>
            <p:cNvPr id="21529" name="对象 21528"/>
            <p:cNvGraphicFramePr/>
            <p:nvPr/>
          </p:nvGraphicFramePr>
          <p:xfrm>
            <a:off x="8193" y="5106"/>
            <a:ext cx="955" cy="6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6" name="" r:id="rId7" imgW="316865" imgH="215900" progId="Equation.3">
                    <p:embed/>
                  </p:oleObj>
                </mc:Choice>
                <mc:Fallback>
                  <p:oleObj name="" r:id="rId7" imgW="316865" imgH="215900" progId="Equation.3">
                    <p:embed/>
                    <p:pic>
                      <p:nvPicPr>
                        <p:cNvPr id="0" name="图片 313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8193" y="5106"/>
                          <a:ext cx="955" cy="6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30" name="文本框 21529"/>
            <p:cNvSpPr txBox="1"/>
            <p:nvPr/>
          </p:nvSpPr>
          <p:spPr>
            <a:xfrm>
              <a:off x="8336" y="6523"/>
              <a:ext cx="773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Ｏ</a:t>
              </a:r>
              <a:endPara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531" name="文本框 21530"/>
            <p:cNvSpPr txBox="1"/>
            <p:nvPr/>
          </p:nvSpPr>
          <p:spPr>
            <a:xfrm>
              <a:off x="9008" y="4288"/>
              <a:ext cx="773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Ａ</a:t>
              </a:r>
              <a:endPara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532" name="直接连接符 21531"/>
            <p:cNvSpPr/>
            <p:nvPr/>
          </p:nvSpPr>
          <p:spPr>
            <a:xfrm flipV="1">
              <a:off x="8913" y="4508"/>
              <a:ext cx="2880" cy="228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  <p:graphicFrame>
          <p:nvGraphicFramePr>
            <p:cNvPr id="21533" name="对象 21532"/>
            <p:cNvGraphicFramePr/>
            <p:nvPr/>
          </p:nvGraphicFramePr>
          <p:xfrm>
            <a:off x="9823" y="5956"/>
            <a:ext cx="1773" cy="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7" name="" r:id="rId9" imgW="608965" imgH="215900" progId="Equation.3">
                    <p:embed/>
                  </p:oleObj>
                </mc:Choice>
                <mc:Fallback>
                  <p:oleObj name="" r:id="rId9" imgW="608965" imgH="215900" progId="Equation.3">
                    <p:embed/>
                    <p:pic>
                      <p:nvPicPr>
                        <p:cNvPr id="0" name="图片 313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9823" y="5956"/>
                          <a:ext cx="1773" cy="62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34" name="矩形 21533"/>
            <p:cNvSpPr/>
            <p:nvPr/>
          </p:nvSpPr>
          <p:spPr>
            <a:xfrm>
              <a:off x="11793" y="3928"/>
              <a:ext cx="773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Ｂ</a:t>
              </a:r>
              <a:endPara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1535" name="对象 21534"/>
            <p:cNvGraphicFramePr/>
            <p:nvPr/>
          </p:nvGraphicFramePr>
          <p:xfrm>
            <a:off x="9976" y="3688"/>
            <a:ext cx="698" cy="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8" name="" r:id="rId11" imgW="240665" imgH="177800" progId="Equation.3">
                    <p:embed/>
                  </p:oleObj>
                </mc:Choice>
                <mc:Fallback>
                  <p:oleObj name="" r:id="rId11" imgW="240665" imgH="177800" progId="Equation.3">
                    <p:embed/>
                    <p:pic>
                      <p:nvPicPr>
                        <p:cNvPr id="0" name="图片 3137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9976" y="3688"/>
                          <a:ext cx="698" cy="5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36" name="任意多边形 21535"/>
            <p:cNvSpPr/>
            <p:nvPr/>
          </p:nvSpPr>
          <p:spPr>
            <a:xfrm>
              <a:off x="9726" y="4008"/>
              <a:ext cx="1985" cy="718"/>
            </a:xfrm>
            <a:custGeom>
              <a:avLst/>
              <a:gdLst/>
              <a:ahLst/>
              <a:cxnLst/>
              <a:pathLst>
                <a:path w="794" h="287">
                  <a:moveTo>
                    <a:pt x="0" y="287"/>
                  </a:moveTo>
                  <a:cubicBezTo>
                    <a:pt x="66" y="242"/>
                    <a:pt x="263" y="28"/>
                    <a:pt x="395" y="14"/>
                  </a:cubicBezTo>
                  <a:cubicBezTo>
                    <a:pt x="527" y="0"/>
                    <a:pt x="727" y="171"/>
                    <a:pt x="794" y="202"/>
                  </a:cubicBezTo>
                </a:path>
              </a:pathLst>
            </a:custGeom>
            <a:noFill/>
            <a:ln w="28575" cap="flat" cmpd="sng">
              <a:solidFill>
                <a:srgbClr val="CC00CC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1540" name="组合 21539"/>
            <p:cNvGrpSpPr/>
            <p:nvPr/>
          </p:nvGrpSpPr>
          <p:grpSpPr>
            <a:xfrm rot="0">
              <a:off x="10728" y="4610"/>
              <a:ext cx="1390" cy="1010"/>
              <a:chOff x="4320" y="1488"/>
              <a:chExt cx="556" cy="404"/>
            </a:xfrm>
          </p:grpSpPr>
          <p:graphicFrame>
            <p:nvGraphicFramePr>
              <p:cNvPr id="21541" name="对象 21540"/>
              <p:cNvGraphicFramePr/>
              <p:nvPr/>
            </p:nvGraphicFramePr>
            <p:xfrm>
              <a:off x="4560" y="1632"/>
              <a:ext cx="316" cy="2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39" name="" r:id="rId13" imgW="203200" imgH="165100" progId="Equation.3">
                      <p:embed/>
                    </p:oleObj>
                  </mc:Choice>
                  <mc:Fallback>
                    <p:oleObj name="" r:id="rId13" imgW="203200" imgH="165100" progId="Equation.3">
                      <p:embed/>
                      <p:pic>
                        <p:nvPicPr>
                          <p:cNvPr id="0" name="图片 3138"/>
                          <p:cNvPicPr/>
                          <p:nvPr/>
                        </p:nvPicPr>
                        <p:blipFill>
                          <a:blip r:embed="rId14"/>
                          <a:stretch>
                            <a:fillRect/>
                          </a:stretch>
                        </p:blipFill>
                        <p:spPr>
                          <a:xfrm>
                            <a:off x="4560" y="1632"/>
                            <a:ext cx="316" cy="26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1542" name="直接连接符 21541"/>
              <p:cNvSpPr/>
              <p:nvPr/>
            </p:nvSpPr>
            <p:spPr>
              <a:xfrm flipV="1">
                <a:off x="4320" y="1488"/>
                <a:ext cx="384" cy="307"/>
              </a:xfrm>
              <a:prstGeom prst="line">
                <a:avLst/>
              </a:prstGeom>
              <a:ln w="38100" cap="flat" cmpd="sng">
                <a:solidFill>
                  <a:srgbClr val="FF66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" name="组合 1"/>
          <p:cNvGrpSpPr/>
          <p:nvPr/>
        </p:nvGrpSpPr>
        <p:grpSpPr>
          <a:xfrm>
            <a:off x="1062355" y="3197225"/>
            <a:ext cx="3914140" cy="519430"/>
            <a:chOff x="1673" y="5035"/>
            <a:chExt cx="6164" cy="818"/>
          </a:xfrm>
        </p:grpSpPr>
        <p:sp>
          <p:nvSpPr>
            <p:cNvPr id="21520" name="文本框 21519"/>
            <p:cNvSpPr txBox="1"/>
            <p:nvPr/>
          </p:nvSpPr>
          <p:spPr>
            <a:xfrm>
              <a:off x="1673" y="5035"/>
              <a:ext cx="6165" cy="8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 i="1" dirty="0">
                  <a:solidFill>
                    <a:schemeClr val="tx1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 </a:t>
              </a:r>
              <a:r>
                <a:rPr lang="en-US" altLang="zh-CN" i="1">
                  <a:solidFill>
                    <a:schemeClr val="tx1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s</a:t>
              </a:r>
              <a:r>
                <a: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为标量</a:t>
              </a:r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,       </a:t>
              </a:r>
              <a:r>
                <a: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为矢量</a:t>
              </a:r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graphicFrame>
          <p:nvGraphicFramePr>
            <p:cNvPr id="5" name="对象 4"/>
            <p:cNvGraphicFramePr/>
            <p:nvPr/>
          </p:nvGraphicFramePr>
          <p:xfrm>
            <a:off x="4388" y="5150"/>
            <a:ext cx="1093" cy="6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15" imgW="215900" imgH="165100" progId="Equation.3">
                    <p:embed/>
                  </p:oleObj>
                </mc:Choice>
                <mc:Fallback>
                  <p:oleObj name="" r:id="rId15" imgW="215900" imgH="165100" progId="Equation.3">
                    <p:embed/>
                    <p:pic>
                      <p:nvPicPr>
                        <p:cNvPr id="0" name="图片 313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388" y="5150"/>
                          <a:ext cx="1093" cy="6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22529"/>
          <p:cNvSpPr/>
          <p:nvPr/>
        </p:nvSpPr>
        <p:spPr>
          <a:xfrm>
            <a:off x="206375" y="188913"/>
            <a:ext cx="18907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buClr>
                <a:schemeClr val="bg1"/>
              </a:buClr>
            </a:pPr>
            <a:r>
              <a:rPr lang="en-US" altLang="zh-CN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</a:t>
            </a:r>
            <a:r>
              <a:rPr lang="zh-CN" altLang="en-US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速 度</a:t>
            </a:r>
            <a:endParaRPr lang="zh-CN" altLang="en-US" strike="noStrike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0242" name="文本框 22530"/>
          <p:cNvSpPr txBox="1"/>
          <p:nvPr/>
        </p:nvSpPr>
        <p:spPr>
          <a:xfrm>
            <a:off x="566738" y="728663"/>
            <a:ext cx="77406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描述质点位置变化快慢（大小和方向）的物理量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2558" name="组合 22557"/>
          <p:cNvGrpSpPr/>
          <p:nvPr/>
        </p:nvGrpSpPr>
        <p:grpSpPr>
          <a:xfrm>
            <a:off x="385763" y="1268413"/>
            <a:ext cx="8521700" cy="3208337"/>
            <a:chOff x="243" y="799"/>
            <a:chExt cx="5368" cy="2021"/>
          </a:xfrm>
        </p:grpSpPr>
        <p:sp>
          <p:nvSpPr>
            <p:cNvPr id="10244" name="文本框 22531"/>
            <p:cNvSpPr txBox="1"/>
            <p:nvPr/>
          </p:nvSpPr>
          <p:spPr>
            <a:xfrm>
              <a:off x="243" y="799"/>
              <a:ext cx="24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dirty="0">
                  <a:solidFill>
                    <a:srgbClr val="A5002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1)</a:t>
              </a:r>
              <a:r>
                <a:rPr lang="zh-CN" altLang="en-US" dirty="0">
                  <a:solidFill>
                    <a:srgbClr val="A5002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平均速度与平均速率 </a:t>
              </a:r>
              <a:endParaRPr lang="zh-CN" altLang="en-US" dirty="0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aphicFrame>
          <p:nvGraphicFramePr>
            <p:cNvPr id="10245" name="对象 22532"/>
            <p:cNvGraphicFramePr/>
            <p:nvPr/>
          </p:nvGraphicFramePr>
          <p:xfrm>
            <a:off x="1066" y="1196"/>
            <a:ext cx="708" cy="5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0" name="" r:id="rId1" imgW="508000" imgH="393700" progId="Equation.3">
                    <p:embed/>
                  </p:oleObj>
                </mc:Choice>
                <mc:Fallback>
                  <p:oleObj name="" r:id="rId1" imgW="508000" imgH="393700" progId="Equation.3">
                    <p:embed/>
                    <p:pic>
                      <p:nvPicPr>
                        <p:cNvPr id="0" name="图片 310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66" y="1196"/>
                          <a:ext cx="708" cy="546"/>
                        </a:xfrm>
                        <a:prstGeom prst="rect">
                          <a:avLst/>
                        </a:prstGeom>
                        <a:noFill/>
                        <a:ln w="9525" cap="flat" cmpd="sng">
                          <a:solidFill>
                            <a:srgbClr val="FF0000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6" name="对象 22533"/>
            <p:cNvGraphicFramePr/>
            <p:nvPr/>
          </p:nvGraphicFramePr>
          <p:xfrm>
            <a:off x="2058" y="1196"/>
            <a:ext cx="708" cy="5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2" name="" r:id="rId3" imgW="495300" imgH="393700" progId="Equation.3">
                    <p:embed/>
                  </p:oleObj>
                </mc:Choice>
                <mc:Fallback>
                  <p:oleObj name="" r:id="rId3" imgW="495300" imgH="393700" progId="Equation.3">
                    <p:embed/>
                    <p:pic>
                      <p:nvPicPr>
                        <p:cNvPr id="0" name="图片 311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058" y="1196"/>
                          <a:ext cx="708" cy="554"/>
                        </a:xfrm>
                        <a:prstGeom prst="rect">
                          <a:avLst/>
                        </a:prstGeom>
                        <a:noFill/>
                        <a:ln w="9525" cap="flat" cmpd="sng">
                          <a:solidFill>
                            <a:srgbClr val="FF0000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0247" name="组合 22534"/>
            <p:cNvGrpSpPr/>
            <p:nvPr/>
          </p:nvGrpSpPr>
          <p:grpSpPr>
            <a:xfrm>
              <a:off x="3617" y="1338"/>
              <a:ext cx="1994" cy="1270"/>
              <a:chOff x="922" y="1344"/>
              <a:chExt cx="1994" cy="1270"/>
            </a:xfrm>
          </p:grpSpPr>
          <p:graphicFrame>
            <p:nvGraphicFramePr>
              <p:cNvPr id="10248" name="对象 22535"/>
              <p:cNvGraphicFramePr/>
              <p:nvPr/>
            </p:nvGraphicFramePr>
            <p:xfrm>
              <a:off x="2844" y="2092"/>
              <a:ext cx="72" cy="1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11" name="" r:id="rId5" imgW="114300" imgH="215265" progId="Equation.3">
                      <p:embed/>
                    </p:oleObj>
                  </mc:Choice>
                  <mc:Fallback>
                    <p:oleObj name="" r:id="rId5" imgW="114300" imgH="215265" progId="Equation.3">
                      <p:embed/>
                      <p:pic>
                        <p:nvPicPr>
                          <p:cNvPr id="0" name="图片 3110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2844" y="2092"/>
                            <a:ext cx="72" cy="13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0249" name="任意多边形 22536"/>
              <p:cNvSpPr/>
              <p:nvPr/>
            </p:nvSpPr>
            <p:spPr>
              <a:xfrm>
                <a:off x="922" y="1344"/>
                <a:ext cx="1872" cy="432"/>
              </a:xfrm>
              <a:custGeom>
                <a:avLst/>
                <a:gdLst/>
                <a:ahLst/>
                <a:cxnLst/>
                <a:pathLst>
                  <a:path w="1872" h="432">
                    <a:moveTo>
                      <a:pt x="0" y="432"/>
                    </a:moveTo>
                    <a:cubicBezTo>
                      <a:pt x="140" y="420"/>
                      <a:pt x="280" y="408"/>
                      <a:pt x="432" y="336"/>
                    </a:cubicBezTo>
                    <a:cubicBezTo>
                      <a:pt x="584" y="264"/>
                      <a:pt x="720" y="0"/>
                      <a:pt x="912" y="0"/>
                    </a:cubicBezTo>
                    <a:cubicBezTo>
                      <a:pt x="1104" y="0"/>
                      <a:pt x="1424" y="272"/>
                      <a:pt x="1584" y="336"/>
                    </a:cubicBezTo>
                    <a:cubicBezTo>
                      <a:pt x="1744" y="400"/>
                      <a:pt x="1808" y="392"/>
                      <a:pt x="1872" y="384"/>
                    </a:cubicBezTo>
                  </a:path>
                </a:pathLst>
              </a:custGeom>
              <a:noFill/>
              <a:ln w="28575" cap="flat" cmpd="sng">
                <a:solidFill>
                  <a:srgbClr val="33CC3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0250" name="组合 22537"/>
              <p:cNvGrpSpPr/>
              <p:nvPr/>
            </p:nvGrpSpPr>
            <p:grpSpPr>
              <a:xfrm>
                <a:off x="1008" y="1507"/>
                <a:ext cx="442" cy="1107"/>
                <a:chOff x="1008" y="1507"/>
                <a:chExt cx="442" cy="1107"/>
              </a:xfrm>
            </p:grpSpPr>
            <p:sp>
              <p:nvSpPr>
                <p:cNvPr id="10251" name="直接连接符 22538"/>
                <p:cNvSpPr/>
                <p:nvPr/>
              </p:nvSpPr>
              <p:spPr>
                <a:xfrm flipV="1">
                  <a:off x="1114" y="1632"/>
                  <a:ext cx="336" cy="816"/>
                </a:xfrm>
                <a:prstGeom prst="line">
                  <a:avLst/>
                </a:prstGeom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graphicFrame>
              <p:nvGraphicFramePr>
                <p:cNvPr id="10252" name="对象 22539"/>
                <p:cNvGraphicFramePr/>
                <p:nvPr/>
              </p:nvGraphicFramePr>
              <p:xfrm>
                <a:off x="1066" y="1824"/>
                <a:ext cx="198" cy="3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09" name="" r:id="rId7" imgW="127000" imgH="215265" progId="Equation.3">
                        <p:embed/>
                      </p:oleObj>
                    </mc:Choice>
                    <mc:Fallback>
                      <p:oleObj name="" r:id="rId7" imgW="127000" imgH="215265" progId="Equation.3">
                        <p:embed/>
                        <p:pic>
                          <p:nvPicPr>
                            <p:cNvPr id="0" name="图片 3108"/>
                            <p:cNvPicPr/>
                            <p:nvPr/>
                          </p:nvPicPr>
                          <p:blipFill>
                            <a:blip r:embed="rId8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066" y="1824"/>
                              <a:ext cx="198" cy="336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10253" name="文本框 22540"/>
                <p:cNvSpPr txBox="1"/>
                <p:nvPr/>
              </p:nvSpPr>
              <p:spPr>
                <a:xfrm>
                  <a:off x="1008" y="2383"/>
                  <a:ext cx="260" cy="2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eaLnBrk="0" hangingPunct="0">
                    <a:buClr>
                      <a:schemeClr val="bg1"/>
                    </a:buClr>
                  </a:pPr>
                  <a:r>
                    <a:rPr lang="zh-CN" altLang="en-US" sz="180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Ｏ</a:t>
                  </a:r>
                  <a:endParaRPr lang="zh-CN" altLang="en-US" sz="1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54" name="文本框 22541"/>
                <p:cNvSpPr txBox="1"/>
                <p:nvPr/>
              </p:nvSpPr>
              <p:spPr>
                <a:xfrm>
                  <a:off x="1152" y="1507"/>
                  <a:ext cx="220" cy="2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eaLnBrk="0" hangingPunct="0">
                    <a:buClr>
                      <a:schemeClr val="bg1"/>
                    </a:buClr>
                  </a:pPr>
                  <a:r>
                    <a:rPr lang="en-US" altLang="zh-CN" sz="1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  <a:endParaRPr lang="en-US" altLang="zh-CN" sz="1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255" name="组合 22542"/>
              <p:cNvGrpSpPr/>
              <p:nvPr/>
            </p:nvGrpSpPr>
            <p:grpSpPr>
              <a:xfrm>
                <a:off x="1114" y="1363"/>
                <a:ext cx="1364" cy="1085"/>
                <a:chOff x="1114" y="1363"/>
                <a:chExt cx="1364" cy="1085"/>
              </a:xfrm>
            </p:grpSpPr>
            <p:sp>
              <p:nvSpPr>
                <p:cNvPr id="10256" name="直接连接符 22543"/>
                <p:cNvSpPr/>
                <p:nvPr/>
              </p:nvSpPr>
              <p:spPr>
                <a:xfrm flipV="1">
                  <a:off x="1114" y="1536"/>
                  <a:ext cx="1152" cy="912"/>
                </a:xfrm>
                <a:prstGeom prst="line">
                  <a:avLst/>
                </a:prstGeom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graphicFrame>
              <p:nvGraphicFramePr>
                <p:cNvPr id="10257" name="对象 22544"/>
                <p:cNvGraphicFramePr/>
                <p:nvPr/>
              </p:nvGraphicFramePr>
              <p:xfrm>
                <a:off x="1632" y="1968"/>
                <a:ext cx="218" cy="3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13" name="" r:id="rId9" imgW="139700" imgH="215900" progId="Equation.3">
                        <p:embed/>
                      </p:oleObj>
                    </mc:Choice>
                    <mc:Fallback>
                      <p:oleObj name="" r:id="rId9" imgW="139700" imgH="215900" progId="Equation.3">
                        <p:embed/>
                        <p:pic>
                          <p:nvPicPr>
                            <p:cNvPr id="0" name="图片 3112"/>
                            <p:cNvPicPr/>
                            <p:nvPr/>
                          </p:nvPicPr>
                          <p:blipFill>
                            <a:blip r:embed="rId10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632" y="1968"/>
                              <a:ext cx="218" cy="336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10258" name="矩形 22545"/>
                <p:cNvSpPr/>
                <p:nvPr/>
              </p:nvSpPr>
              <p:spPr>
                <a:xfrm>
                  <a:off x="2266" y="1363"/>
                  <a:ext cx="212" cy="2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eaLnBrk="0" hangingPunct="0">
                    <a:buClr>
                      <a:schemeClr val="bg1"/>
                    </a:buClr>
                  </a:pPr>
                  <a:r>
                    <a:rPr lang="en-US" altLang="zh-CN" sz="1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  <a:endParaRPr lang="en-US" altLang="zh-CN" sz="1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259" name="组合 22546"/>
              <p:cNvGrpSpPr/>
              <p:nvPr/>
            </p:nvGrpSpPr>
            <p:grpSpPr>
              <a:xfrm>
                <a:off x="1450" y="1536"/>
                <a:ext cx="816" cy="305"/>
                <a:chOff x="1450" y="1536"/>
                <a:chExt cx="816" cy="305"/>
              </a:xfrm>
            </p:grpSpPr>
            <p:sp>
              <p:nvSpPr>
                <p:cNvPr id="10260" name="直接连接符 22547"/>
                <p:cNvSpPr/>
                <p:nvPr/>
              </p:nvSpPr>
              <p:spPr>
                <a:xfrm flipV="1">
                  <a:off x="1450" y="1536"/>
                  <a:ext cx="816" cy="96"/>
                </a:xfrm>
                <a:prstGeom prst="line">
                  <a:avLst/>
                </a:prstGeom>
                <a:ln w="571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graphicFrame>
              <p:nvGraphicFramePr>
                <p:cNvPr id="10261" name="对象 22548"/>
                <p:cNvGraphicFramePr/>
                <p:nvPr/>
              </p:nvGraphicFramePr>
              <p:xfrm>
                <a:off x="1594" y="1584"/>
                <a:ext cx="337" cy="25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14" name="" r:id="rId11" imgW="215900" imgH="165100" progId="Equation.3">
                        <p:embed/>
                      </p:oleObj>
                    </mc:Choice>
                    <mc:Fallback>
                      <p:oleObj name="" r:id="rId11" imgW="215900" imgH="165100" progId="Equation.3">
                        <p:embed/>
                        <p:pic>
                          <p:nvPicPr>
                            <p:cNvPr id="0" name="图片 3113"/>
                            <p:cNvPicPr/>
                            <p:nvPr/>
                          </p:nvPicPr>
                          <p:blipFill>
                            <a:blip r:embed="rId12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594" y="1584"/>
                              <a:ext cx="337" cy="257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aphicFrame>
            <p:nvGraphicFramePr>
              <p:cNvPr id="10262" name="对象 22549"/>
              <p:cNvGraphicFramePr/>
              <p:nvPr/>
            </p:nvGraphicFramePr>
            <p:xfrm>
              <a:off x="1354" y="1344"/>
              <a:ext cx="264" cy="20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15" name="" r:id="rId13" imgW="227965" imgH="177800" progId="Equation.3">
                      <p:embed/>
                    </p:oleObj>
                  </mc:Choice>
                  <mc:Fallback>
                    <p:oleObj name="" r:id="rId13" imgW="227965" imgH="177800" progId="Equation.3">
                      <p:embed/>
                      <p:pic>
                        <p:nvPicPr>
                          <p:cNvPr id="0" name="图片 3114"/>
                          <p:cNvPicPr/>
                          <p:nvPr/>
                        </p:nvPicPr>
                        <p:blipFill>
                          <a:blip r:embed="rId14"/>
                          <a:stretch>
                            <a:fillRect/>
                          </a:stretch>
                        </p:blipFill>
                        <p:spPr>
                          <a:xfrm>
                            <a:off x="1354" y="1344"/>
                            <a:ext cx="264" cy="20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10263" name="对象 22550"/>
            <p:cNvGraphicFramePr/>
            <p:nvPr/>
          </p:nvGraphicFramePr>
          <p:xfrm>
            <a:off x="1183" y="1874"/>
            <a:ext cx="590" cy="3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6" name="" r:id="rId15" imgW="368300" imgH="241300" progId="Equation.DSMT4">
                    <p:embed/>
                  </p:oleObj>
                </mc:Choice>
                <mc:Fallback>
                  <p:oleObj name="" r:id="rId15" imgW="368300" imgH="241300" progId="Equation.DSMT4">
                    <p:embed/>
                    <p:pic>
                      <p:nvPicPr>
                        <p:cNvPr id="0" name="图片 3115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183" y="1874"/>
                          <a:ext cx="590" cy="33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64" name="对象 22551"/>
            <p:cNvGraphicFramePr/>
            <p:nvPr/>
          </p:nvGraphicFramePr>
          <p:xfrm>
            <a:off x="952" y="2302"/>
            <a:ext cx="1988" cy="5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7" name="" r:id="rId17" imgW="1485265" imgH="393700" progId="Equation.3">
                    <p:embed/>
                  </p:oleObj>
                </mc:Choice>
                <mc:Fallback>
                  <p:oleObj name="" r:id="rId17" imgW="1485265" imgH="393700" progId="Equation.3">
                    <p:embed/>
                    <p:pic>
                      <p:nvPicPr>
                        <p:cNvPr id="0" name="图片 3116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952" y="2302"/>
                          <a:ext cx="1988" cy="518"/>
                        </a:xfrm>
                        <a:prstGeom prst="rect">
                          <a:avLst/>
                        </a:prstGeom>
                        <a:noFill/>
                        <a:ln w="9525" cap="flat" cmpd="sng">
                          <a:solidFill>
                            <a:srgbClr val="FF0000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553" name="文本框 22552"/>
          <p:cNvSpPr txBox="1"/>
          <p:nvPr/>
        </p:nvSpPr>
        <p:spPr>
          <a:xfrm>
            <a:off x="431800" y="4598988"/>
            <a:ext cx="62103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dirty="0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2)</a:t>
            </a:r>
            <a:r>
              <a:rPr lang="zh-CN" altLang="en-US" dirty="0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瞬时速度（简称速度）与瞬时速率 </a:t>
            </a:r>
            <a:endParaRPr lang="zh-CN" altLang="en-US" dirty="0">
              <a:solidFill>
                <a:srgbClr val="A5002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2554" name="对象 22553"/>
          <p:cNvGraphicFramePr/>
          <p:nvPr/>
        </p:nvGraphicFramePr>
        <p:xfrm>
          <a:off x="1106488" y="5319713"/>
          <a:ext cx="3286125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" r:id="rId19" imgW="1536065" imgH="431800" progId="Equation.3">
                  <p:embed/>
                </p:oleObj>
              </mc:Choice>
              <mc:Fallback>
                <p:oleObj name="" r:id="rId19" imgW="1536065" imgH="431800" progId="Equation.3">
                  <p:embed/>
                  <p:pic>
                    <p:nvPicPr>
                      <p:cNvPr id="0" name="图片 31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106488" y="5319713"/>
                        <a:ext cx="3286125" cy="946150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55" name="对象 22554"/>
          <p:cNvGraphicFramePr/>
          <p:nvPr/>
        </p:nvGraphicFramePr>
        <p:xfrm>
          <a:off x="5067300" y="5229225"/>
          <a:ext cx="2797175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" r:id="rId21" imgW="1307465" imgH="431800" progId="Equation.3">
                  <p:embed/>
                </p:oleObj>
              </mc:Choice>
              <mc:Fallback>
                <p:oleObj name="" r:id="rId21" imgW="1307465" imgH="431800" progId="Equation.3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067300" y="5229225"/>
                        <a:ext cx="2797175" cy="968375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3" grpId="0"/>
      <p:bldP spid="22530" grpId="0"/>
      <p:bldP spid="102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971" name="组合 39970"/>
          <p:cNvGrpSpPr/>
          <p:nvPr/>
        </p:nvGrpSpPr>
        <p:grpSpPr>
          <a:xfrm>
            <a:off x="1309688" y="4284663"/>
            <a:ext cx="6188075" cy="752475"/>
            <a:chOff x="825" y="2699"/>
            <a:chExt cx="3898" cy="474"/>
          </a:xfrm>
        </p:grpSpPr>
        <p:sp>
          <p:nvSpPr>
            <p:cNvPr id="11266" name="文本框 39955"/>
            <p:cNvSpPr txBox="1"/>
            <p:nvPr/>
          </p:nvSpPr>
          <p:spPr>
            <a:xfrm>
              <a:off x="825" y="2740"/>
              <a:ext cx="146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由速度定义得</a:t>
              </a:r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1267" name="对象 39957"/>
            <p:cNvGraphicFramePr/>
            <p:nvPr/>
          </p:nvGraphicFramePr>
          <p:xfrm>
            <a:off x="2370" y="2699"/>
            <a:ext cx="2353" cy="4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9" name="" r:id="rId1" imgW="1955165" imgH="393700" progId="Equation.3">
                    <p:embed/>
                  </p:oleObj>
                </mc:Choice>
                <mc:Fallback>
                  <p:oleObj name="" r:id="rId1" imgW="1955165" imgH="393700" progId="Equation.3">
                    <p:embed/>
                    <p:pic>
                      <p:nvPicPr>
                        <p:cNvPr id="0" name="图片 311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370" y="2699"/>
                          <a:ext cx="2353" cy="47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9946" name="文本框 39945"/>
          <p:cNvSpPr txBox="1"/>
          <p:nvPr/>
        </p:nvSpPr>
        <p:spPr>
          <a:xfrm>
            <a:off x="612775" y="1860550"/>
            <a:ext cx="5445125" cy="2227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　将运动方程写成分量式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3t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＝－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4t</a:t>
            </a:r>
            <a:r>
              <a:rPr lang="en-US" altLang="zh-CN" baseline="30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baseline="30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消去参变量</a:t>
            </a:r>
            <a:r>
              <a:rPr lang="en-US" altLang="zh-CN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得轨道方程：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baseline="30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en-US" altLang="zh-CN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这是一条顶点在原点的抛物线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9965" name="组合 39964"/>
          <p:cNvGrpSpPr/>
          <p:nvPr/>
        </p:nvGrpSpPr>
        <p:grpSpPr>
          <a:xfrm>
            <a:off x="6102350" y="2084388"/>
            <a:ext cx="2297113" cy="1846262"/>
            <a:chOff x="4014" y="2103"/>
            <a:chExt cx="1447" cy="1163"/>
          </a:xfrm>
        </p:grpSpPr>
        <p:sp>
          <p:nvSpPr>
            <p:cNvPr id="11270" name="直接连接符 39947"/>
            <p:cNvSpPr/>
            <p:nvPr/>
          </p:nvSpPr>
          <p:spPr>
            <a:xfrm>
              <a:off x="4014" y="2585"/>
              <a:ext cx="138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1271" name="直接连接符 39948"/>
            <p:cNvSpPr/>
            <p:nvPr/>
          </p:nvSpPr>
          <p:spPr>
            <a:xfrm flipV="1">
              <a:off x="4666" y="2103"/>
              <a:ext cx="0" cy="116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1272" name="文本框 39950"/>
            <p:cNvSpPr txBox="1"/>
            <p:nvPr/>
          </p:nvSpPr>
          <p:spPr>
            <a:xfrm>
              <a:off x="4496" y="2557"/>
              <a:ext cx="22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i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endParaRPr lang="en-US" altLang="zh-CN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3" name="文本框 39951"/>
            <p:cNvSpPr txBox="1"/>
            <p:nvPr/>
          </p:nvSpPr>
          <p:spPr>
            <a:xfrm>
              <a:off x="5233" y="2529"/>
              <a:ext cx="22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i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endParaRPr lang="en-US" altLang="zh-CN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4" name="文本框 39952"/>
            <p:cNvSpPr txBox="1"/>
            <p:nvPr/>
          </p:nvSpPr>
          <p:spPr>
            <a:xfrm>
              <a:off x="4638" y="2103"/>
              <a:ext cx="22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i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endParaRPr lang="en-US" altLang="zh-CN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5" name="任意多边形 39962"/>
            <p:cNvSpPr/>
            <p:nvPr/>
          </p:nvSpPr>
          <p:spPr>
            <a:xfrm>
              <a:off x="4639" y="2585"/>
              <a:ext cx="424" cy="425"/>
            </a:xfrm>
            <a:custGeom>
              <a:avLst/>
              <a:gdLst/>
              <a:ahLst/>
              <a:cxnLst>
                <a:cxn ang="270">
                  <a:pos x="0" y="0"/>
                </a:cxn>
                <a:cxn ang="0">
                  <a:pos x="21530" y="19870"/>
                </a:cxn>
                <a:cxn ang="90">
                  <a:pos x="0" y="21600"/>
                </a:cxn>
              </a:cxnLst>
              <a:pathLst>
                <a:path w="21531" h="21600" fill="none">
                  <a:moveTo>
                    <a:pt x="0" y="0"/>
                  </a:moveTo>
                  <a:cubicBezTo>
                    <a:pt x="11347" y="0"/>
                    <a:pt x="20650" y="8749"/>
                    <a:pt x="21531" y="19863"/>
                  </a:cubicBezTo>
                </a:path>
                <a:path w="21531" h="21600" stroke="0">
                  <a:moveTo>
                    <a:pt x="0" y="0"/>
                  </a:moveTo>
                  <a:cubicBezTo>
                    <a:pt x="11347" y="0"/>
                    <a:pt x="20650" y="8749"/>
                    <a:pt x="21531" y="19863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6" name="任意多边形 39963"/>
            <p:cNvSpPr/>
            <p:nvPr/>
          </p:nvSpPr>
          <p:spPr>
            <a:xfrm rot="-5400000">
              <a:off x="4297" y="2583"/>
              <a:ext cx="424" cy="425"/>
            </a:xfrm>
            <a:custGeom>
              <a:avLst/>
              <a:gdLst/>
              <a:ahLst/>
              <a:cxnLst>
                <a:cxn ang="270">
                  <a:pos x="0" y="0"/>
                </a:cxn>
                <a:cxn ang="0">
                  <a:pos x="21530" y="19870"/>
                </a:cxn>
                <a:cxn ang="90">
                  <a:pos x="0" y="21600"/>
                </a:cxn>
              </a:cxnLst>
              <a:pathLst>
                <a:path w="21531" h="21600" fill="none">
                  <a:moveTo>
                    <a:pt x="0" y="0"/>
                  </a:moveTo>
                  <a:cubicBezTo>
                    <a:pt x="11347" y="0"/>
                    <a:pt x="20650" y="8749"/>
                    <a:pt x="21531" y="19863"/>
                  </a:cubicBezTo>
                </a:path>
                <a:path w="21531" h="21600" stroke="0">
                  <a:moveTo>
                    <a:pt x="0" y="0"/>
                  </a:moveTo>
                  <a:cubicBezTo>
                    <a:pt x="11347" y="0"/>
                    <a:pt x="20650" y="8749"/>
                    <a:pt x="21531" y="19863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277" name="组合 39972"/>
          <p:cNvGrpSpPr/>
          <p:nvPr/>
        </p:nvGrpSpPr>
        <p:grpSpPr>
          <a:xfrm>
            <a:off x="612775" y="835025"/>
            <a:ext cx="7742238" cy="952500"/>
            <a:chOff x="442" y="318"/>
            <a:chExt cx="4877" cy="600"/>
          </a:xfrm>
        </p:grpSpPr>
        <p:sp>
          <p:nvSpPr>
            <p:cNvPr id="11278" name="文本框 39942"/>
            <p:cNvSpPr txBox="1"/>
            <p:nvPr/>
          </p:nvSpPr>
          <p:spPr>
            <a:xfrm>
              <a:off x="442" y="318"/>
              <a:ext cx="4877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dirty="0">
                  <a:solidFill>
                    <a:srgbClr val="CC00CC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例</a:t>
              </a:r>
              <a:r>
                <a:rPr lang="en-US" altLang="zh-CN" dirty="0">
                  <a:solidFill>
                    <a:srgbClr val="CC00CC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1-4</a:t>
              </a:r>
              <a:r>
                <a:rPr lang="zh-CN" altLang="en-US" dirty="0">
                  <a:solidFill>
                    <a:srgbClr val="CC00CC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：</a:t>
              </a:r>
              <a:r>
                <a: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已知一质点的运动方程为 </a:t>
              </a:r>
              <a:r>
                <a:rPr lang="zh-CN" altLang="en-US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en-US" altLang="zh-CN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altLang="zh-CN" i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   </a:t>
              </a:r>
              <a:r>
                <a: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－</a:t>
              </a:r>
              <a:r>
                <a:rPr lang="en-US" altLang="zh-CN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altLang="zh-CN" i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en-US" altLang="zh-CN" baseline="30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i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</a:t>
              </a:r>
              <a:r>
                <a: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式中</a:t>
              </a:r>
              <a:r>
                <a:rPr lang="en-US" altLang="zh-CN" i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以</a:t>
              </a:r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计，</a:t>
              </a:r>
              <a:r>
                <a:rPr lang="en-US" altLang="zh-CN" i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以</a:t>
              </a:r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计，求质点运动的轨道和速度</a:t>
              </a:r>
              <a:r>
                <a:rPr lang="en-US" altLang="zh-CN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1279" name="对象 39943"/>
            <p:cNvGraphicFramePr/>
            <p:nvPr/>
          </p:nvGraphicFramePr>
          <p:xfrm>
            <a:off x="4326" y="346"/>
            <a:ext cx="166" cy="2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1" name="" r:id="rId3" imgW="127000" imgH="215265" progId="Equation.3">
                    <p:embed/>
                  </p:oleObj>
                </mc:Choice>
                <mc:Fallback>
                  <p:oleObj name="" r:id="rId3" imgW="127000" imgH="215265" progId="Equation.3">
                    <p:embed/>
                    <p:pic>
                      <p:nvPicPr>
                        <p:cNvPr id="0" name="图片 312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326" y="346"/>
                          <a:ext cx="166" cy="2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80" name="对象 39944"/>
            <p:cNvGraphicFramePr/>
            <p:nvPr/>
          </p:nvGraphicFramePr>
          <p:xfrm>
            <a:off x="4921" y="374"/>
            <a:ext cx="164" cy="2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" r:id="rId5" imgW="139700" imgH="241300" progId="Equation.3">
                    <p:embed/>
                  </p:oleObj>
                </mc:Choice>
                <mc:Fallback>
                  <p:oleObj name="" r:id="rId5" imgW="139700" imgH="241300" progId="Equation.3">
                    <p:embed/>
                    <p:pic>
                      <p:nvPicPr>
                        <p:cNvPr id="0" name="图片 312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921" y="374"/>
                          <a:ext cx="164" cy="2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81" name="对象 39971"/>
            <p:cNvGraphicFramePr/>
            <p:nvPr/>
          </p:nvGraphicFramePr>
          <p:xfrm>
            <a:off x="3699" y="318"/>
            <a:ext cx="230" cy="2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3" name="" r:id="rId7" imgW="114300" imgH="139700" progId="Equation.DSMT4">
                    <p:embed/>
                  </p:oleObj>
                </mc:Choice>
                <mc:Fallback>
                  <p:oleObj name="" r:id="rId7" imgW="114300" imgH="139700" progId="Equation.DSMT4">
                    <p:embed/>
                    <p:pic>
                      <p:nvPicPr>
                        <p:cNvPr id="0" name="图片 312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699" y="318"/>
                          <a:ext cx="230" cy="2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283" name="文本框 3"/>
          <p:cNvSpPr txBox="1"/>
          <p:nvPr/>
        </p:nvSpPr>
        <p:spPr>
          <a:xfrm>
            <a:off x="639763" y="188913"/>
            <a:ext cx="199707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solidFill>
                  <a:srgbClr val="CC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课堂</a:t>
            </a:r>
            <a:r>
              <a:rPr lang="zh-CN" altLang="en-US" dirty="0">
                <a:solidFill>
                  <a:srgbClr val="99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练习</a:t>
            </a:r>
            <a:r>
              <a:rPr lang="en-US" altLang="zh-CN">
                <a:solidFill>
                  <a:srgbClr val="CC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>
              <a:solidFill>
                <a:srgbClr val="CC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9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6" grpId="0"/>
      <p:bldP spid="1128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60400" y="990600"/>
            <a:ext cx="6508750" cy="1014730"/>
            <a:chOff x="1040" y="1560"/>
            <a:chExt cx="10250" cy="1598"/>
          </a:xfrm>
        </p:grpSpPr>
        <p:sp>
          <p:nvSpPr>
            <p:cNvPr id="12291" name="五角星 123907"/>
            <p:cNvSpPr/>
            <p:nvPr/>
          </p:nvSpPr>
          <p:spPr>
            <a:xfrm>
              <a:off x="1040" y="1560"/>
              <a:ext cx="1173" cy="1080"/>
            </a:xfrm>
            <a:custGeom>
              <a:avLst/>
              <a:gdLst/>
              <a:ahLst/>
              <a:cxnLst>
                <a:cxn ang="16200000">
                  <a:pos x="192" y="0"/>
                </a:cxn>
                <a:cxn ang="10800000">
                  <a:pos x="0" y="165"/>
                </a:cxn>
                <a:cxn ang="5400000">
                  <a:pos x="73" y="431"/>
                </a:cxn>
                <a:cxn ang="5400000">
                  <a:pos x="310" y="431"/>
                </a:cxn>
                <a:cxn ang="0">
                  <a:pos x="383" y="165"/>
                </a:cxn>
              </a:cxnLst>
              <a:pathLst>
                <a:path w="384" h="432">
                  <a:moveTo>
                    <a:pt x="0" y="165"/>
                  </a:moveTo>
                  <a:lnTo>
                    <a:pt x="146" y="165"/>
                  </a:lnTo>
                  <a:lnTo>
                    <a:pt x="192" y="0"/>
                  </a:lnTo>
                  <a:lnTo>
                    <a:pt x="237" y="165"/>
                  </a:lnTo>
                  <a:lnTo>
                    <a:pt x="383" y="165"/>
                  </a:lnTo>
                  <a:lnTo>
                    <a:pt x="265" y="266"/>
                  </a:lnTo>
                  <a:lnTo>
                    <a:pt x="310" y="431"/>
                  </a:lnTo>
                  <a:lnTo>
                    <a:pt x="192" y="330"/>
                  </a:lnTo>
                  <a:lnTo>
                    <a:pt x="73" y="431"/>
                  </a:lnTo>
                  <a:lnTo>
                    <a:pt x="118" y="266"/>
                  </a:lnTo>
                  <a:close/>
                </a:path>
              </a:pathLst>
            </a:custGeom>
            <a:gradFill rotWithShape="0">
              <a:gsLst>
                <a:gs pos="0">
                  <a:srgbClr val="FF00FF"/>
                </a:gs>
                <a:gs pos="100000">
                  <a:srgbClr val="760076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2" name="文本框 3"/>
            <p:cNvSpPr txBox="1"/>
            <p:nvPr/>
          </p:nvSpPr>
          <p:spPr>
            <a:xfrm>
              <a:off x="2558" y="1658"/>
              <a:ext cx="8732" cy="15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矢量性：都是矢量，有大小和方向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加减运算遵循平行四边形法则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0400" y="4240530"/>
            <a:ext cx="8018780" cy="953770"/>
            <a:chOff x="1040" y="6678"/>
            <a:chExt cx="12628" cy="1502"/>
          </a:xfrm>
        </p:grpSpPr>
        <p:sp>
          <p:nvSpPr>
            <p:cNvPr id="12294" name="五角星 123907"/>
            <p:cNvSpPr/>
            <p:nvPr/>
          </p:nvSpPr>
          <p:spPr>
            <a:xfrm>
              <a:off x="1040" y="6678"/>
              <a:ext cx="1173" cy="1080"/>
            </a:xfrm>
            <a:custGeom>
              <a:avLst/>
              <a:gdLst/>
              <a:ahLst/>
              <a:cxnLst>
                <a:cxn ang="16200000">
                  <a:pos x="192" y="0"/>
                </a:cxn>
                <a:cxn ang="10800000">
                  <a:pos x="0" y="165"/>
                </a:cxn>
                <a:cxn ang="5400000">
                  <a:pos x="73" y="431"/>
                </a:cxn>
                <a:cxn ang="5400000">
                  <a:pos x="310" y="431"/>
                </a:cxn>
                <a:cxn ang="0">
                  <a:pos x="383" y="165"/>
                </a:cxn>
              </a:cxnLst>
              <a:pathLst>
                <a:path w="384" h="432">
                  <a:moveTo>
                    <a:pt x="0" y="165"/>
                  </a:moveTo>
                  <a:lnTo>
                    <a:pt x="146" y="165"/>
                  </a:lnTo>
                  <a:lnTo>
                    <a:pt x="192" y="0"/>
                  </a:lnTo>
                  <a:lnTo>
                    <a:pt x="237" y="165"/>
                  </a:lnTo>
                  <a:lnTo>
                    <a:pt x="383" y="165"/>
                  </a:lnTo>
                  <a:lnTo>
                    <a:pt x="265" y="266"/>
                  </a:lnTo>
                  <a:lnTo>
                    <a:pt x="310" y="431"/>
                  </a:lnTo>
                  <a:lnTo>
                    <a:pt x="192" y="330"/>
                  </a:lnTo>
                  <a:lnTo>
                    <a:pt x="73" y="431"/>
                  </a:lnTo>
                  <a:lnTo>
                    <a:pt x="118" y="266"/>
                  </a:lnTo>
                  <a:close/>
                </a:path>
              </a:pathLst>
            </a:custGeom>
            <a:gradFill rotWithShape="0">
              <a:gsLst>
                <a:gs pos="0">
                  <a:srgbClr val="FF00FF"/>
                </a:gs>
                <a:gs pos="100000">
                  <a:srgbClr val="760076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6" name="文本框 9"/>
            <p:cNvSpPr txBox="1"/>
            <p:nvPr/>
          </p:nvSpPr>
          <p:spPr>
            <a:xfrm>
              <a:off x="2638" y="6678"/>
              <a:ext cx="11030" cy="15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>
                  <a:latin typeface="Times New Roman" panose="02020603050405020304" pitchFamily="18" charset="0"/>
                  <a:ea typeface="宋体" panose="02010600030101010101" pitchFamily="2" charset="-122"/>
                </a:rPr>
                <a:t>相对性：不同参照系中，同一质点运动描述不同；不同坐标系中，具体表达形式不同。</a:t>
              </a:r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9575" y="282575"/>
            <a:ext cx="4935220" cy="535940"/>
            <a:chOff x="645" y="445"/>
            <a:chExt cx="7772" cy="844"/>
          </a:xfrm>
        </p:grpSpPr>
        <p:sp>
          <p:nvSpPr>
            <p:cNvPr id="12290" name="文本框 2"/>
            <p:cNvSpPr txBox="1"/>
            <p:nvPr/>
          </p:nvSpPr>
          <p:spPr>
            <a:xfrm>
              <a:off x="645" y="465"/>
              <a:ext cx="1700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zh-CN">
                  <a:latin typeface="Times New Roman" panose="02020603050405020304" pitchFamily="18" charset="0"/>
                  <a:ea typeface="宋体" panose="02010600030101010101" pitchFamily="2" charset="-122"/>
                </a:rPr>
                <a:t>注意：</a:t>
              </a:r>
              <a:endParaRPr lang="zh-CN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2297" name="对象 17418"/>
            <p:cNvGraphicFramePr/>
            <p:nvPr/>
          </p:nvGraphicFramePr>
          <p:xfrm>
            <a:off x="3350" y="445"/>
            <a:ext cx="835" cy="8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4" name="" r:id="rId1" imgW="127000" imgH="165100" progId="Equation.3">
                    <p:embed/>
                  </p:oleObj>
                </mc:Choice>
                <mc:Fallback>
                  <p:oleObj name="" r:id="rId1" imgW="127000" imgH="165100" progId="Equation.3">
                    <p:embed/>
                    <p:pic>
                      <p:nvPicPr>
                        <p:cNvPr id="0" name="图片 312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350" y="445"/>
                          <a:ext cx="835" cy="84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2298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30" y="500"/>
              <a:ext cx="978" cy="755"/>
            </a:xfrm>
            <a:prstGeom prst="rect">
              <a:avLst/>
            </a:prstGeom>
            <a:noFill/>
            <a:ln w="9525">
              <a:noFill/>
            </a:ln>
          </p:spPr>
        </p:pic>
        <p:graphicFrame>
          <p:nvGraphicFramePr>
            <p:cNvPr id="22554" name="对象 22553"/>
            <p:cNvGraphicFramePr/>
            <p:nvPr/>
          </p:nvGraphicFramePr>
          <p:xfrm>
            <a:off x="7775" y="643"/>
            <a:ext cx="643" cy="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5" name="" r:id="rId4" imgW="139700" imgH="177165" progId="Equation.3">
                    <p:embed/>
                  </p:oleObj>
                </mc:Choice>
                <mc:Fallback>
                  <p:oleObj name="" r:id="rId4" imgW="139700" imgH="177165" progId="Equation.3">
                    <p:embed/>
                    <p:pic>
                      <p:nvPicPr>
                        <p:cNvPr id="0" name="图片 3124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7775" y="643"/>
                          <a:ext cx="643" cy="6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组合 11"/>
          <p:cNvGrpSpPr/>
          <p:nvPr/>
        </p:nvGrpSpPr>
        <p:grpSpPr>
          <a:xfrm>
            <a:off x="744855" y="2667000"/>
            <a:ext cx="7154545" cy="952500"/>
            <a:chOff x="1173" y="4200"/>
            <a:chExt cx="11267" cy="1500"/>
          </a:xfrm>
        </p:grpSpPr>
        <p:graphicFrame>
          <p:nvGraphicFramePr>
            <p:cNvPr id="12300" name="对象 20"/>
            <p:cNvGraphicFramePr/>
            <p:nvPr/>
          </p:nvGraphicFramePr>
          <p:xfrm>
            <a:off x="4698" y="4200"/>
            <a:ext cx="612" cy="7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6" name="" r:id="rId6" imgW="127000" imgH="165100" progId="Equation.3">
                    <p:embed/>
                  </p:oleObj>
                </mc:Choice>
                <mc:Fallback>
                  <p:oleObj name="" r:id="rId6" imgW="127000" imgH="165100" progId="Equation.3">
                    <p:embed/>
                    <p:pic>
                      <p:nvPicPr>
                        <p:cNvPr id="0" name="图片 312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698" y="4200"/>
                          <a:ext cx="612" cy="7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295" name="文本框 6"/>
            <p:cNvSpPr txBox="1"/>
            <p:nvPr/>
          </p:nvSpPr>
          <p:spPr>
            <a:xfrm>
              <a:off x="2638" y="4200"/>
              <a:ext cx="9802" cy="15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瞬时性：        某一时刻的瞬时量，不同时刻不同。       为过程量。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293" name="五角星 123907"/>
            <p:cNvSpPr/>
            <p:nvPr/>
          </p:nvSpPr>
          <p:spPr>
            <a:xfrm>
              <a:off x="1173" y="4303"/>
              <a:ext cx="1124" cy="1080"/>
            </a:xfrm>
            <a:custGeom>
              <a:avLst/>
              <a:gdLst/>
              <a:ahLst/>
              <a:cxnLst>
                <a:cxn ang="16200000">
                  <a:pos x="192" y="0"/>
                </a:cxn>
                <a:cxn ang="10800000">
                  <a:pos x="0" y="165"/>
                </a:cxn>
                <a:cxn ang="5400000">
                  <a:pos x="73" y="431"/>
                </a:cxn>
                <a:cxn ang="5400000">
                  <a:pos x="310" y="431"/>
                </a:cxn>
                <a:cxn ang="0">
                  <a:pos x="383" y="165"/>
                </a:cxn>
              </a:cxnLst>
              <a:pathLst>
                <a:path w="384" h="432">
                  <a:moveTo>
                    <a:pt x="0" y="165"/>
                  </a:moveTo>
                  <a:lnTo>
                    <a:pt x="146" y="165"/>
                  </a:lnTo>
                  <a:lnTo>
                    <a:pt x="192" y="0"/>
                  </a:lnTo>
                  <a:lnTo>
                    <a:pt x="237" y="165"/>
                  </a:lnTo>
                  <a:lnTo>
                    <a:pt x="383" y="165"/>
                  </a:lnTo>
                  <a:lnTo>
                    <a:pt x="265" y="266"/>
                  </a:lnTo>
                  <a:lnTo>
                    <a:pt x="310" y="431"/>
                  </a:lnTo>
                  <a:lnTo>
                    <a:pt x="192" y="330"/>
                  </a:lnTo>
                  <a:lnTo>
                    <a:pt x="73" y="431"/>
                  </a:lnTo>
                  <a:lnTo>
                    <a:pt x="118" y="266"/>
                  </a:lnTo>
                  <a:close/>
                </a:path>
              </a:pathLst>
            </a:custGeom>
            <a:gradFill rotWithShape="0">
              <a:gsLst>
                <a:gs pos="0">
                  <a:srgbClr val="FF00FF"/>
                </a:gs>
                <a:gs pos="100000">
                  <a:srgbClr val="760076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8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45" y="4903"/>
              <a:ext cx="852" cy="637"/>
            </a:xfrm>
            <a:prstGeom prst="rect">
              <a:avLst/>
            </a:prstGeom>
            <a:noFill/>
            <a:ln w="9525">
              <a:noFill/>
            </a:ln>
          </p:spPr>
        </p:pic>
        <p:graphicFrame>
          <p:nvGraphicFramePr>
            <p:cNvPr id="9" name="对象 8"/>
            <p:cNvGraphicFramePr/>
            <p:nvPr/>
          </p:nvGraphicFramePr>
          <p:xfrm>
            <a:off x="5530" y="4303"/>
            <a:ext cx="615" cy="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" r:id="rId7" imgW="139700" imgH="177165" progId="Equation.3">
                    <p:embed/>
                  </p:oleObj>
                </mc:Choice>
                <mc:Fallback>
                  <p:oleObj name="" r:id="rId7" imgW="139700" imgH="177165" progId="Equation.3">
                    <p:embed/>
                    <p:pic>
                      <p:nvPicPr>
                        <p:cNvPr id="0" name="图片 3126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5530" y="4303"/>
                          <a:ext cx="615" cy="6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739</Words>
  <Application>WPS 演示</Application>
  <PresentationFormat>在屏幕上显示</PresentationFormat>
  <Paragraphs>127</Paragraphs>
  <Slides>9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52</vt:i4>
      </vt:variant>
      <vt:variant>
        <vt:lpstr>幻灯片标题</vt:lpstr>
      </vt:variant>
      <vt:variant>
        <vt:i4>9</vt:i4>
      </vt:variant>
    </vt:vector>
  </HeadingPairs>
  <TitlesOfParts>
    <vt:vector size="73" baseType="lpstr">
      <vt:lpstr>Arial</vt:lpstr>
      <vt:lpstr>宋体</vt:lpstr>
      <vt:lpstr>Wingdings</vt:lpstr>
      <vt:lpstr>Times New Roman</vt:lpstr>
      <vt:lpstr>华文行楷</vt:lpstr>
      <vt:lpstr>仿宋_GB2312</vt:lpstr>
      <vt:lpstr>Symbol</vt:lpstr>
      <vt:lpstr>微软雅黑</vt:lpstr>
      <vt:lpstr>Arial Unicode MS</vt:lpstr>
      <vt:lpstr>仿宋</vt:lpstr>
      <vt:lpstr>默认设计模板</vt:lpstr>
      <vt:lpstr>1_默认设计模板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yang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第一篇 力 学 基 础</dc:title>
  <dc:creator>ylz</dc:creator>
  <cp:lastModifiedBy>Administrator</cp:lastModifiedBy>
  <cp:revision>285</cp:revision>
  <dcterms:created xsi:type="dcterms:W3CDTF">2007-12-31T01:31:00Z</dcterms:created>
  <dcterms:modified xsi:type="dcterms:W3CDTF">2018-09-07T03:18:08Z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